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9" r:id="rId3"/>
    <p:sldId id="296" r:id="rId4"/>
    <p:sldId id="298" r:id="rId5"/>
    <p:sldId id="297" r:id="rId6"/>
    <p:sldId id="285" r:id="rId7"/>
    <p:sldId id="288" r:id="rId8"/>
    <p:sldId id="290" r:id="rId9"/>
    <p:sldId id="291" r:id="rId10"/>
    <p:sldId id="265" r:id="rId11"/>
    <p:sldId id="261" r:id="rId12"/>
    <p:sldId id="263" r:id="rId13"/>
    <p:sldId id="260" r:id="rId14"/>
    <p:sldId id="266" r:id="rId15"/>
    <p:sldId id="267" r:id="rId16"/>
    <p:sldId id="268" r:id="rId17"/>
    <p:sldId id="256" r:id="rId18"/>
    <p:sldId id="300" r:id="rId19"/>
    <p:sldId id="299"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16" autoAdjust="0"/>
    <p:restoredTop sz="94660"/>
  </p:normalViewPr>
  <p:slideViewPr>
    <p:cSldViewPr snapToGrid="0">
      <p:cViewPr varScale="1">
        <p:scale>
          <a:sx n="88" d="100"/>
          <a:sy n="88" d="100"/>
        </p:scale>
        <p:origin x="69" y="1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4868540960291265E-2"/>
          <c:y val="1.765646748645865E-2"/>
          <c:w val="0.93513145903970873"/>
          <c:h val="0.79710085132244424"/>
        </c:manualLayout>
      </c:layout>
      <c:bar3DChart>
        <c:barDir val="col"/>
        <c:grouping val="clustered"/>
        <c:varyColors val="0"/>
        <c:ser>
          <c:idx val="0"/>
          <c:order val="0"/>
          <c:tx>
            <c:strRef>
              <c:f>Feuil1!$A$3</c:f>
              <c:strCache>
                <c:ptCount val="1"/>
                <c:pt idx="0">
                  <c:v>Lésions externes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Feuil1!$B$1:$D$2</c:f>
              <c:strCache>
                <c:ptCount val="3"/>
                <c:pt idx="0">
                  <c:v>Périnéo-vulvaire</c:v>
                </c:pt>
                <c:pt idx="1">
                  <c:v>Marge anale</c:v>
                </c:pt>
                <c:pt idx="2">
                  <c:v>Mixte</c:v>
                </c:pt>
              </c:strCache>
            </c:strRef>
          </c:cat>
          <c:val>
            <c:numRef>
              <c:f>Feuil1!$B$3:$D$3</c:f>
              <c:numCache>
                <c:formatCode>General</c:formatCode>
                <c:ptCount val="3"/>
                <c:pt idx="0">
                  <c:v>31</c:v>
                </c:pt>
                <c:pt idx="1">
                  <c:v>16</c:v>
                </c:pt>
                <c:pt idx="2">
                  <c:v>45</c:v>
                </c:pt>
              </c:numCache>
            </c:numRef>
          </c:val>
          <c:extLst>
            <c:ext xmlns:c16="http://schemas.microsoft.com/office/drawing/2014/chart" uri="{C3380CC4-5D6E-409C-BE32-E72D297353CC}">
              <c16:uniqueId val="{00000000-13EC-4D4D-8765-A351E6979DC6}"/>
            </c:ext>
          </c:extLst>
        </c:ser>
        <c:ser>
          <c:idx val="1"/>
          <c:order val="1"/>
          <c:tx>
            <c:strRef>
              <c:f>Feuil1!$A$4</c:f>
              <c:strCache>
                <c:ptCount val="1"/>
                <c:pt idx="0">
                  <c:v>Lésions à l'anuscopie</c:v>
                </c:pt>
              </c:strCache>
            </c:strRef>
          </c:tx>
          <c:spPr>
            <a:solidFill>
              <a:srgbClr val="FF0000"/>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3.1796585840124555E-2"/>
                  <c:y val="-2.1163882292491217E-2"/>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dk1">
                            <a:lumMod val="75000"/>
                            <a:lumOff val="25000"/>
                          </a:schemeClr>
                        </a:solidFill>
                        <a:latin typeface="+mn-lt"/>
                        <a:ea typeface="+mn-ea"/>
                        <a:cs typeface="+mn-cs"/>
                      </a:defRPr>
                    </a:pPr>
                    <a:r>
                      <a:rPr lang="en-US" sz="1400" b="1"/>
                      <a:t>24%</a:t>
                    </a:r>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7.3248459204920513E-2"/>
                      <c:h val="6.3439292310683376E-2"/>
                    </c:manualLayout>
                  </c15:layout>
                  <c15:showDataLabelsRange val="0"/>
                </c:ext>
                <c:ext xmlns:c16="http://schemas.microsoft.com/office/drawing/2014/chart" uri="{C3380CC4-5D6E-409C-BE32-E72D297353CC}">
                  <c16:uniqueId val="{00000001-13EC-4D4D-8765-A351E6979DC6}"/>
                </c:ext>
              </c:extLst>
            </c:dLbl>
            <c:dLbl>
              <c:idx val="1"/>
              <c:layout>
                <c:manualLayout>
                  <c:x val="1.483836777954425E-2"/>
                  <c:y val="-2.4691358024691488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r>
                      <a:rPr lang="en-US" sz="1400" b="1"/>
                      <a:t>24%</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3EC-4D4D-8765-A351E6979DC6}"/>
                </c:ext>
              </c:extLst>
            </c:dLbl>
            <c:dLbl>
              <c:idx val="2"/>
              <c:layout>
                <c:manualLayout>
                  <c:x val="2.3317435082140809E-2"/>
                  <c:y val="-3.5273368606701938E-3"/>
                </c:manualLayout>
              </c:layout>
              <c:tx>
                <c:rich>
                  <a:bodyPr/>
                  <a:lstStyle/>
                  <a:p>
                    <a:r>
                      <a:rPr lang="en-US" sz="1400" b="1"/>
                      <a:t>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3EC-4D4D-8765-A351E6979D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Feuil1!$B$1:$D$2</c:f>
              <c:strCache>
                <c:ptCount val="3"/>
                <c:pt idx="0">
                  <c:v>Périnéo-vulvaire</c:v>
                </c:pt>
                <c:pt idx="1">
                  <c:v>Marge anale</c:v>
                </c:pt>
                <c:pt idx="2">
                  <c:v>Mixte</c:v>
                </c:pt>
              </c:strCache>
            </c:strRef>
          </c:cat>
          <c:val>
            <c:numRef>
              <c:f>Feuil1!$B$4:$D$4</c:f>
              <c:numCache>
                <c:formatCode>General</c:formatCode>
                <c:ptCount val="3"/>
                <c:pt idx="0">
                  <c:v>10</c:v>
                </c:pt>
                <c:pt idx="1">
                  <c:v>5</c:v>
                </c:pt>
                <c:pt idx="2">
                  <c:v>17</c:v>
                </c:pt>
              </c:numCache>
            </c:numRef>
          </c:val>
          <c:extLst>
            <c:ext xmlns:c16="http://schemas.microsoft.com/office/drawing/2014/chart" uri="{C3380CC4-5D6E-409C-BE32-E72D297353CC}">
              <c16:uniqueId val="{00000004-13EC-4D4D-8765-A351E6979DC6}"/>
            </c:ext>
          </c:extLst>
        </c:ser>
        <c:dLbls>
          <c:showLegendKey val="0"/>
          <c:showVal val="0"/>
          <c:showCatName val="0"/>
          <c:showSerName val="0"/>
          <c:showPercent val="0"/>
          <c:showBubbleSize val="0"/>
        </c:dLbls>
        <c:gapWidth val="65"/>
        <c:shape val="box"/>
        <c:axId val="114150784"/>
        <c:axId val="114156672"/>
        <c:axId val="0"/>
      </c:bar3DChart>
      <c:catAx>
        <c:axId val="1141507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114156672"/>
        <c:crosses val="autoZero"/>
        <c:auto val="1"/>
        <c:lblAlgn val="ctr"/>
        <c:lblOffset val="100"/>
        <c:noMultiLvlLbl val="0"/>
      </c:catAx>
      <c:valAx>
        <c:axId val="11415667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crossAx val="1141507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chemeClr val="accent1">
                    <a:lumMod val="50000"/>
                  </a:schemeClr>
                </a:solidFill>
                <a:latin typeface="+mn-lt"/>
                <a:ea typeface="+mn-ea"/>
                <a:cs typeface="+mn-cs"/>
              </a:defRPr>
            </a:pPr>
            <a:endParaRPr lang="fr-FR"/>
          </a:p>
        </c:txPr>
      </c:legendEntry>
      <c:legendEntry>
        <c:idx val="1"/>
        <c:txPr>
          <a:bodyPr rot="0" spcFirstLastPara="1" vertOverflow="ellipsis" vert="horz" wrap="square" anchor="ctr" anchorCtr="1"/>
          <a:lstStyle/>
          <a:p>
            <a:pPr>
              <a:defRPr sz="1400" b="1" i="0" u="none" strike="noStrike" kern="1200" baseline="0">
                <a:solidFill>
                  <a:srgbClr val="FF0000"/>
                </a:solidFill>
                <a:latin typeface="+mn-lt"/>
                <a:ea typeface="+mn-ea"/>
                <a:cs typeface="+mn-cs"/>
              </a:defRPr>
            </a:pPr>
            <a:endParaRPr lang="fr-FR"/>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590F4-7BA3-408D-95AA-463F2420E597}" type="datetimeFigureOut">
              <a:rPr lang="fr-FR" smtClean="0"/>
              <a:t>09/09/2021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D77FC-FF51-4AF9-B977-9738E3E62DCB}" type="slidenum">
              <a:rPr lang="fr-FR" smtClean="0"/>
              <a:t>‹N°›</a:t>
            </a:fld>
            <a:endParaRPr lang="fr-FR"/>
          </a:p>
        </p:txBody>
      </p:sp>
    </p:spTree>
    <p:extLst>
      <p:ext uri="{BB962C8B-B14F-4D97-AF65-F5344CB8AC3E}">
        <p14:creationId xmlns:p14="http://schemas.microsoft.com/office/powerpoint/2010/main" val="2331260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0A812F-58B7-44B0-A756-32022C582B27}" type="slidenum">
              <a:rPr lang="en-US" altLang="fr-FR"/>
              <a:pPr/>
              <a:t>14</a:t>
            </a:fld>
            <a:endParaRPr lang="en-US" altLang="fr-FR"/>
          </a:p>
        </p:txBody>
      </p:sp>
      <p:sp>
        <p:nvSpPr>
          <p:cNvPr id="4097" name="Rectangle 1"/>
          <p:cNvSpPr txBox="1">
            <a:spLocks noGrp="1" noRot="1" noChangeAspect="1" noChangeArrowheads="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1185863" y="4787900"/>
            <a:ext cx="5407025" cy="7650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fr-FR" sz="2000">
                <a:latin typeface="arial" panose="020B0604020202020204" pitchFamily="34" charset="0"/>
                <a:ea typeface="Baekmuk Gulim" charset="0"/>
                <a:cs typeface="Baekmuk Gulim" charset="0"/>
              </a:rPr>
              <a:t>(a) Case 6. Arrow indicates anal high‐grade squamous intraepithelial lesion (HSIL) biopsied in May 2001 at the end of Anal Neoplasia Study. Patient lost to follow‐up. (b) The same man presented with a palpable mass in June 2002 in exactly the same area as previously biopsied HSIL; arrow indicates invasive squamous cell carcinoma (SCCA). [Color figure can be viewed in the online issue, which is available at wileyonlinelibrary.com.]</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fr-FR" sz="2000">
                <a:latin typeface="arial" panose="020B0604020202020204" pitchFamily="34" charset="0"/>
                <a:ea typeface="Baekmuk Gulim"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402508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41989C7F-AC2F-46AD-A9AC-BA35FC60D00F}" type="datetimeFigureOut">
              <a:rPr lang="fr-FR" smtClean="0"/>
              <a:t>09/09/2021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204202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1989C7F-AC2F-46AD-A9AC-BA35FC60D00F}" type="datetimeFigureOut">
              <a:rPr lang="fr-FR" smtClean="0"/>
              <a:t>09/09/2021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81291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1989C7F-AC2F-46AD-A9AC-BA35FC60D00F}" type="datetimeFigureOut">
              <a:rPr lang="fr-FR" smtClean="0"/>
              <a:t>09/09/2021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3767256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94140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1989C7F-AC2F-46AD-A9AC-BA35FC60D00F}" type="datetimeFigureOut">
              <a:rPr lang="fr-FR" smtClean="0"/>
              <a:t>09/09/2021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907704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41989C7F-AC2F-46AD-A9AC-BA35FC60D00F}" type="datetimeFigureOut">
              <a:rPr lang="fr-FR" smtClean="0"/>
              <a:t>09/09/2021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112931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1989C7F-AC2F-46AD-A9AC-BA35FC60D00F}" type="datetimeFigureOut">
              <a:rPr lang="fr-FR" smtClean="0"/>
              <a:t>09/09/2021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3904051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1989C7F-AC2F-46AD-A9AC-BA35FC60D00F}" type="datetimeFigureOut">
              <a:rPr lang="fr-FR" smtClean="0"/>
              <a:t>09/09/2021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105869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1989C7F-AC2F-46AD-A9AC-BA35FC60D00F}" type="datetimeFigureOut">
              <a:rPr lang="fr-FR" smtClean="0"/>
              <a:t>09/09/2021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224589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1989C7F-AC2F-46AD-A9AC-BA35FC60D00F}" type="datetimeFigureOut">
              <a:rPr lang="fr-FR" smtClean="0"/>
              <a:t>09/09/2021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2185905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1989C7F-AC2F-46AD-A9AC-BA35FC60D00F}" type="datetimeFigureOut">
              <a:rPr lang="fr-FR" smtClean="0"/>
              <a:t>09/09/2021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358109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1989C7F-AC2F-46AD-A9AC-BA35FC60D00F}" type="datetimeFigureOut">
              <a:rPr lang="fr-FR" smtClean="0"/>
              <a:t>09/09/2021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045DBD0-D028-4130-894A-986A80FBB70F}" type="slidenum">
              <a:rPr lang="fr-FR" smtClean="0"/>
              <a:t>‹N°›</a:t>
            </a:fld>
            <a:endParaRPr lang="fr-FR"/>
          </a:p>
        </p:txBody>
      </p:sp>
    </p:spTree>
    <p:extLst>
      <p:ext uri="{BB962C8B-B14F-4D97-AF65-F5344CB8AC3E}">
        <p14:creationId xmlns:p14="http://schemas.microsoft.com/office/powerpoint/2010/main" val="399147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89C7F-AC2F-46AD-A9AC-BA35FC60D00F}" type="datetimeFigureOut">
              <a:rPr lang="fr-FR" smtClean="0"/>
              <a:t>09/09/2021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5DBD0-D028-4130-894A-986A80FBB70F}" type="slidenum">
              <a:rPr lang="fr-FR" smtClean="0"/>
              <a:t>‹N°›</a:t>
            </a:fld>
            <a:endParaRPr lang="fr-FR"/>
          </a:p>
        </p:txBody>
      </p:sp>
    </p:spTree>
    <p:extLst>
      <p:ext uri="{BB962C8B-B14F-4D97-AF65-F5344CB8AC3E}">
        <p14:creationId xmlns:p14="http://schemas.microsoft.com/office/powerpoint/2010/main" val="3503488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4.png"/><Relationship Id="rId5" Type="http://schemas.openxmlformats.org/officeDocument/2006/relationships/slideLayout" Target="../slideLayouts/slideLayout3.xml"/><Relationship Id="rId10" Type="http://schemas.openxmlformats.org/officeDocument/2006/relationships/image" Target="../media/image18.png"/><Relationship Id="rId4" Type="http://schemas.openxmlformats.org/officeDocument/2006/relationships/video" Target="../media/media2.mp4"/><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468" y="799733"/>
            <a:ext cx="7259063" cy="5258534"/>
          </a:xfrm>
          <a:prstGeom prst="rect">
            <a:avLst/>
          </a:prstGeom>
        </p:spPr>
      </p:pic>
      <p:sp>
        <p:nvSpPr>
          <p:cNvPr id="7" name="ZoneTexte 6"/>
          <p:cNvSpPr txBox="1"/>
          <p:nvPr/>
        </p:nvSpPr>
        <p:spPr>
          <a:xfrm>
            <a:off x="5888320" y="1984118"/>
            <a:ext cx="1572151" cy="348009"/>
          </a:xfrm>
          <a:prstGeom prst="rect">
            <a:avLst/>
          </a:prstGeom>
          <a:solidFill>
            <a:schemeClr val="bg1">
              <a:lumMod val="75000"/>
            </a:schemeClr>
          </a:solidFill>
          <a:ln>
            <a:noFill/>
          </a:ln>
        </p:spPr>
        <p:txBody>
          <a:bodyPr wrap="square" rtlCol="0">
            <a:spAutoFit/>
          </a:bodyPr>
          <a:lstStyle/>
          <a:p>
            <a:r>
              <a:rPr lang="fr-FR" sz="1600" dirty="0"/>
              <a:t> Cytologie anale</a:t>
            </a:r>
          </a:p>
        </p:txBody>
      </p:sp>
      <p:sp>
        <p:nvSpPr>
          <p:cNvPr id="8" name="ZoneTexte 7"/>
          <p:cNvSpPr txBox="1"/>
          <p:nvPr/>
        </p:nvSpPr>
        <p:spPr>
          <a:xfrm rot="21395359">
            <a:off x="7808330" y="2360083"/>
            <a:ext cx="1595391" cy="338554"/>
          </a:xfrm>
          <a:prstGeom prst="rect">
            <a:avLst/>
          </a:prstGeom>
          <a:solidFill>
            <a:schemeClr val="bg1">
              <a:lumMod val="75000"/>
            </a:schemeClr>
          </a:solidFill>
          <a:ln>
            <a:noFill/>
          </a:ln>
        </p:spPr>
        <p:txBody>
          <a:bodyPr wrap="square" rtlCol="0">
            <a:spAutoFit/>
          </a:bodyPr>
          <a:lstStyle/>
          <a:p>
            <a:r>
              <a:rPr lang="fr-FR" sz="1600" dirty="0"/>
              <a:t>Test HPV</a:t>
            </a:r>
          </a:p>
        </p:txBody>
      </p:sp>
      <p:sp>
        <p:nvSpPr>
          <p:cNvPr id="9" name="ZoneTexte 8"/>
          <p:cNvSpPr txBox="1"/>
          <p:nvPr/>
        </p:nvSpPr>
        <p:spPr>
          <a:xfrm rot="20868052">
            <a:off x="7802199" y="1483106"/>
            <a:ext cx="1348357" cy="348009"/>
          </a:xfrm>
          <a:prstGeom prst="rect">
            <a:avLst/>
          </a:prstGeom>
          <a:solidFill>
            <a:schemeClr val="bg1">
              <a:lumMod val="75000"/>
            </a:schemeClr>
          </a:solidFill>
          <a:ln>
            <a:noFill/>
          </a:ln>
        </p:spPr>
        <p:txBody>
          <a:bodyPr wrap="square" rtlCol="0">
            <a:spAutoFit/>
          </a:bodyPr>
          <a:lstStyle/>
          <a:p>
            <a:r>
              <a:rPr lang="fr-FR" sz="1600" dirty="0"/>
              <a:t>Anuscopie HR</a:t>
            </a:r>
          </a:p>
        </p:txBody>
      </p:sp>
      <p:sp>
        <p:nvSpPr>
          <p:cNvPr id="10" name="ZoneTexte 9"/>
          <p:cNvSpPr txBox="1"/>
          <p:nvPr/>
        </p:nvSpPr>
        <p:spPr>
          <a:xfrm>
            <a:off x="468327" y="360703"/>
            <a:ext cx="9032794" cy="584775"/>
          </a:xfrm>
          <a:prstGeom prst="rect">
            <a:avLst/>
          </a:prstGeom>
          <a:noFill/>
        </p:spPr>
        <p:txBody>
          <a:bodyPr wrap="none" rtlCol="0">
            <a:spAutoFit/>
          </a:bodyPr>
          <a:lstStyle/>
          <a:p>
            <a:r>
              <a:rPr lang="fr-FR" sz="3200" b="1" cap="small" dirty="0">
                <a:solidFill>
                  <a:srgbClr val="C00000"/>
                </a:solidFill>
              </a:rPr>
              <a:t>QUE PEUT ON ATTENDRE DE LA CYTOLOGIE ANALE ?</a:t>
            </a:r>
          </a:p>
        </p:txBody>
      </p:sp>
      <p:sp>
        <p:nvSpPr>
          <p:cNvPr id="11" name="ZoneTexte 10"/>
          <p:cNvSpPr txBox="1"/>
          <p:nvPr/>
        </p:nvSpPr>
        <p:spPr>
          <a:xfrm>
            <a:off x="6823608" y="5848242"/>
            <a:ext cx="3715761" cy="461665"/>
          </a:xfrm>
          <a:prstGeom prst="rect">
            <a:avLst/>
          </a:prstGeom>
          <a:noFill/>
        </p:spPr>
        <p:txBody>
          <a:bodyPr wrap="none" rtlCol="0">
            <a:spAutoFit/>
          </a:bodyPr>
          <a:lstStyle/>
          <a:p>
            <a:r>
              <a:rPr lang="fr-FR" sz="2400" b="1" dirty="0"/>
              <a:t>Docteur Christine Bergeron</a:t>
            </a:r>
            <a:r>
              <a:rPr lang="fr-FR" sz="2400" b="1" dirty="0">
                <a:solidFill>
                  <a:schemeClr val="tx2"/>
                </a:solidFill>
              </a:rPr>
              <a:t> </a:t>
            </a:r>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14" y="5761818"/>
            <a:ext cx="3783013" cy="99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555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24431" y="652182"/>
            <a:ext cx="9112795" cy="400110"/>
          </a:xfrm>
          <a:prstGeom prst="rect">
            <a:avLst/>
          </a:prstGeom>
          <a:noFill/>
        </p:spPr>
        <p:txBody>
          <a:bodyPr wrap="square" rtlCol="0">
            <a:spAutoFit/>
          </a:bodyPr>
          <a:lstStyle/>
          <a:p>
            <a:r>
              <a:rPr lang="fr-FR" sz="2000" dirty="0">
                <a:solidFill>
                  <a:schemeClr val="tx2"/>
                </a:solidFill>
              </a:rPr>
              <a:t>Femmes avec lésions HPV ano-génitales ,  présence de lésions HPV du canal anal : 35% </a:t>
            </a:r>
          </a:p>
        </p:txBody>
      </p:sp>
      <p:graphicFrame>
        <p:nvGraphicFramePr>
          <p:cNvPr id="6" name="Graphique 5"/>
          <p:cNvGraphicFramePr>
            <a:graphicFrameLocks/>
          </p:cNvGraphicFramePr>
          <p:nvPr/>
        </p:nvGraphicFramePr>
        <p:xfrm>
          <a:off x="4841630" y="1622828"/>
          <a:ext cx="6846277" cy="3950677"/>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p:cNvSpPr txBox="1"/>
          <p:nvPr/>
        </p:nvSpPr>
        <p:spPr>
          <a:xfrm>
            <a:off x="910552" y="67235"/>
            <a:ext cx="6217825" cy="968821"/>
          </a:xfrm>
          <a:prstGeom prst="rect">
            <a:avLst/>
          </a:prstGeom>
          <a:noFill/>
        </p:spPr>
        <p:txBody>
          <a:bodyPr wrap="square" rtlCol="0">
            <a:spAutoFit/>
          </a:bodyPr>
          <a:lstStyle/>
          <a:p>
            <a:r>
              <a:rPr lang="fr-FR" sz="2800" b="1" dirty="0">
                <a:solidFill>
                  <a:srgbClr val="C00000"/>
                </a:solidFill>
              </a:rPr>
              <a:t>Cytologie  anale sous anuscopie</a:t>
            </a:r>
            <a:endParaRPr lang="fr-FR" sz="1000" b="1" dirty="0">
              <a:solidFill>
                <a:srgbClr val="C00000"/>
              </a:solidFill>
            </a:endParaRPr>
          </a:p>
        </p:txBody>
      </p:sp>
      <p:sp>
        <p:nvSpPr>
          <p:cNvPr id="8" name="ZoneTexte 7"/>
          <p:cNvSpPr txBox="1"/>
          <p:nvPr/>
        </p:nvSpPr>
        <p:spPr>
          <a:xfrm>
            <a:off x="520308" y="1210413"/>
            <a:ext cx="4192369" cy="1323439"/>
          </a:xfrm>
          <a:prstGeom prst="rect">
            <a:avLst/>
          </a:prstGeom>
          <a:noFill/>
        </p:spPr>
        <p:txBody>
          <a:bodyPr wrap="square" rtlCol="0">
            <a:spAutoFit/>
          </a:bodyPr>
          <a:lstStyle/>
          <a:p>
            <a:r>
              <a:rPr lang="fr-FR" sz="2000" dirty="0">
                <a:solidFill>
                  <a:schemeClr val="tx2"/>
                </a:solidFill>
              </a:rPr>
              <a:t>93 patientes</a:t>
            </a:r>
          </a:p>
          <a:p>
            <a:pPr marL="285750" indent="-285750">
              <a:buFontTx/>
              <a:buChar char="-"/>
            </a:pPr>
            <a:r>
              <a:rPr lang="fr-FR" sz="2000" dirty="0">
                <a:solidFill>
                  <a:schemeClr val="tx2"/>
                </a:solidFill>
              </a:rPr>
              <a:t>98% cytologie satisfaisante</a:t>
            </a:r>
          </a:p>
          <a:p>
            <a:pPr marL="742950" lvl="1" indent="-285750">
              <a:buFontTx/>
              <a:buChar char="-"/>
            </a:pPr>
            <a:r>
              <a:rPr lang="fr-FR" sz="2000" dirty="0">
                <a:solidFill>
                  <a:schemeClr val="tx2"/>
                </a:solidFill>
              </a:rPr>
              <a:t>Normal   		61%</a:t>
            </a:r>
          </a:p>
          <a:p>
            <a:pPr marL="742950" lvl="1" indent="-285750">
              <a:buFontTx/>
              <a:buChar char="-"/>
            </a:pPr>
            <a:r>
              <a:rPr lang="fr-FR" sz="2000" dirty="0">
                <a:solidFill>
                  <a:schemeClr val="tx2"/>
                </a:solidFill>
              </a:rPr>
              <a:t>ASCUS, LSIL, HSIL	37%</a:t>
            </a:r>
          </a:p>
        </p:txBody>
      </p:sp>
      <p:sp>
        <p:nvSpPr>
          <p:cNvPr id="9" name="Rectangle 8"/>
          <p:cNvSpPr/>
          <p:nvPr/>
        </p:nvSpPr>
        <p:spPr>
          <a:xfrm>
            <a:off x="3726857" y="6352322"/>
            <a:ext cx="5594373" cy="307777"/>
          </a:xfrm>
          <a:prstGeom prst="rect">
            <a:avLst/>
          </a:prstGeom>
        </p:spPr>
        <p:txBody>
          <a:bodyPr wrap="square">
            <a:spAutoFit/>
          </a:bodyPr>
          <a:lstStyle/>
          <a:p>
            <a:r>
              <a:rPr lang="fr-FR" sz="1400" b="1" dirty="0"/>
              <a:t>Etude D. </a:t>
            </a:r>
            <a:r>
              <a:rPr lang="fr-FR" sz="1400" b="1" dirty="0" err="1"/>
              <a:t>Kottler</a:t>
            </a:r>
            <a:r>
              <a:rPr lang="fr-FR" sz="1400" b="1" dirty="0"/>
              <a:t> , Aynaud, Bergeron Tarnier Cochin Cerba</a:t>
            </a:r>
          </a:p>
        </p:txBody>
      </p:sp>
      <p:sp>
        <p:nvSpPr>
          <p:cNvPr id="10" name="ZoneTexte 9"/>
          <p:cNvSpPr txBox="1"/>
          <p:nvPr/>
        </p:nvSpPr>
        <p:spPr>
          <a:xfrm>
            <a:off x="2437663" y="2533852"/>
            <a:ext cx="1924373" cy="2246769"/>
          </a:xfrm>
          <a:prstGeom prst="rect">
            <a:avLst/>
          </a:prstGeom>
          <a:noFill/>
        </p:spPr>
        <p:txBody>
          <a:bodyPr wrap="none" rtlCol="0">
            <a:spAutoFit/>
          </a:bodyPr>
          <a:lstStyle/>
          <a:p>
            <a:pPr>
              <a:lnSpc>
                <a:spcPct val="150000"/>
              </a:lnSpc>
            </a:pPr>
            <a:r>
              <a:rPr lang="fr-FR" sz="2000" dirty="0">
                <a:solidFill>
                  <a:schemeClr val="tx2"/>
                </a:solidFill>
              </a:rPr>
              <a:t>Sensibilité   75% </a:t>
            </a:r>
          </a:p>
          <a:p>
            <a:pPr>
              <a:lnSpc>
                <a:spcPct val="150000"/>
              </a:lnSpc>
            </a:pPr>
            <a:r>
              <a:rPr lang="fr-FR" sz="2000" dirty="0">
                <a:solidFill>
                  <a:schemeClr val="tx2"/>
                </a:solidFill>
              </a:rPr>
              <a:t>Spécificité   37%</a:t>
            </a:r>
          </a:p>
          <a:p>
            <a:endParaRPr lang="fr-FR" sz="2000" dirty="0">
              <a:solidFill>
                <a:schemeClr val="tx2"/>
              </a:solidFill>
            </a:endParaRPr>
          </a:p>
          <a:p>
            <a:pPr>
              <a:lnSpc>
                <a:spcPct val="150000"/>
              </a:lnSpc>
            </a:pPr>
            <a:r>
              <a:rPr lang="fr-FR" sz="2000" dirty="0">
                <a:solidFill>
                  <a:schemeClr val="tx2"/>
                </a:solidFill>
              </a:rPr>
              <a:t>VPP       17%    </a:t>
            </a:r>
          </a:p>
          <a:p>
            <a:pPr>
              <a:lnSpc>
                <a:spcPct val="150000"/>
              </a:lnSpc>
            </a:pPr>
            <a:r>
              <a:rPr lang="fr-FR" sz="2000" dirty="0">
                <a:solidFill>
                  <a:schemeClr val="tx2"/>
                </a:solidFill>
              </a:rPr>
              <a:t>VPN      90%</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87" y="3988842"/>
            <a:ext cx="1857479" cy="2476638"/>
          </a:xfrm>
          <a:prstGeom prst="rect">
            <a:avLst/>
          </a:prstGeom>
        </p:spPr>
      </p:pic>
    </p:spTree>
    <p:extLst>
      <p:ext uri="{BB962C8B-B14F-4D97-AF65-F5344CB8AC3E}">
        <p14:creationId xmlns:p14="http://schemas.microsoft.com/office/powerpoint/2010/main" val="3502723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50176" y="378647"/>
            <a:ext cx="8853682" cy="461665"/>
          </a:xfrm>
          <a:prstGeom prst="rect">
            <a:avLst/>
          </a:prstGeom>
          <a:noFill/>
        </p:spPr>
        <p:txBody>
          <a:bodyPr wrap="square" rtlCol="0">
            <a:spAutoFit/>
          </a:bodyPr>
          <a:lstStyle/>
          <a:p>
            <a:pPr algn="ctr"/>
            <a:r>
              <a:rPr lang="fr-FR" sz="2400" b="1" dirty="0">
                <a:solidFill>
                  <a:srgbClr val="C00000"/>
                </a:solidFill>
              </a:rPr>
              <a:t>Dépistage à l’aide du colposcope : Anuscopie sous haute résolution</a:t>
            </a:r>
          </a:p>
        </p:txBody>
      </p:sp>
      <p:sp>
        <p:nvSpPr>
          <p:cNvPr id="6" name="ZoneTexte 5"/>
          <p:cNvSpPr txBox="1"/>
          <p:nvPr/>
        </p:nvSpPr>
        <p:spPr>
          <a:xfrm>
            <a:off x="3810597" y="1145544"/>
            <a:ext cx="5562003" cy="2339102"/>
          </a:xfrm>
          <a:prstGeom prst="rect">
            <a:avLst/>
          </a:prstGeom>
          <a:noFill/>
        </p:spPr>
        <p:txBody>
          <a:bodyPr wrap="square" rtlCol="0">
            <a:spAutoFit/>
          </a:bodyPr>
          <a:lstStyle/>
          <a:p>
            <a:pPr marL="3943350" lvl="8" indent="-285750">
              <a:buClr>
                <a:srgbClr val="0000CC"/>
              </a:buClr>
              <a:buSzPct val="110000"/>
              <a:buFont typeface="Wingdings" panose="05000000000000000000" pitchFamily="2" charset="2"/>
              <a:buChar char="q"/>
            </a:pPr>
            <a:r>
              <a:rPr lang="fr-FR" sz="2000" dirty="0"/>
              <a:t>   Colposcope</a:t>
            </a:r>
          </a:p>
          <a:p>
            <a:r>
              <a:rPr lang="fr-FR" dirty="0"/>
              <a:t> </a:t>
            </a:r>
          </a:p>
          <a:p>
            <a:pPr marL="285750" indent="-285750">
              <a:lnSpc>
                <a:spcPct val="150000"/>
              </a:lnSpc>
              <a:buClr>
                <a:srgbClr val="0000CC"/>
              </a:buClr>
              <a:buFont typeface="Wingdings" panose="05000000000000000000" pitchFamily="2" charset="2"/>
              <a:buChar char="q"/>
            </a:pPr>
            <a:r>
              <a:rPr lang="fr-FR" dirty="0"/>
              <a:t>Diagnostic à l’aide de deux colorants :	</a:t>
            </a:r>
          </a:p>
          <a:p>
            <a:pPr marL="1200150" lvl="2" indent="-285750">
              <a:lnSpc>
                <a:spcPct val="150000"/>
              </a:lnSpc>
              <a:buClr>
                <a:srgbClr val="0000CC"/>
              </a:buClr>
              <a:buSzPct val="87000"/>
              <a:buFont typeface="Wingdings" panose="05000000000000000000" pitchFamily="2" charset="2"/>
              <a:buChar char="Ø"/>
            </a:pPr>
            <a:r>
              <a:rPr lang="fr-FR" dirty="0"/>
              <a:t>acide acétique à 5%</a:t>
            </a:r>
          </a:p>
          <a:p>
            <a:pPr marL="1200150" lvl="2" indent="-285750">
              <a:lnSpc>
                <a:spcPct val="150000"/>
              </a:lnSpc>
              <a:buClr>
                <a:srgbClr val="0000CC"/>
              </a:buClr>
              <a:buSzPct val="87000"/>
              <a:buFont typeface="Wingdings" panose="05000000000000000000" pitchFamily="2" charset="2"/>
              <a:buChar char="Ø"/>
            </a:pPr>
            <a:r>
              <a:rPr lang="fr-FR" dirty="0" err="1"/>
              <a:t>lugol</a:t>
            </a:r>
            <a:r>
              <a:rPr lang="fr-FR" dirty="0"/>
              <a:t> fort</a:t>
            </a:r>
          </a:p>
          <a:p>
            <a:pPr marL="1200150" lvl="2" indent="-285750">
              <a:lnSpc>
                <a:spcPct val="150000"/>
              </a:lnSpc>
              <a:buClr>
                <a:srgbClr val="0000CC"/>
              </a:buClr>
              <a:buSzPct val="87000"/>
              <a:buFont typeface="Wingdings" panose="05000000000000000000" pitchFamily="2" charset="2"/>
              <a:buChar char="Ø"/>
            </a:pPr>
            <a:r>
              <a:rPr lang="fr-FR" dirty="0"/>
              <a:t>Biopsie si nécessaire</a:t>
            </a:r>
          </a:p>
        </p:txBody>
      </p:sp>
      <p:pic>
        <p:nvPicPr>
          <p:cNvPr id="7" name="Image 6"/>
          <p:cNvPicPr>
            <a:picLocks noChangeAspect="1"/>
          </p:cNvPicPr>
          <p:nvPr/>
        </p:nvPicPr>
        <p:blipFill>
          <a:blip r:embed="rId6"/>
          <a:stretch>
            <a:fillRect/>
          </a:stretch>
        </p:blipFill>
        <p:spPr>
          <a:xfrm>
            <a:off x="9287260" y="978342"/>
            <a:ext cx="2315538" cy="2369387"/>
          </a:xfrm>
          <a:prstGeom prst="rect">
            <a:avLst/>
          </a:prstGeom>
        </p:spPr>
      </p:pic>
      <p:pic>
        <p:nvPicPr>
          <p:cNvPr id="8" name="Imag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701192" y="4013171"/>
            <a:ext cx="2845470" cy="2134102"/>
          </a:xfrm>
          <a:prstGeom prst="rect">
            <a:avLst/>
          </a:prstGeom>
        </p:spPr>
      </p:pic>
      <p:pic>
        <p:nvPicPr>
          <p:cNvPr id="9" name="Image 8"/>
          <p:cNvPicPr>
            <a:picLocks noChangeAspect="1"/>
          </p:cNvPicPr>
          <p:nvPr/>
        </p:nvPicPr>
        <p:blipFill>
          <a:blip r:embed="rId8"/>
          <a:stretch>
            <a:fillRect/>
          </a:stretch>
        </p:blipFill>
        <p:spPr>
          <a:xfrm>
            <a:off x="8880336" y="4013171"/>
            <a:ext cx="2847043" cy="2134102"/>
          </a:xfrm>
          <a:prstGeom prst="rect">
            <a:avLst/>
          </a:prstGeom>
        </p:spPr>
      </p:pic>
      <p:pic>
        <p:nvPicPr>
          <p:cNvPr id="13" name="Frottis anal(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66400" y="1075296"/>
            <a:ext cx="3011688" cy="2409350"/>
          </a:xfrm>
          <a:prstGeom prst="rect">
            <a:avLst/>
          </a:prstGeom>
        </p:spPr>
      </p:pic>
      <p:pic>
        <p:nvPicPr>
          <p:cNvPr id="2" name="Frotti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51359" y="3651848"/>
            <a:ext cx="4988965" cy="2804102"/>
          </a:xfrm>
          <a:prstGeom prst="rect">
            <a:avLst/>
          </a:prstGeom>
        </p:spPr>
      </p:pic>
    </p:spTree>
    <p:extLst>
      <p:ext uri="{BB962C8B-B14F-4D97-AF65-F5344CB8AC3E}">
        <p14:creationId xmlns:p14="http://schemas.microsoft.com/office/powerpoint/2010/main" val="1469141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088082" y="1891144"/>
            <a:ext cx="5417125" cy="406284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4357" y="2372301"/>
            <a:ext cx="4514272" cy="3385704"/>
          </a:xfrm>
          <a:prstGeom prst="rect">
            <a:avLst/>
          </a:prstGeom>
        </p:spPr>
      </p:pic>
      <p:sp>
        <p:nvSpPr>
          <p:cNvPr id="6" name="ZoneTexte 5"/>
          <p:cNvSpPr txBox="1"/>
          <p:nvPr/>
        </p:nvSpPr>
        <p:spPr>
          <a:xfrm>
            <a:off x="955964" y="529936"/>
            <a:ext cx="6674135" cy="461665"/>
          </a:xfrm>
          <a:prstGeom prst="rect">
            <a:avLst/>
          </a:prstGeom>
          <a:noFill/>
        </p:spPr>
        <p:txBody>
          <a:bodyPr wrap="none" rtlCol="0">
            <a:spAutoFit/>
          </a:bodyPr>
          <a:lstStyle/>
          <a:p>
            <a:r>
              <a:rPr lang="fr-FR" sz="2400" b="1" dirty="0">
                <a:solidFill>
                  <a:schemeClr val="tx2"/>
                </a:solidFill>
              </a:rPr>
              <a:t>Condylomes ano-vulvaires avec contrôle canal anal</a:t>
            </a:r>
          </a:p>
        </p:txBody>
      </p:sp>
      <p:sp>
        <p:nvSpPr>
          <p:cNvPr id="7" name="ZoneTexte 6"/>
          <p:cNvSpPr txBox="1"/>
          <p:nvPr/>
        </p:nvSpPr>
        <p:spPr>
          <a:xfrm>
            <a:off x="4658089" y="1066136"/>
            <a:ext cx="6072759" cy="461665"/>
          </a:xfrm>
          <a:prstGeom prst="rect">
            <a:avLst/>
          </a:prstGeom>
          <a:noFill/>
        </p:spPr>
        <p:txBody>
          <a:bodyPr wrap="square" rtlCol="0">
            <a:spAutoFit/>
          </a:bodyPr>
          <a:lstStyle/>
          <a:p>
            <a:r>
              <a:rPr lang="fr-FR" sz="2400" b="1" dirty="0">
                <a:solidFill>
                  <a:schemeClr val="tx2"/>
                </a:solidFill>
              </a:rPr>
              <a:t>Anuscopie HR : Lésion de Bas Grade (LSIL)</a:t>
            </a:r>
          </a:p>
        </p:txBody>
      </p:sp>
    </p:spTree>
    <p:extLst>
      <p:ext uri="{BB962C8B-B14F-4D97-AF65-F5344CB8AC3E}">
        <p14:creationId xmlns:p14="http://schemas.microsoft.com/office/powerpoint/2010/main" val="2047962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5027" y="2258654"/>
            <a:ext cx="4250970" cy="275907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2188" y="2129351"/>
            <a:ext cx="2612275" cy="3483033"/>
          </a:xfrm>
          <a:prstGeom prst="rect">
            <a:avLst/>
          </a:prstGeom>
        </p:spPr>
      </p:pic>
      <p:sp>
        <p:nvSpPr>
          <p:cNvPr id="6" name="ZoneTexte 5"/>
          <p:cNvSpPr txBox="1"/>
          <p:nvPr/>
        </p:nvSpPr>
        <p:spPr>
          <a:xfrm>
            <a:off x="467915" y="1392108"/>
            <a:ext cx="2268570" cy="830997"/>
          </a:xfrm>
          <a:prstGeom prst="rect">
            <a:avLst/>
          </a:prstGeom>
          <a:noFill/>
        </p:spPr>
        <p:txBody>
          <a:bodyPr wrap="none" rtlCol="0">
            <a:spAutoFit/>
          </a:bodyPr>
          <a:lstStyle/>
          <a:p>
            <a:r>
              <a:rPr lang="fr-FR" sz="2400" b="1" dirty="0">
                <a:solidFill>
                  <a:srgbClr val="C00000"/>
                </a:solidFill>
              </a:rPr>
              <a:t>Examen clinique</a:t>
            </a:r>
          </a:p>
          <a:p>
            <a:endParaRPr lang="fr-FR" sz="2400" b="1" dirty="0">
              <a:solidFill>
                <a:srgbClr val="C00000"/>
              </a:solidFill>
            </a:endParaRPr>
          </a:p>
        </p:txBody>
      </p:sp>
      <p:sp>
        <p:nvSpPr>
          <p:cNvPr id="7" name="ZoneTexte 6"/>
          <p:cNvSpPr txBox="1"/>
          <p:nvPr/>
        </p:nvSpPr>
        <p:spPr>
          <a:xfrm>
            <a:off x="1552867" y="2641371"/>
            <a:ext cx="1925527" cy="461665"/>
          </a:xfrm>
          <a:prstGeom prst="rect">
            <a:avLst/>
          </a:prstGeom>
          <a:noFill/>
        </p:spPr>
        <p:txBody>
          <a:bodyPr wrap="none" rtlCol="0">
            <a:spAutoFit/>
          </a:bodyPr>
          <a:lstStyle/>
          <a:p>
            <a:r>
              <a:rPr lang="fr-FR" sz="2400" b="1" dirty="0">
                <a:solidFill>
                  <a:schemeClr val="tx2"/>
                </a:solidFill>
              </a:rPr>
              <a:t>AIN HG (HSIL)</a:t>
            </a:r>
          </a:p>
        </p:txBody>
      </p:sp>
    </p:spTree>
    <p:extLst>
      <p:ext uri="{BB962C8B-B14F-4D97-AF65-F5344CB8AC3E}">
        <p14:creationId xmlns:p14="http://schemas.microsoft.com/office/powerpoint/2010/main" val="1586196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spect="1" noChangeArrowheads="1"/>
          </p:cNvSpPr>
          <p:nvPr/>
        </p:nvSpPr>
        <p:spPr bwMode="auto">
          <a:xfrm>
            <a:off x="6450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513" y="2368632"/>
            <a:ext cx="7513970" cy="3481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ZoneTexte 2"/>
          <p:cNvSpPr txBox="1"/>
          <p:nvPr/>
        </p:nvSpPr>
        <p:spPr>
          <a:xfrm>
            <a:off x="862445" y="678525"/>
            <a:ext cx="3725828" cy="830997"/>
          </a:xfrm>
          <a:prstGeom prst="rect">
            <a:avLst/>
          </a:prstGeom>
          <a:noFill/>
        </p:spPr>
        <p:txBody>
          <a:bodyPr wrap="none" rtlCol="0">
            <a:spAutoFit/>
          </a:bodyPr>
          <a:lstStyle/>
          <a:p>
            <a:r>
              <a:rPr lang="fr-FR" sz="2400" b="1" dirty="0">
                <a:solidFill>
                  <a:schemeClr val="tx2"/>
                </a:solidFill>
              </a:rPr>
              <a:t>Si suspicion lésion HG</a:t>
            </a:r>
          </a:p>
          <a:p>
            <a:r>
              <a:rPr lang="fr-FR" sz="2400" b="1" dirty="0">
                <a:solidFill>
                  <a:schemeClr val="tx2"/>
                </a:solidFill>
              </a:rPr>
              <a:t>Si antécédent de lésions HG</a:t>
            </a:r>
          </a:p>
        </p:txBody>
      </p:sp>
      <p:sp>
        <p:nvSpPr>
          <p:cNvPr id="4" name="ZoneTexte 3"/>
          <p:cNvSpPr txBox="1"/>
          <p:nvPr/>
        </p:nvSpPr>
        <p:spPr>
          <a:xfrm>
            <a:off x="6182591" y="909356"/>
            <a:ext cx="3633815" cy="461665"/>
          </a:xfrm>
          <a:prstGeom prst="rect">
            <a:avLst/>
          </a:prstGeom>
          <a:noFill/>
        </p:spPr>
        <p:txBody>
          <a:bodyPr wrap="none" rtlCol="0">
            <a:spAutoFit/>
          </a:bodyPr>
          <a:lstStyle/>
          <a:p>
            <a:r>
              <a:rPr lang="fr-FR" sz="2400" b="1" dirty="0">
                <a:solidFill>
                  <a:schemeClr val="tx2"/>
                </a:solidFill>
              </a:rPr>
              <a:t>Faire un toucher ano-rectal</a:t>
            </a:r>
          </a:p>
        </p:txBody>
      </p:sp>
      <p:sp>
        <p:nvSpPr>
          <p:cNvPr id="5" name="Accolade fermante 4"/>
          <p:cNvSpPr/>
          <p:nvPr/>
        </p:nvSpPr>
        <p:spPr>
          <a:xfrm rot="10800000" flipH="1">
            <a:off x="5557646" y="932438"/>
            <a:ext cx="333641" cy="415499"/>
          </a:xfrm>
          <a:prstGeom prst="rightBrace">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fr-FR" dirty="0"/>
          </a:p>
        </p:txBody>
      </p:sp>
      <p:pic>
        <p:nvPicPr>
          <p:cNvPr id="7" name="Image 6"/>
          <p:cNvPicPr>
            <a:picLocks noChangeAspect="1"/>
          </p:cNvPicPr>
          <p:nvPr/>
        </p:nvPicPr>
        <p:blipFill>
          <a:blip r:embed="rId4"/>
          <a:stretch>
            <a:fillRect/>
          </a:stretch>
        </p:blipFill>
        <p:spPr>
          <a:xfrm>
            <a:off x="1566804" y="1974273"/>
            <a:ext cx="3202998" cy="4270664"/>
          </a:xfrm>
          <a:prstGeom prst="rect">
            <a:avLst/>
          </a:prstGeom>
        </p:spPr>
      </p:pic>
    </p:spTree>
    <p:extLst>
      <p:ext uri="{BB962C8B-B14F-4D97-AF65-F5344CB8AC3E}">
        <p14:creationId xmlns:p14="http://schemas.microsoft.com/office/powerpoint/2010/main" val="1945164073"/>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9882" y="1004005"/>
            <a:ext cx="11208328" cy="2308324"/>
          </a:xfrm>
          <a:prstGeom prst="rect">
            <a:avLst/>
          </a:prstGeom>
        </p:spPr>
        <p:txBody>
          <a:bodyPr wrap="square">
            <a:spAutoFit/>
          </a:bodyPr>
          <a:lstStyle/>
          <a:p>
            <a:pPr algn="just">
              <a:lnSpc>
                <a:spcPct val="150000"/>
              </a:lnSpc>
            </a:pPr>
            <a:r>
              <a:rPr lang="fr-FR" sz="2400" dirty="0">
                <a:solidFill>
                  <a:schemeClr val="tx2"/>
                </a:solidFill>
              </a:rPr>
              <a:t>En ce qui concerne les </a:t>
            </a:r>
            <a:r>
              <a:rPr lang="fr-FR" sz="2400" b="1" dirty="0">
                <a:solidFill>
                  <a:schemeClr val="tx2"/>
                </a:solidFill>
              </a:rPr>
              <a:t>femmes immunocompétentes avec un HSIL du col utérin</a:t>
            </a:r>
            <a:r>
              <a:rPr lang="fr-FR" sz="2400" dirty="0">
                <a:solidFill>
                  <a:schemeClr val="tx2"/>
                </a:solidFill>
              </a:rPr>
              <a:t>,</a:t>
            </a:r>
            <a:br>
              <a:rPr lang="fr-FR" sz="2400" dirty="0">
                <a:solidFill>
                  <a:schemeClr val="tx2"/>
                </a:solidFill>
              </a:rPr>
            </a:br>
            <a:r>
              <a:rPr lang="fr-FR" sz="2400" dirty="0">
                <a:solidFill>
                  <a:schemeClr val="tx2"/>
                </a:solidFill>
              </a:rPr>
              <a:t>       - peu de publications sont disponibles avec des taux de prévalence de 9% à 19%,</a:t>
            </a:r>
          </a:p>
          <a:p>
            <a:pPr algn="just">
              <a:lnSpc>
                <a:spcPct val="150000"/>
              </a:lnSpc>
            </a:pPr>
            <a:r>
              <a:rPr lang="fr-FR" sz="2400" dirty="0">
                <a:solidFill>
                  <a:schemeClr val="tx2"/>
                </a:solidFill>
              </a:rPr>
              <a:t>       - pour certains auteurs, une HSIL du col utérin implique une incidence de AIN III 4 à 5 fois plus élevée que dans le population générale</a:t>
            </a:r>
          </a:p>
        </p:txBody>
      </p:sp>
      <p:sp>
        <p:nvSpPr>
          <p:cNvPr id="5" name="Rectangle 4"/>
          <p:cNvSpPr/>
          <p:nvPr/>
        </p:nvSpPr>
        <p:spPr>
          <a:xfrm>
            <a:off x="348093" y="3753627"/>
            <a:ext cx="11620500" cy="1354217"/>
          </a:xfrm>
          <a:prstGeom prst="rect">
            <a:avLst/>
          </a:prstGeom>
        </p:spPr>
        <p:txBody>
          <a:bodyPr wrap="square">
            <a:spAutoFit/>
          </a:bodyPr>
          <a:lstStyle/>
          <a:p>
            <a:pPr algn="just">
              <a:lnSpc>
                <a:spcPct val="150000"/>
              </a:lnSpc>
            </a:pPr>
            <a:r>
              <a:rPr lang="fr-FR" sz="2400" dirty="0">
                <a:solidFill>
                  <a:schemeClr val="tx2"/>
                </a:solidFill>
              </a:rPr>
              <a:t>Les femmes atteintes de CIN présentent une prévalence de AIN de 1,20%, de sorte qu'il </a:t>
            </a:r>
            <a:r>
              <a:rPr lang="fr-FR" sz="2400" b="1" dirty="0">
                <a:solidFill>
                  <a:schemeClr val="tx2"/>
                </a:solidFill>
              </a:rPr>
              <a:t>ne semble pas nécessaire pour ces auteurs de dépister cette population</a:t>
            </a:r>
            <a:r>
              <a:rPr lang="fr-FR" sz="2400" dirty="0">
                <a:solidFill>
                  <a:schemeClr val="tx2"/>
                </a:solidFill>
              </a:rPr>
              <a:t>.</a:t>
            </a:r>
          </a:p>
          <a:p>
            <a:pPr algn="just"/>
            <a:r>
              <a:rPr lang="fr-FR" sz="1000" dirty="0">
                <a:solidFill>
                  <a:schemeClr val="tx2"/>
                </a:solidFill>
              </a:rPr>
              <a:t>C </a:t>
            </a:r>
            <a:r>
              <a:rPr lang="fr-FR" sz="1000" dirty="0" err="1">
                <a:solidFill>
                  <a:schemeClr val="tx2"/>
                </a:solidFill>
              </a:rPr>
              <a:t>Donaire</a:t>
            </a:r>
            <a:r>
              <a:rPr lang="fr-FR" sz="1000" dirty="0">
                <a:solidFill>
                  <a:schemeClr val="tx2"/>
                </a:solidFill>
              </a:rPr>
              <a:t> et al</a:t>
            </a:r>
            <a:r>
              <a:rPr lang="fr-FR" sz="1000" i="1" dirty="0">
                <a:solidFill>
                  <a:schemeClr val="tx2"/>
                </a:solidFill>
              </a:rPr>
              <a:t>.  Euro J </a:t>
            </a:r>
            <a:r>
              <a:rPr lang="fr-FR" sz="1000" i="1" dirty="0" err="1">
                <a:solidFill>
                  <a:schemeClr val="tx2"/>
                </a:solidFill>
              </a:rPr>
              <a:t>Gynecol</a:t>
            </a:r>
            <a:r>
              <a:rPr lang="fr-FR" sz="1000" i="1" dirty="0">
                <a:solidFill>
                  <a:schemeClr val="tx2"/>
                </a:solidFill>
              </a:rPr>
              <a:t> </a:t>
            </a:r>
            <a:r>
              <a:rPr lang="fr-FR" sz="1000" i="1" dirty="0" err="1">
                <a:solidFill>
                  <a:schemeClr val="tx2"/>
                </a:solidFill>
              </a:rPr>
              <a:t>Obst</a:t>
            </a:r>
            <a:r>
              <a:rPr lang="fr-FR" sz="1000" i="1" dirty="0">
                <a:solidFill>
                  <a:schemeClr val="tx2"/>
                </a:solidFill>
              </a:rPr>
              <a:t> </a:t>
            </a:r>
            <a:r>
              <a:rPr lang="fr-FR" sz="1000" i="1" dirty="0" err="1">
                <a:solidFill>
                  <a:schemeClr val="tx2"/>
                </a:solidFill>
              </a:rPr>
              <a:t>Reprod</a:t>
            </a:r>
            <a:r>
              <a:rPr lang="fr-FR" sz="1000" i="1" dirty="0">
                <a:solidFill>
                  <a:schemeClr val="tx2"/>
                </a:solidFill>
              </a:rPr>
              <a:t> </a:t>
            </a:r>
            <a:r>
              <a:rPr lang="fr-FR" sz="1000" i="1" dirty="0" err="1">
                <a:solidFill>
                  <a:schemeClr val="tx2"/>
                </a:solidFill>
              </a:rPr>
              <a:t>Biol</a:t>
            </a:r>
            <a:r>
              <a:rPr lang="fr-FR" sz="1000" i="1" dirty="0">
                <a:solidFill>
                  <a:schemeClr val="tx2"/>
                </a:solidFill>
              </a:rPr>
              <a:t>  </a:t>
            </a:r>
            <a:r>
              <a:rPr lang="fr-FR" sz="1000" dirty="0">
                <a:solidFill>
                  <a:schemeClr val="tx2"/>
                </a:solidFill>
              </a:rPr>
              <a:t>2017</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5684544"/>
            <a:ext cx="3783013" cy="99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66589" y="359438"/>
            <a:ext cx="5798960" cy="584775"/>
          </a:xfrm>
          <a:prstGeom prst="rect">
            <a:avLst/>
          </a:prstGeom>
        </p:spPr>
        <p:txBody>
          <a:bodyPr wrap="none">
            <a:spAutoFit/>
          </a:bodyPr>
          <a:lstStyle/>
          <a:p>
            <a:r>
              <a:rPr lang="fr-FR" sz="3200" b="1" cap="small" dirty="0">
                <a:solidFill>
                  <a:srgbClr val="C00000"/>
                </a:solidFill>
              </a:rPr>
              <a:t>Dépistage cancer anus:  pour qui ?</a:t>
            </a:r>
          </a:p>
        </p:txBody>
      </p:sp>
    </p:spTree>
    <p:extLst>
      <p:ext uri="{BB962C8B-B14F-4D97-AF65-F5344CB8AC3E}">
        <p14:creationId xmlns:p14="http://schemas.microsoft.com/office/powerpoint/2010/main" val="1222031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52055" y="660830"/>
            <a:ext cx="10785763" cy="4524315"/>
          </a:xfrm>
          <a:prstGeom prst="rect">
            <a:avLst/>
          </a:prstGeom>
        </p:spPr>
        <p:txBody>
          <a:bodyPr wrap="square">
            <a:spAutoFit/>
          </a:bodyPr>
          <a:lstStyle/>
          <a:p>
            <a:pPr>
              <a:lnSpc>
                <a:spcPct val="200000"/>
              </a:lnSpc>
            </a:pPr>
            <a:r>
              <a:rPr lang="fr-FR" sz="2400" dirty="0">
                <a:solidFill>
                  <a:schemeClr val="tx2"/>
                </a:solidFill>
              </a:rPr>
              <a:t>Certaines populations </a:t>
            </a:r>
            <a:r>
              <a:rPr lang="fr-FR" sz="2400" b="1" dirty="0">
                <a:solidFill>
                  <a:schemeClr val="tx2"/>
                </a:solidFill>
              </a:rPr>
              <a:t>ont un risque accru </a:t>
            </a:r>
            <a:r>
              <a:rPr lang="fr-FR" sz="2400" dirty="0">
                <a:solidFill>
                  <a:schemeClr val="tx2"/>
                </a:solidFill>
              </a:rPr>
              <a:t>de développer un AIN HG : </a:t>
            </a:r>
          </a:p>
          <a:p>
            <a:pPr marL="342900" indent="-342900">
              <a:lnSpc>
                <a:spcPct val="200000"/>
              </a:lnSpc>
              <a:buClr>
                <a:schemeClr val="accent6">
                  <a:lumMod val="50000"/>
                </a:schemeClr>
              </a:buClr>
              <a:buFont typeface="Wingdings" panose="05000000000000000000" pitchFamily="2" charset="2"/>
              <a:buChar char="q"/>
            </a:pPr>
            <a:r>
              <a:rPr lang="fr-FR" sz="2400" dirty="0">
                <a:solidFill>
                  <a:schemeClr val="tx2"/>
                </a:solidFill>
              </a:rPr>
              <a:t>  les femmes qui ont déjà eu ou ayant des lésions </a:t>
            </a:r>
            <a:r>
              <a:rPr lang="fr-FR" sz="2400" dirty="0" err="1">
                <a:solidFill>
                  <a:schemeClr val="tx2"/>
                </a:solidFill>
              </a:rPr>
              <a:t>anogénitales</a:t>
            </a:r>
            <a:r>
              <a:rPr lang="fr-FR" sz="2400" dirty="0">
                <a:solidFill>
                  <a:schemeClr val="tx2"/>
                </a:solidFill>
              </a:rPr>
              <a:t>  </a:t>
            </a:r>
          </a:p>
          <a:p>
            <a:pPr marL="342900" indent="-342900">
              <a:lnSpc>
                <a:spcPct val="200000"/>
              </a:lnSpc>
              <a:buClr>
                <a:schemeClr val="accent6">
                  <a:lumMod val="50000"/>
                </a:schemeClr>
              </a:buClr>
              <a:buFont typeface="Wingdings" panose="05000000000000000000" pitchFamily="2" charset="2"/>
              <a:buChar char="q"/>
            </a:pPr>
            <a:r>
              <a:rPr lang="fr-FR" sz="2400" dirty="0">
                <a:solidFill>
                  <a:schemeClr val="tx2"/>
                </a:solidFill>
              </a:rPr>
              <a:t>  les personnes ayant une immunodéficience :</a:t>
            </a:r>
          </a:p>
          <a:p>
            <a:pPr marL="1257300" lvl="2" indent="-342900">
              <a:lnSpc>
                <a:spcPct val="200000"/>
              </a:lnSpc>
              <a:buClr>
                <a:srgbClr val="FF0000"/>
              </a:buClr>
              <a:buSzPct val="90000"/>
              <a:buFont typeface="Wingdings" panose="05000000000000000000" pitchFamily="2" charset="2"/>
              <a:buChar char="Ø"/>
            </a:pPr>
            <a:r>
              <a:rPr lang="fr-FR" sz="2400" dirty="0">
                <a:solidFill>
                  <a:schemeClr val="tx2"/>
                </a:solidFill>
              </a:rPr>
              <a:t> les personnes infectées par le VIH </a:t>
            </a:r>
          </a:p>
          <a:p>
            <a:pPr marL="1257300" lvl="2" indent="-342900">
              <a:lnSpc>
                <a:spcPct val="200000"/>
              </a:lnSpc>
              <a:buClr>
                <a:srgbClr val="FF0000"/>
              </a:buClr>
              <a:buSzPct val="90000"/>
              <a:buFont typeface="Wingdings" panose="05000000000000000000" pitchFamily="2" charset="2"/>
              <a:buChar char="Ø"/>
            </a:pPr>
            <a:r>
              <a:rPr lang="fr-FR" sz="2400" dirty="0">
                <a:solidFill>
                  <a:schemeClr val="tx2"/>
                </a:solidFill>
              </a:rPr>
              <a:t>les personnes ayant un organe greffé</a:t>
            </a:r>
          </a:p>
          <a:p>
            <a:pPr marL="1257300" lvl="2" indent="-342900">
              <a:lnSpc>
                <a:spcPct val="200000"/>
              </a:lnSpc>
              <a:buClr>
                <a:srgbClr val="FF0000"/>
              </a:buClr>
              <a:buSzPct val="90000"/>
              <a:buFont typeface="Wingdings" panose="05000000000000000000" pitchFamily="2" charset="2"/>
              <a:buChar char="Ø"/>
            </a:pPr>
            <a:r>
              <a:rPr lang="fr-FR" sz="2400" dirty="0">
                <a:solidFill>
                  <a:schemeClr val="tx2"/>
                </a:solidFill>
              </a:rPr>
              <a:t>les personnes ayant un traitement immunosuppresseur (LED, </a:t>
            </a:r>
            <a:r>
              <a:rPr lang="fr-FR" sz="2400" dirty="0" err="1">
                <a:solidFill>
                  <a:schemeClr val="tx2"/>
                </a:solidFill>
              </a:rPr>
              <a:t>Crohn</a:t>
            </a:r>
            <a:r>
              <a:rPr lang="fr-FR" sz="2400" dirty="0">
                <a:solidFill>
                  <a:schemeClr val="tx2"/>
                </a:solidFill>
              </a:rPr>
              <a:t>,…)</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30" y="5697423"/>
            <a:ext cx="3783013" cy="99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59182" y="179132"/>
            <a:ext cx="5798960" cy="584775"/>
          </a:xfrm>
          <a:prstGeom prst="rect">
            <a:avLst/>
          </a:prstGeom>
        </p:spPr>
        <p:txBody>
          <a:bodyPr wrap="none">
            <a:spAutoFit/>
          </a:bodyPr>
          <a:lstStyle/>
          <a:p>
            <a:r>
              <a:rPr lang="fr-FR" sz="3200" b="1" cap="small" dirty="0">
                <a:solidFill>
                  <a:srgbClr val="C00000"/>
                </a:solidFill>
              </a:rPr>
              <a:t>Dépistage cancer anus:  pour qui ?</a:t>
            </a:r>
          </a:p>
        </p:txBody>
      </p:sp>
    </p:spTree>
    <p:extLst>
      <p:ext uri="{BB962C8B-B14F-4D97-AF65-F5344CB8AC3E}">
        <p14:creationId xmlns:p14="http://schemas.microsoft.com/office/powerpoint/2010/main" val="195973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75782B-5686-45C1-8E7E-9AC7A97FF266}"/>
              </a:ext>
            </a:extLst>
          </p:cNvPr>
          <p:cNvPicPr>
            <a:picLocks noChangeAspect="1"/>
          </p:cNvPicPr>
          <p:nvPr/>
        </p:nvPicPr>
        <p:blipFill>
          <a:blip r:embed="rId2"/>
          <a:stretch>
            <a:fillRect/>
          </a:stretch>
        </p:blipFill>
        <p:spPr>
          <a:xfrm>
            <a:off x="1179196" y="-179614"/>
            <a:ext cx="9835814" cy="6857999"/>
          </a:xfrm>
          <a:prstGeom prst="rect">
            <a:avLst/>
          </a:prstGeom>
        </p:spPr>
      </p:pic>
    </p:spTree>
    <p:extLst>
      <p:ext uri="{BB962C8B-B14F-4D97-AF65-F5344CB8AC3E}">
        <p14:creationId xmlns:p14="http://schemas.microsoft.com/office/powerpoint/2010/main" val="3935225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64807DE-00CC-4FA6-B0F0-3153DFDA6AFA}"/>
              </a:ext>
            </a:extLst>
          </p:cNvPr>
          <p:cNvPicPr>
            <a:picLocks noChangeAspect="1"/>
          </p:cNvPicPr>
          <p:nvPr/>
        </p:nvPicPr>
        <p:blipFill>
          <a:blip r:embed="rId2"/>
          <a:stretch>
            <a:fillRect/>
          </a:stretch>
        </p:blipFill>
        <p:spPr>
          <a:xfrm>
            <a:off x="-8845" y="-110126"/>
            <a:ext cx="12200845" cy="6719306"/>
          </a:xfrm>
          <a:prstGeom prst="rect">
            <a:avLst/>
          </a:prstGeom>
        </p:spPr>
      </p:pic>
    </p:spTree>
    <p:extLst>
      <p:ext uri="{BB962C8B-B14F-4D97-AF65-F5344CB8AC3E}">
        <p14:creationId xmlns:p14="http://schemas.microsoft.com/office/powerpoint/2010/main" val="250745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420" y="365125"/>
            <a:ext cx="11567160" cy="1325563"/>
          </a:xfrm>
        </p:spPr>
        <p:txBody>
          <a:bodyPr>
            <a:normAutofit/>
          </a:bodyPr>
          <a:lstStyle/>
          <a:p>
            <a:r>
              <a:rPr lang="fr-FR" sz="3600" b="1" cap="small" dirty="0">
                <a:solidFill>
                  <a:srgbClr val="C00000"/>
                </a:solidFill>
              </a:rPr>
              <a:t>Dépistage cancer anus : Quelle stratégie et pour qui ?</a:t>
            </a:r>
            <a:br>
              <a:rPr lang="fr-FR" sz="3600" b="1" cap="small" dirty="0">
                <a:solidFill>
                  <a:srgbClr val="C00000"/>
                </a:solidFill>
              </a:rPr>
            </a:br>
            <a:endParaRPr lang="fr-FR" sz="3600" b="1" dirty="0"/>
          </a:p>
        </p:txBody>
      </p:sp>
      <p:sp>
        <p:nvSpPr>
          <p:cNvPr id="3" name="Espace réservé du contenu 2"/>
          <p:cNvSpPr>
            <a:spLocks noGrp="1"/>
          </p:cNvSpPr>
          <p:nvPr>
            <p:ph idx="1"/>
          </p:nvPr>
        </p:nvSpPr>
        <p:spPr>
          <a:xfrm>
            <a:off x="838200" y="2203221"/>
            <a:ext cx="10515600" cy="3596147"/>
          </a:xfrm>
        </p:spPr>
        <p:txBody>
          <a:bodyPr/>
          <a:lstStyle/>
          <a:p>
            <a:r>
              <a:rPr lang="fr-FR" dirty="0">
                <a:solidFill>
                  <a:schemeClr val="tx2"/>
                </a:solidFill>
              </a:rPr>
              <a:t>Cytologie anale et anuscopie HR si cytologie ASC-US+ pour population à risque ( antécédent de HSIL,  immunodéprimée)</a:t>
            </a:r>
          </a:p>
          <a:p>
            <a:r>
              <a:rPr lang="fr-FR" dirty="0">
                <a:solidFill>
                  <a:schemeClr val="tx2"/>
                </a:solidFill>
              </a:rPr>
              <a:t>Examen clinique incluant toucher rectal si lésions </a:t>
            </a:r>
            <a:r>
              <a:rPr lang="fr-FR" dirty="0" err="1">
                <a:solidFill>
                  <a:schemeClr val="tx2"/>
                </a:solidFill>
              </a:rPr>
              <a:t>anogénitales</a:t>
            </a:r>
            <a:r>
              <a:rPr lang="fr-FR" dirty="0">
                <a:solidFill>
                  <a:schemeClr val="tx2"/>
                </a:solidFill>
              </a:rPr>
              <a:t> visibles</a:t>
            </a:r>
          </a:p>
          <a:p>
            <a:r>
              <a:rPr lang="fr-FR" dirty="0">
                <a:solidFill>
                  <a:schemeClr val="tx2"/>
                </a:solidFill>
              </a:rPr>
              <a:t>Attitude au cas par cas pour population immunocompétente au moment du dépistage du col utérin</a:t>
            </a:r>
          </a:p>
          <a:p>
            <a:pPr marL="0" indent="0">
              <a:buNone/>
            </a:pPr>
            <a:endParaRPr lang="fr-FR"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5684544"/>
            <a:ext cx="3783013" cy="99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720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1147" y="259665"/>
            <a:ext cx="8146472" cy="939360"/>
          </a:xfrm>
          <a:prstGeom prst="rect">
            <a:avLst/>
          </a:prstGeom>
        </p:spPr>
        <p:txBody>
          <a:bodyPr wrap="square">
            <a:spAutoFit/>
          </a:bodyPr>
          <a:lstStyle/>
          <a:p>
            <a:pPr algn="ctr">
              <a:lnSpc>
                <a:spcPct val="200000"/>
              </a:lnSpc>
            </a:pPr>
            <a:r>
              <a:rPr lang="fr-FR"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FAUT IL DÉPISTER LE CANCER DE L’ANUS?</a:t>
            </a:r>
            <a:endParaRPr lang="fr-FR" sz="3200" b="1" dirty="0">
              <a:solidFill>
                <a:srgbClr val="C00000"/>
              </a:solidFill>
            </a:endParaRPr>
          </a:p>
        </p:txBody>
      </p:sp>
      <p:sp>
        <p:nvSpPr>
          <p:cNvPr id="5" name="Rectangle 4"/>
          <p:cNvSpPr/>
          <p:nvPr/>
        </p:nvSpPr>
        <p:spPr>
          <a:xfrm>
            <a:off x="552451" y="1669298"/>
            <a:ext cx="10823864" cy="4524315"/>
          </a:xfrm>
          <a:prstGeom prst="rect">
            <a:avLst/>
          </a:prstGeom>
        </p:spPr>
        <p:txBody>
          <a:bodyPr wrap="square">
            <a:spAutoFit/>
          </a:bodyPr>
          <a:lstStyle/>
          <a:p>
            <a:pPr marL="342900" indent="-342900" algn="just">
              <a:lnSpc>
                <a:spcPct val="200000"/>
              </a:lnSpc>
              <a:buFont typeface="Wingdings" panose="05000000000000000000" pitchFamily="2" charset="2"/>
              <a:buChar char="Ø"/>
            </a:pPr>
            <a:r>
              <a:rPr lang="fr-FR" sz="2400" dirty="0">
                <a:solidFill>
                  <a:schemeClr val="tx2"/>
                </a:solidFill>
                <a:ea typeface="Calibri" panose="020F0502020204030204" pitchFamily="34" charset="0"/>
                <a:cs typeface="Times New Roman" panose="02020603050405020304" pitchFamily="18" charset="0"/>
              </a:rPr>
              <a:t>L'incidence du carcinome de l’anus reste rare: 1 à 3 pour 100 000  et il survient 10 ans après celui du col utérin:  61ans</a:t>
            </a:r>
          </a:p>
          <a:p>
            <a:pPr marL="342900" indent="-342900" algn="just">
              <a:lnSpc>
                <a:spcPct val="200000"/>
              </a:lnSpc>
              <a:buFont typeface="Wingdings" panose="05000000000000000000" pitchFamily="2" charset="2"/>
              <a:buChar char="Ø"/>
            </a:pPr>
            <a:r>
              <a:rPr lang="fr-FR" sz="2400" dirty="0">
                <a:solidFill>
                  <a:schemeClr val="tx2"/>
                </a:solidFill>
                <a:cs typeface="Times New Roman" panose="02020603050405020304" pitchFamily="18" charset="0"/>
              </a:rPr>
              <a:t>95%  des cas sont associés à un HPV HR, surtout HPV 16</a:t>
            </a:r>
            <a:endParaRPr lang="fr-FR" sz="2400" dirty="0">
              <a:solidFill>
                <a:schemeClr val="tx2"/>
              </a:solidFill>
            </a:endParaRPr>
          </a:p>
          <a:p>
            <a:pPr marL="342900" indent="-342900" algn="just">
              <a:lnSpc>
                <a:spcPct val="200000"/>
              </a:lnSpc>
              <a:buFont typeface="Wingdings" panose="05000000000000000000" pitchFamily="2" charset="2"/>
              <a:buChar char="Ø"/>
            </a:pPr>
            <a:r>
              <a:rPr lang="fr-FR" sz="2400" dirty="0">
                <a:solidFill>
                  <a:schemeClr val="tx2"/>
                </a:solidFill>
                <a:effectLst/>
                <a:ea typeface="Calibri" panose="020F0502020204030204" pitchFamily="34" charset="0"/>
                <a:cs typeface="Times New Roman" panose="02020603050405020304" pitchFamily="18" charset="0"/>
              </a:rPr>
              <a:t>L’histoire naturelle des lésions précancéreuses (HSIL) de l’anus </a:t>
            </a:r>
            <a:r>
              <a:rPr lang="fr-FR" sz="2400" dirty="0">
                <a:solidFill>
                  <a:schemeClr val="tx2"/>
                </a:solidFill>
                <a:ea typeface="Calibri" panose="020F0502020204030204" pitchFamily="34" charset="0"/>
                <a:cs typeface="Times New Roman" panose="02020603050405020304" pitchFamily="18" charset="0"/>
              </a:rPr>
              <a:t>est liée avec</a:t>
            </a:r>
            <a:r>
              <a:rPr lang="fr-FR" sz="2400" dirty="0">
                <a:solidFill>
                  <a:schemeClr val="tx2"/>
                </a:solidFill>
              </a:rPr>
              <a:t> une infection HPV HR du col, à une infection VIH, une immunosuppression, des rapports anaux, des partenaires multiples, une IST et le tabac</a:t>
            </a:r>
            <a:endParaRPr lang="fr-FR" sz="2400" dirty="0">
              <a:solidFill>
                <a:schemeClr val="tx2"/>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7892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773" y="1668076"/>
            <a:ext cx="4622851" cy="4560169"/>
          </a:xfrm>
          <a:prstGeom prst="rect">
            <a:avLst/>
          </a:prstGeom>
        </p:spPr>
      </p:pic>
      <p:sp>
        <p:nvSpPr>
          <p:cNvPr id="5" name="ZoneTexte 4"/>
          <p:cNvSpPr txBox="1"/>
          <p:nvPr/>
        </p:nvSpPr>
        <p:spPr>
          <a:xfrm>
            <a:off x="2180254" y="2223655"/>
            <a:ext cx="2444965" cy="523220"/>
          </a:xfrm>
          <a:prstGeom prst="rect">
            <a:avLst/>
          </a:prstGeom>
          <a:noFill/>
        </p:spPr>
        <p:txBody>
          <a:bodyPr wrap="square" rtlCol="0">
            <a:spAutoFit/>
          </a:bodyPr>
          <a:lstStyle/>
          <a:p>
            <a:r>
              <a:rPr lang="fr-FR" sz="2800" b="1" cap="small" dirty="0">
                <a:solidFill>
                  <a:schemeClr val="tx2"/>
                </a:solidFill>
              </a:rPr>
              <a:t>Cytologie anale</a:t>
            </a:r>
          </a:p>
        </p:txBody>
      </p:sp>
      <p:sp>
        <p:nvSpPr>
          <p:cNvPr id="6" name="ZoneTexte 5"/>
          <p:cNvSpPr txBox="1"/>
          <p:nvPr/>
        </p:nvSpPr>
        <p:spPr>
          <a:xfrm>
            <a:off x="8311624" y="3948160"/>
            <a:ext cx="1484765" cy="523220"/>
          </a:xfrm>
          <a:prstGeom prst="rect">
            <a:avLst/>
          </a:prstGeom>
          <a:noFill/>
        </p:spPr>
        <p:txBody>
          <a:bodyPr wrap="none" rtlCol="0">
            <a:spAutoFit/>
          </a:bodyPr>
          <a:lstStyle/>
          <a:p>
            <a:r>
              <a:rPr lang="fr-FR" sz="2800" b="1" cap="small" dirty="0">
                <a:solidFill>
                  <a:schemeClr val="tx2"/>
                </a:solidFill>
              </a:rPr>
              <a:t>Test HPV</a:t>
            </a:r>
          </a:p>
        </p:txBody>
      </p:sp>
      <p:sp>
        <p:nvSpPr>
          <p:cNvPr id="7" name="ZoneTexte 6"/>
          <p:cNvSpPr txBox="1"/>
          <p:nvPr/>
        </p:nvSpPr>
        <p:spPr>
          <a:xfrm>
            <a:off x="6752130" y="1668075"/>
            <a:ext cx="2138214" cy="523220"/>
          </a:xfrm>
          <a:prstGeom prst="rect">
            <a:avLst/>
          </a:prstGeom>
          <a:noFill/>
        </p:spPr>
        <p:txBody>
          <a:bodyPr wrap="none" rtlCol="0">
            <a:spAutoFit/>
          </a:bodyPr>
          <a:lstStyle/>
          <a:p>
            <a:r>
              <a:rPr lang="fr-FR" sz="2800" b="1" cap="small" dirty="0">
                <a:solidFill>
                  <a:schemeClr val="tx2"/>
                </a:solidFill>
              </a:rPr>
              <a:t>Anuscopie HR</a:t>
            </a:r>
          </a:p>
        </p:txBody>
      </p:sp>
      <p:sp>
        <p:nvSpPr>
          <p:cNvPr id="8" name="ZoneTexte 7"/>
          <p:cNvSpPr txBox="1"/>
          <p:nvPr/>
        </p:nvSpPr>
        <p:spPr>
          <a:xfrm>
            <a:off x="810490" y="590472"/>
            <a:ext cx="7017242" cy="584775"/>
          </a:xfrm>
          <a:prstGeom prst="rect">
            <a:avLst/>
          </a:prstGeom>
          <a:noFill/>
        </p:spPr>
        <p:txBody>
          <a:bodyPr wrap="none" rtlCol="0">
            <a:spAutoFit/>
          </a:bodyPr>
          <a:lstStyle/>
          <a:p>
            <a:r>
              <a:rPr lang="fr-FR" sz="3200" b="1" cap="small" dirty="0">
                <a:solidFill>
                  <a:srgbClr val="C00000"/>
                </a:solidFill>
              </a:rPr>
              <a:t>Dépistage cancer anus: Quelle stratégie ?</a:t>
            </a:r>
          </a:p>
        </p:txBody>
      </p:sp>
    </p:spTree>
    <p:extLst>
      <p:ext uri="{BB962C8B-B14F-4D97-AF65-F5344CB8AC3E}">
        <p14:creationId xmlns:p14="http://schemas.microsoft.com/office/powerpoint/2010/main" val="988924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C00000"/>
                </a:solidFill>
              </a:rPr>
              <a:t>LA CYTOLOGIE ANALE </a:t>
            </a:r>
          </a:p>
        </p:txBody>
      </p:sp>
      <p:sp>
        <p:nvSpPr>
          <p:cNvPr id="4" name="Titre 1"/>
          <p:cNvSpPr>
            <a:spLocks noGrp="1"/>
          </p:cNvSpPr>
          <p:nvPr>
            <p:ph idx="1"/>
          </p:nvPr>
        </p:nvSpPr>
        <p:spPr>
          <a:xfrm>
            <a:off x="838200" y="1825624"/>
            <a:ext cx="10515600" cy="4351340"/>
          </a:xfrm>
        </p:spPr>
        <p:txBody>
          <a:bodyPr>
            <a:noAutofit/>
          </a:bodyPr>
          <a:lstStyle/>
          <a:p>
            <a:r>
              <a:rPr lang="fr-FR" sz="3600" dirty="0">
                <a:solidFill>
                  <a:schemeClr val="tx2"/>
                </a:solidFill>
              </a:rPr>
              <a:t>Cytologie en couche mince</a:t>
            </a:r>
          </a:p>
          <a:p>
            <a:endParaRPr lang="fr-FR" sz="3600" dirty="0">
              <a:solidFill>
                <a:schemeClr val="tx2"/>
              </a:solidFill>
            </a:endParaRPr>
          </a:p>
          <a:p>
            <a:r>
              <a:rPr lang="fr-FR" sz="3600" dirty="0">
                <a:solidFill>
                  <a:schemeClr val="tx2"/>
                </a:solidFill>
              </a:rPr>
              <a:t>Milieu </a:t>
            </a:r>
            <a:r>
              <a:rPr lang="fr-FR" sz="3600" dirty="0" err="1">
                <a:solidFill>
                  <a:schemeClr val="tx2"/>
                </a:solidFill>
              </a:rPr>
              <a:t>Thinprep</a:t>
            </a:r>
            <a:r>
              <a:rPr lang="fr-FR" sz="3600" dirty="0">
                <a:solidFill>
                  <a:schemeClr val="tx2"/>
                </a:solidFill>
              </a:rPr>
              <a:t> filtration identique à la cytologie cervicale</a:t>
            </a:r>
          </a:p>
          <a:p>
            <a:pPr marL="0" indent="0">
              <a:buNone/>
            </a:pPr>
            <a:endParaRPr lang="fr-FR" sz="3600" dirty="0">
              <a:solidFill>
                <a:schemeClr val="tx2"/>
              </a:solidFill>
            </a:endParaRPr>
          </a:p>
          <a:p>
            <a:r>
              <a:rPr lang="fr-FR" sz="3600" dirty="0">
                <a:solidFill>
                  <a:schemeClr val="tx2"/>
                </a:solidFill>
              </a:rPr>
              <a:t> Terminologie Bethesda identique au col</a:t>
            </a:r>
          </a:p>
          <a:p>
            <a:pPr marL="0" indent="0">
              <a:buNone/>
            </a:pPr>
            <a:endParaRPr lang="fr-FR" sz="3600" dirty="0">
              <a:solidFill>
                <a:schemeClr val="tx2"/>
              </a:solidFill>
            </a:endParaRPr>
          </a:p>
          <a:p>
            <a:pPr marL="0" indent="0">
              <a:buNone/>
            </a:pPr>
            <a:br>
              <a:rPr lang="fr-FR" sz="3600" dirty="0">
                <a:solidFill>
                  <a:schemeClr val="tx2"/>
                </a:solidFill>
              </a:rPr>
            </a:br>
            <a:endParaRPr lang="fr-FR" sz="3600" dirty="0">
              <a:solidFill>
                <a:schemeClr val="tx2"/>
              </a:solidFill>
            </a:endParaRPr>
          </a:p>
        </p:txBody>
      </p:sp>
    </p:spTree>
    <p:extLst>
      <p:ext uri="{BB962C8B-B14F-4D97-AF65-F5344CB8AC3E}">
        <p14:creationId xmlns:p14="http://schemas.microsoft.com/office/powerpoint/2010/main" val="1631377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1028" y="657199"/>
            <a:ext cx="4905605" cy="1205058"/>
          </a:xfrm>
        </p:spPr>
        <p:txBody>
          <a:bodyPr>
            <a:noAutofit/>
          </a:bodyPr>
          <a:lstStyle/>
          <a:p>
            <a:r>
              <a:rPr lang="fr-FR" sz="3600" b="1" dirty="0">
                <a:solidFill>
                  <a:srgbClr val="C00000"/>
                </a:solidFill>
              </a:rPr>
              <a:t>LA CYTOLOGIE ANALE</a:t>
            </a:r>
            <a:br>
              <a:rPr lang="fr-FR" sz="3600" b="1" dirty="0">
                <a:solidFill>
                  <a:srgbClr val="C00000"/>
                </a:solidFill>
              </a:rPr>
            </a:br>
            <a:br>
              <a:rPr lang="fr-FR" sz="3600" b="1" dirty="0">
                <a:solidFill>
                  <a:srgbClr val="C00000"/>
                </a:solidFill>
              </a:rPr>
            </a:br>
            <a:endParaRPr lang="fr-FR" sz="3600" b="1" dirty="0">
              <a:solidFill>
                <a:srgbClr val="C00000"/>
              </a:solidFill>
            </a:endParaRPr>
          </a:p>
        </p:txBody>
      </p:sp>
      <p:pic>
        <p:nvPicPr>
          <p:cNvPr id="4" name="Picture 2" descr="brosse de cytologie cervica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919" y="1795148"/>
            <a:ext cx="2969845" cy="296984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1724" t="14110" r="19687" b="27276"/>
          <a:stretch/>
        </p:blipFill>
        <p:spPr>
          <a:xfrm>
            <a:off x="6274934" y="104642"/>
            <a:ext cx="3531590" cy="1986518"/>
          </a:xfrm>
          <a:prstGeom prst="rect">
            <a:avLst/>
          </a:prstGeom>
        </p:spPr>
      </p:pic>
      <p:pic>
        <p:nvPicPr>
          <p:cNvPr id="6" name="Image 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8805" t="10845" r="22606" b="30540"/>
          <a:stretch/>
        </p:blipFill>
        <p:spPr>
          <a:xfrm>
            <a:off x="6072598" y="2220504"/>
            <a:ext cx="3884749" cy="2185170"/>
          </a:xfrm>
          <a:prstGeom prst="rect">
            <a:avLst/>
          </a:prstGeom>
        </p:spPr>
      </p:pic>
      <p:pic>
        <p:nvPicPr>
          <p:cNvPr id="7" name="Image 6"/>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8990" t="17167" r="22421" b="24218"/>
          <a:stretch/>
        </p:blipFill>
        <p:spPr>
          <a:xfrm>
            <a:off x="3109375" y="4390830"/>
            <a:ext cx="4273222" cy="2403686"/>
          </a:xfrm>
          <a:prstGeom prst="rect">
            <a:avLst/>
          </a:prstGeom>
        </p:spPr>
      </p:pic>
      <p:pic>
        <p:nvPicPr>
          <p:cNvPr id="8" name="Image 7"/>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0375" t="23212" r="31050" b="18223"/>
          <a:stretch/>
        </p:blipFill>
        <p:spPr>
          <a:xfrm>
            <a:off x="7809324" y="4641743"/>
            <a:ext cx="3530785" cy="1984859"/>
          </a:xfrm>
          <a:prstGeom prst="rect">
            <a:avLst/>
          </a:prstGeom>
        </p:spPr>
      </p:pic>
      <p:sp>
        <p:nvSpPr>
          <p:cNvPr id="9" name="Rectangle 8"/>
          <p:cNvSpPr/>
          <p:nvPr/>
        </p:nvSpPr>
        <p:spPr>
          <a:xfrm>
            <a:off x="7641119" y="1750370"/>
            <a:ext cx="495649" cy="369332"/>
          </a:xfrm>
          <a:prstGeom prst="rect">
            <a:avLst/>
          </a:prstGeom>
        </p:spPr>
        <p:txBody>
          <a:bodyPr wrap="none">
            <a:spAutoFit/>
          </a:bodyPr>
          <a:lstStyle/>
          <a:p>
            <a:r>
              <a:rPr lang="fr-FR" b="1" dirty="0">
                <a:solidFill>
                  <a:srgbClr val="C00000"/>
                </a:solidFill>
              </a:rPr>
              <a:t>NIL</a:t>
            </a:r>
            <a:endParaRPr lang="fr-FR" dirty="0"/>
          </a:p>
        </p:txBody>
      </p:sp>
      <p:sp>
        <p:nvSpPr>
          <p:cNvPr id="10" name="Rectangle 9"/>
          <p:cNvSpPr/>
          <p:nvPr/>
        </p:nvSpPr>
        <p:spPr>
          <a:xfrm>
            <a:off x="7883057" y="3707978"/>
            <a:ext cx="885179" cy="369332"/>
          </a:xfrm>
          <a:prstGeom prst="rect">
            <a:avLst/>
          </a:prstGeom>
        </p:spPr>
        <p:txBody>
          <a:bodyPr wrap="none">
            <a:spAutoFit/>
          </a:bodyPr>
          <a:lstStyle/>
          <a:p>
            <a:r>
              <a:rPr lang="fr-FR" b="1" dirty="0">
                <a:solidFill>
                  <a:srgbClr val="C00000"/>
                </a:solidFill>
              </a:rPr>
              <a:t>ASC-US</a:t>
            </a:r>
            <a:endParaRPr lang="fr-FR" dirty="0"/>
          </a:p>
        </p:txBody>
      </p:sp>
      <p:sp>
        <p:nvSpPr>
          <p:cNvPr id="11" name="Rectangle 10"/>
          <p:cNvSpPr/>
          <p:nvPr/>
        </p:nvSpPr>
        <p:spPr>
          <a:xfrm>
            <a:off x="5653410" y="6309536"/>
            <a:ext cx="550151" cy="369332"/>
          </a:xfrm>
          <a:prstGeom prst="rect">
            <a:avLst/>
          </a:prstGeom>
        </p:spPr>
        <p:txBody>
          <a:bodyPr wrap="none">
            <a:spAutoFit/>
          </a:bodyPr>
          <a:lstStyle/>
          <a:p>
            <a:r>
              <a:rPr lang="fr-FR" b="1" dirty="0">
                <a:solidFill>
                  <a:srgbClr val="C00000"/>
                </a:solidFill>
              </a:rPr>
              <a:t>LSIL</a:t>
            </a:r>
            <a:endParaRPr lang="fr-FR" dirty="0"/>
          </a:p>
        </p:txBody>
      </p:sp>
      <p:sp>
        <p:nvSpPr>
          <p:cNvPr id="12" name="Rectangle 11"/>
          <p:cNvSpPr/>
          <p:nvPr/>
        </p:nvSpPr>
        <p:spPr>
          <a:xfrm>
            <a:off x="9517110" y="6322415"/>
            <a:ext cx="550151" cy="369332"/>
          </a:xfrm>
          <a:prstGeom prst="rect">
            <a:avLst/>
          </a:prstGeom>
        </p:spPr>
        <p:txBody>
          <a:bodyPr wrap="none">
            <a:spAutoFit/>
          </a:bodyPr>
          <a:lstStyle/>
          <a:p>
            <a:r>
              <a:rPr lang="fr-FR" b="1" dirty="0">
                <a:solidFill>
                  <a:srgbClr val="C00000"/>
                </a:solidFill>
              </a:rPr>
              <a:t>LSIL</a:t>
            </a:r>
            <a:endParaRPr lang="fr-FR" dirty="0"/>
          </a:p>
        </p:txBody>
      </p:sp>
      <p:cxnSp>
        <p:nvCxnSpPr>
          <p:cNvPr id="16" name="Connecteur droit avec flèche 15"/>
          <p:cNvCxnSpPr/>
          <p:nvPr/>
        </p:nvCxnSpPr>
        <p:spPr>
          <a:xfrm>
            <a:off x="6485657" y="3078327"/>
            <a:ext cx="1005840" cy="2913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3799265" y="4873936"/>
            <a:ext cx="914400" cy="3877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9055817" y="5150761"/>
            <a:ext cx="914401" cy="4265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988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6964" t="15748" r="24336" b="25637"/>
          <a:stretch/>
        </p:blipFill>
        <p:spPr>
          <a:xfrm>
            <a:off x="-23239" y="1"/>
            <a:ext cx="12215240" cy="6858000"/>
          </a:xfrm>
          <a:prstGeom prst="rect">
            <a:avLst/>
          </a:prstGeom>
        </p:spPr>
      </p:pic>
      <p:sp>
        <p:nvSpPr>
          <p:cNvPr id="3" name="Rectangle 2"/>
          <p:cNvSpPr/>
          <p:nvPr/>
        </p:nvSpPr>
        <p:spPr>
          <a:xfrm>
            <a:off x="5653410" y="4673903"/>
            <a:ext cx="598241" cy="369332"/>
          </a:xfrm>
          <a:prstGeom prst="rect">
            <a:avLst/>
          </a:prstGeom>
        </p:spPr>
        <p:txBody>
          <a:bodyPr wrap="none">
            <a:spAutoFit/>
          </a:bodyPr>
          <a:lstStyle/>
          <a:p>
            <a:r>
              <a:rPr lang="fr-FR" b="1" dirty="0">
                <a:solidFill>
                  <a:srgbClr val="C00000"/>
                </a:solidFill>
              </a:rPr>
              <a:t>HSIL</a:t>
            </a:r>
            <a:endParaRPr lang="fr-FR" dirty="0"/>
          </a:p>
        </p:txBody>
      </p:sp>
      <p:cxnSp>
        <p:nvCxnSpPr>
          <p:cNvPr id="5" name="Connecteur droit avec flèche 4"/>
          <p:cNvCxnSpPr/>
          <p:nvPr/>
        </p:nvCxnSpPr>
        <p:spPr>
          <a:xfrm>
            <a:off x="4687906" y="1249253"/>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07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3872" t="18664" r="17540" b="22721"/>
          <a:stretch/>
        </p:blipFill>
        <p:spPr>
          <a:xfrm>
            <a:off x="1" y="1"/>
            <a:ext cx="12192000" cy="6858000"/>
          </a:xfrm>
          <a:prstGeom prst="rect">
            <a:avLst/>
          </a:prstGeom>
        </p:spPr>
      </p:pic>
      <p:sp>
        <p:nvSpPr>
          <p:cNvPr id="3" name="Rectangle 2"/>
          <p:cNvSpPr/>
          <p:nvPr/>
        </p:nvSpPr>
        <p:spPr>
          <a:xfrm>
            <a:off x="5796879" y="6000440"/>
            <a:ext cx="598241" cy="369332"/>
          </a:xfrm>
          <a:prstGeom prst="rect">
            <a:avLst/>
          </a:prstGeom>
        </p:spPr>
        <p:txBody>
          <a:bodyPr wrap="none">
            <a:spAutoFit/>
          </a:bodyPr>
          <a:lstStyle/>
          <a:p>
            <a:r>
              <a:rPr lang="fr-FR" b="1" dirty="0">
                <a:solidFill>
                  <a:srgbClr val="C00000"/>
                </a:solidFill>
              </a:rPr>
              <a:t>HSIL</a:t>
            </a:r>
            <a:endParaRPr lang="fr-FR" dirty="0"/>
          </a:p>
        </p:txBody>
      </p:sp>
    </p:spTree>
    <p:extLst>
      <p:ext uri="{BB962C8B-B14F-4D97-AF65-F5344CB8AC3E}">
        <p14:creationId xmlns:p14="http://schemas.microsoft.com/office/powerpoint/2010/main" val="516451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2005" t="14815" r="9407" b="26570"/>
          <a:stretch/>
        </p:blipFill>
        <p:spPr>
          <a:xfrm>
            <a:off x="1" y="1"/>
            <a:ext cx="12192000" cy="6858000"/>
          </a:xfrm>
          <a:prstGeom prst="rect">
            <a:avLst/>
          </a:prstGeom>
        </p:spPr>
      </p:pic>
      <p:sp>
        <p:nvSpPr>
          <p:cNvPr id="3" name="Rectangle 2"/>
          <p:cNvSpPr/>
          <p:nvPr/>
        </p:nvSpPr>
        <p:spPr>
          <a:xfrm>
            <a:off x="4292031" y="1222331"/>
            <a:ext cx="3471912" cy="369332"/>
          </a:xfrm>
          <a:prstGeom prst="rect">
            <a:avLst/>
          </a:prstGeom>
        </p:spPr>
        <p:txBody>
          <a:bodyPr wrap="none">
            <a:spAutoFit/>
          </a:bodyPr>
          <a:lstStyle/>
          <a:p>
            <a:r>
              <a:rPr lang="fr-FR" b="1" dirty="0">
                <a:solidFill>
                  <a:schemeClr val="accent4">
                    <a:lumMod val="50000"/>
                  </a:schemeClr>
                </a:solidFill>
              </a:rPr>
              <a:t>Double marquage p16</a:t>
            </a:r>
            <a:r>
              <a:rPr lang="fr-FR" b="1" dirty="0">
                <a:solidFill>
                  <a:schemeClr val="tx2"/>
                </a:solidFill>
              </a:rPr>
              <a:t>/</a:t>
            </a:r>
            <a:r>
              <a:rPr lang="fr-FR" b="1" dirty="0">
                <a:solidFill>
                  <a:srgbClr val="C00000"/>
                </a:solidFill>
              </a:rPr>
              <a:t>Ki67</a:t>
            </a:r>
            <a:r>
              <a:rPr lang="fr-FR" b="1" dirty="0">
                <a:solidFill>
                  <a:schemeClr val="tx2"/>
                </a:solidFill>
              </a:rPr>
              <a:t> positif</a:t>
            </a:r>
            <a:endParaRPr lang="fr-FR" dirty="0"/>
          </a:p>
        </p:txBody>
      </p:sp>
    </p:spTree>
    <p:extLst>
      <p:ext uri="{BB962C8B-B14F-4D97-AF65-F5344CB8AC3E}">
        <p14:creationId xmlns:p14="http://schemas.microsoft.com/office/powerpoint/2010/main" val="316967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0780" t="13765" r="10632" b="27620"/>
          <a:stretch/>
        </p:blipFill>
        <p:spPr>
          <a:xfrm>
            <a:off x="2" y="1"/>
            <a:ext cx="12191999" cy="6858000"/>
          </a:xfrm>
          <a:prstGeom prst="rect">
            <a:avLst/>
          </a:prstGeom>
        </p:spPr>
      </p:pic>
      <p:sp>
        <p:nvSpPr>
          <p:cNvPr id="4" name="Rectangle 3"/>
          <p:cNvSpPr/>
          <p:nvPr/>
        </p:nvSpPr>
        <p:spPr>
          <a:xfrm>
            <a:off x="4444853" y="1145057"/>
            <a:ext cx="3471912" cy="369332"/>
          </a:xfrm>
          <a:prstGeom prst="rect">
            <a:avLst/>
          </a:prstGeom>
        </p:spPr>
        <p:txBody>
          <a:bodyPr wrap="none">
            <a:spAutoFit/>
          </a:bodyPr>
          <a:lstStyle/>
          <a:p>
            <a:r>
              <a:rPr lang="fr-FR" b="1" dirty="0">
                <a:solidFill>
                  <a:schemeClr val="accent4">
                    <a:lumMod val="50000"/>
                  </a:schemeClr>
                </a:solidFill>
              </a:rPr>
              <a:t>Double marquage p16</a:t>
            </a:r>
            <a:r>
              <a:rPr lang="fr-FR" b="1" dirty="0">
                <a:solidFill>
                  <a:schemeClr val="tx2"/>
                </a:solidFill>
              </a:rPr>
              <a:t>/</a:t>
            </a:r>
            <a:r>
              <a:rPr lang="fr-FR" b="1" dirty="0">
                <a:solidFill>
                  <a:srgbClr val="C00000"/>
                </a:solidFill>
              </a:rPr>
              <a:t>Ki67</a:t>
            </a:r>
            <a:r>
              <a:rPr lang="fr-FR" b="1" dirty="0">
                <a:solidFill>
                  <a:schemeClr val="tx2"/>
                </a:solidFill>
              </a:rPr>
              <a:t> positif</a:t>
            </a:r>
            <a:endParaRPr lang="fr-FR" dirty="0"/>
          </a:p>
        </p:txBody>
      </p:sp>
    </p:spTree>
    <p:extLst>
      <p:ext uri="{BB962C8B-B14F-4D97-AF65-F5344CB8AC3E}">
        <p14:creationId xmlns:p14="http://schemas.microsoft.com/office/powerpoint/2010/main" val="205814232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702</Words>
  <Application>Microsoft Office PowerPoint</Application>
  <PresentationFormat>Grand écran</PresentationFormat>
  <Paragraphs>78</Paragraphs>
  <Slides>19</Slides>
  <Notes>1</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arial</vt:lpstr>
      <vt:lpstr>arial</vt:lpstr>
      <vt:lpstr>Calibri</vt:lpstr>
      <vt:lpstr>Calibri Light</vt:lpstr>
      <vt:lpstr>Wingdings</vt:lpstr>
      <vt:lpstr>Thème Office</vt:lpstr>
      <vt:lpstr>Présentation PowerPoint</vt:lpstr>
      <vt:lpstr>Présentation PowerPoint</vt:lpstr>
      <vt:lpstr>Présentation PowerPoint</vt:lpstr>
      <vt:lpstr>LA CYTOLOGIE ANALE </vt:lpstr>
      <vt:lpstr>LA CYTOLOGIE ANALE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Dépistage cancer anus : Quelle stratégie et pour qui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milonlachapelle</dc:creator>
  <cp:lastModifiedBy>Christine Bergeron</cp:lastModifiedBy>
  <cp:revision>19</cp:revision>
  <dcterms:created xsi:type="dcterms:W3CDTF">2018-12-23T22:43:05Z</dcterms:created>
  <dcterms:modified xsi:type="dcterms:W3CDTF">2021-09-09T15:32:30Z</dcterms:modified>
</cp:coreProperties>
</file>