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94" r:id="rId3"/>
    <p:sldMasterId id="2147483706" r:id="rId4"/>
    <p:sldMasterId id="2147483731" r:id="rId5"/>
    <p:sldMasterId id="2147483743" r:id="rId6"/>
    <p:sldMasterId id="2147483753" r:id="rId7"/>
  </p:sldMasterIdLst>
  <p:notesMasterIdLst>
    <p:notesMasterId r:id="rId52"/>
  </p:notesMasterIdLst>
  <p:handoutMasterIdLst>
    <p:handoutMasterId r:id="rId53"/>
  </p:handoutMasterIdLst>
  <p:sldIdLst>
    <p:sldId id="716" r:id="rId8"/>
    <p:sldId id="790" r:id="rId9"/>
    <p:sldId id="5567" r:id="rId10"/>
    <p:sldId id="796" r:id="rId11"/>
    <p:sldId id="5680" r:id="rId12"/>
    <p:sldId id="5747" r:id="rId13"/>
    <p:sldId id="591" r:id="rId14"/>
    <p:sldId id="5660" r:id="rId15"/>
    <p:sldId id="5746" r:id="rId16"/>
    <p:sldId id="2076137906" r:id="rId17"/>
    <p:sldId id="2076137887" r:id="rId18"/>
    <p:sldId id="2076137907" r:id="rId19"/>
    <p:sldId id="458" r:id="rId20"/>
    <p:sldId id="728" r:id="rId21"/>
    <p:sldId id="403" r:id="rId22"/>
    <p:sldId id="2076137909" r:id="rId23"/>
    <p:sldId id="2076137899" r:id="rId24"/>
    <p:sldId id="5745" r:id="rId25"/>
    <p:sldId id="5666" r:id="rId26"/>
    <p:sldId id="5667" r:id="rId27"/>
    <p:sldId id="795" r:id="rId28"/>
    <p:sldId id="597" r:id="rId29"/>
    <p:sldId id="5662" r:id="rId30"/>
    <p:sldId id="643" r:id="rId31"/>
    <p:sldId id="629" r:id="rId32"/>
    <p:sldId id="563" r:id="rId33"/>
    <p:sldId id="5772" r:id="rId34"/>
    <p:sldId id="5751" r:id="rId35"/>
    <p:sldId id="5670" r:id="rId36"/>
    <p:sldId id="5673" r:id="rId37"/>
    <p:sldId id="5665" r:id="rId38"/>
    <p:sldId id="5654" r:id="rId39"/>
    <p:sldId id="910" r:id="rId40"/>
    <p:sldId id="5547" r:id="rId41"/>
    <p:sldId id="5720" r:id="rId42"/>
    <p:sldId id="1051" r:id="rId43"/>
    <p:sldId id="5650" r:id="rId44"/>
    <p:sldId id="5757" r:id="rId45"/>
    <p:sldId id="5762" r:id="rId46"/>
    <p:sldId id="268" r:id="rId47"/>
    <p:sldId id="5775" r:id="rId48"/>
    <p:sldId id="5777" r:id="rId49"/>
    <p:sldId id="1016" r:id="rId50"/>
    <p:sldId id="1018"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94" autoAdjust="0"/>
    <p:restoredTop sz="94660"/>
  </p:normalViewPr>
  <p:slideViewPr>
    <p:cSldViewPr snapToGrid="0">
      <p:cViewPr varScale="1">
        <p:scale>
          <a:sx n="79" d="100"/>
          <a:sy n="79" d="100"/>
        </p:scale>
        <p:origin x="424" y="19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6.xml"/><Relationship Id="rId2" Type="http://schemas.openxmlformats.org/officeDocument/2006/relationships/slideMaster" Target="slideMasters/slideMaster1.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4.xml"/><Relationship Id="rId19" Type="http://schemas.openxmlformats.org/officeDocument/2006/relationships/slide" Target="slides/slide12.xml"/><Relationship Id="rId4" Type="http://schemas.openxmlformats.org/officeDocument/2006/relationships/slideMaster" Target="slideMasters/slideMaster3.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ak, Geraldine" userId="69e2a461-4547-4673-8112-95bfb7db109c" providerId="ADAL" clId="{427CAC08-7A4D-482D-9B28-4BB5DF0FD0B7}"/>
    <pc:docChg chg="delSld modSld delMainMaster modMainMaster">
      <pc:chgData name="Dominiak, Geraldine" userId="69e2a461-4547-4673-8112-95bfb7db109c" providerId="ADAL" clId="{427CAC08-7A4D-482D-9B28-4BB5DF0FD0B7}" dt="2021-06-28T17:35:06.303" v="47" actId="20577"/>
      <pc:docMkLst>
        <pc:docMk/>
      </pc:docMkLst>
      <pc:sldChg chg="del">
        <pc:chgData name="Dominiak, Geraldine" userId="69e2a461-4547-4673-8112-95bfb7db109c" providerId="ADAL" clId="{427CAC08-7A4D-482D-9B28-4BB5DF0FD0B7}" dt="2021-06-28T16:09:09.383" v="6" actId="2696"/>
        <pc:sldMkLst>
          <pc:docMk/>
          <pc:sldMk cId="149174965" sldId="403"/>
        </pc:sldMkLst>
      </pc:sldChg>
      <pc:sldChg chg="del">
        <pc:chgData name="Dominiak, Geraldine" userId="69e2a461-4547-4673-8112-95bfb7db109c" providerId="ADAL" clId="{427CAC08-7A4D-482D-9B28-4BB5DF0FD0B7}" dt="2021-06-28T16:09:35.534" v="7"/>
        <pc:sldMkLst>
          <pc:docMk/>
          <pc:sldMk cId="4230046754" sldId="403"/>
        </pc:sldMkLst>
      </pc:sldChg>
      <pc:sldChg chg="del">
        <pc:chgData name="Dominiak, Geraldine" userId="69e2a461-4547-4673-8112-95bfb7db109c" providerId="ADAL" clId="{427CAC08-7A4D-482D-9B28-4BB5DF0FD0B7}" dt="2021-06-28T16:09:35.534" v="7"/>
        <pc:sldMkLst>
          <pc:docMk/>
          <pc:sldMk cId="1486915748" sldId="458"/>
        </pc:sldMkLst>
      </pc:sldChg>
      <pc:sldChg chg="del">
        <pc:chgData name="Dominiak, Geraldine" userId="69e2a461-4547-4673-8112-95bfb7db109c" providerId="ADAL" clId="{427CAC08-7A4D-482D-9B28-4BB5DF0FD0B7}" dt="2021-06-28T16:09:09.383" v="6" actId="2696"/>
        <pc:sldMkLst>
          <pc:docMk/>
          <pc:sldMk cId="1780619454" sldId="458"/>
        </pc:sldMkLst>
      </pc:sldChg>
      <pc:sldChg chg="del">
        <pc:chgData name="Dominiak, Geraldine" userId="69e2a461-4547-4673-8112-95bfb7db109c" providerId="ADAL" clId="{427CAC08-7A4D-482D-9B28-4BB5DF0FD0B7}" dt="2021-06-28T16:11:42.356" v="9" actId="2696"/>
        <pc:sldMkLst>
          <pc:docMk/>
          <pc:sldMk cId="1841152357" sldId="643"/>
        </pc:sldMkLst>
      </pc:sldChg>
      <pc:sldChg chg="del">
        <pc:chgData name="Dominiak, Geraldine" userId="69e2a461-4547-4673-8112-95bfb7db109c" providerId="ADAL" clId="{427CAC08-7A4D-482D-9B28-4BB5DF0FD0B7}" dt="2021-06-28T16:09:35.534" v="7"/>
        <pc:sldMkLst>
          <pc:docMk/>
          <pc:sldMk cId="1547606468" sldId="728"/>
        </pc:sldMkLst>
      </pc:sldChg>
      <pc:sldChg chg="del">
        <pc:chgData name="Dominiak, Geraldine" userId="69e2a461-4547-4673-8112-95bfb7db109c" providerId="ADAL" clId="{427CAC08-7A4D-482D-9B28-4BB5DF0FD0B7}" dt="2021-06-28T16:09:09.383" v="6" actId="2696"/>
        <pc:sldMkLst>
          <pc:docMk/>
          <pc:sldMk cId="1829987572" sldId="728"/>
        </pc:sldMkLst>
      </pc:sldChg>
      <pc:sldChg chg="modSp mod">
        <pc:chgData name="Dominiak, Geraldine" userId="69e2a461-4547-4673-8112-95bfb7db109c" providerId="ADAL" clId="{427CAC08-7A4D-482D-9B28-4BB5DF0FD0B7}" dt="2021-06-28T17:35:06.303" v="47" actId="20577"/>
        <pc:sldMkLst>
          <pc:docMk/>
          <pc:sldMk cId="2180256321" sldId="728"/>
        </pc:sldMkLst>
        <pc:spChg chg="mod">
          <ac:chgData name="Dominiak, Geraldine" userId="69e2a461-4547-4673-8112-95bfb7db109c" providerId="ADAL" clId="{427CAC08-7A4D-482D-9B28-4BB5DF0FD0B7}" dt="2021-06-28T17:35:06.303" v="47" actId="20577"/>
          <ac:spMkLst>
            <pc:docMk/>
            <pc:sldMk cId="2180256321" sldId="728"/>
            <ac:spMk id="72" creationId="{0AE536BE-AC45-4737-9800-D70087F264F5}"/>
          </ac:spMkLst>
        </pc:spChg>
      </pc:sldChg>
      <pc:sldChg chg="modSp mod">
        <pc:chgData name="Dominiak, Geraldine" userId="69e2a461-4547-4673-8112-95bfb7db109c" providerId="ADAL" clId="{427CAC08-7A4D-482D-9B28-4BB5DF0FD0B7}" dt="2021-06-28T16:13:51.465" v="22" actId="1076"/>
        <pc:sldMkLst>
          <pc:docMk/>
          <pc:sldMk cId="4282694127" sldId="5667"/>
        </pc:sldMkLst>
        <pc:spChg chg="mod">
          <ac:chgData name="Dominiak, Geraldine" userId="69e2a461-4547-4673-8112-95bfb7db109c" providerId="ADAL" clId="{427CAC08-7A4D-482D-9B28-4BB5DF0FD0B7}" dt="2021-06-28T16:13:51.465" v="22" actId="1076"/>
          <ac:spMkLst>
            <pc:docMk/>
            <pc:sldMk cId="4282694127" sldId="5667"/>
            <ac:spMk id="5" creationId="{F46C5BA6-111F-49E6-B663-53B68D90449D}"/>
          </ac:spMkLst>
        </pc:spChg>
      </pc:sldChg>
      <pc:sldChg chg="del">
        <pc:chgData name="Dominiak, Geraldine" userId="69e2a461-4547-4673-8112-95bfb7db109c" providerId="ADAL" clId="{427CAC08-7A4D-482D-9B28-4BB5DF0FD0B7}" dt="2021-06-28T16:12:10.108" v="10" actId="2696"/>
        <pc:sldMkLst>
          <pc:docMk/>
          <pc:sldMk cId="385755693" sldId="2076137887"/>
        </pc:sldMkLst>
      </pc:sldChg>
      <pc:sldChg chg="del">
        <pc:chgData name="Dominiak, Geraldine" userId="69e2a461-4547-4673-8112-95bfb7db109c" providerId="ADAL" clId="{427CAC08-7A4D-482D-9B28-4BB5DF0FD0B7}" dt="2021-06-28T16:09:49.911" v="8" actId="2696"/>
        <pc:sldMkLst>
          <pc:docMk/>
          <pc:sldMk cId="3490654946" sldId="2076137887"/>
        </pc:sldMkLst>
      </pc:sldChg>
      <pc:sldChg chg="del">
        <pc:chgData name="Dominiak, Geraldine" userId="69e2a461-4547-4673-8112-95bfb7db109c" providerId="ADAL" clId="{427CAC08-7A4D-482D-9B28-4BB5DF0FD0B7}" dt="2021-06-28T16:12:51.411" v="21" actId="2696"/>
        <pc:sldMkLst>
          <pc:docMk/>
          <pc:sldMk cId="2596896041" sldId="2076137899"/>
        </pc:sldMkLst>
      </pc:sldChg>
      <pc:sldChg chg="modSp mod">
        <pc:chgData name="Dominiak, Geraldine" userId="69e2a461-4547-4673-8112-95bfb7db109c" providerId="ADAL" clId="{427CAC08-7A4D-482D-9B28-4BB5DF0FD0B7}" dt="2021-06-28T16:12:30.760" v="20" actId="20577"/>
        <pc:sldMkLst>
          <pc:docMk/>
          <pc:sldMk cId="1410791344" sldId="2076137906"/>
        </pc:sldMkLst>
        <pc:spChg chg="mod">
          <ac:chgData name="Dominiak, Geraldine" userId="69e2a461-4547-4673-8112-95bfb7db109c" providerId="ADAL" clId="{427CAC08-7A4D-482D-9B28-4BB5DF0FD0B7}" dt="2021-06-28T16:12:30.760" v="20" actId="20577"/>
          <ac:spMkLst>
            <pc:docMk/>
            <pc:sldMk cId="1410791344" sldId="2076137906"/>
            <ac:spMk id="4" creationId="{B1F17FC6-72DA-4AA1-944A-F9CAF493F1D9}"/>
          </ac:spMkLst>
        </pc:spChg>
      </pc:sldChg>
      <pc:sldChg chg="del">
        <pc:chgData name="Dominiak, Geraldine" userId="69e2a461-4547-4673-8112-95bfb7db109c" providerId="ADAL" clId="{427CAC08-7A4D-482D-9B28-4BB5DF0FD0B7}" dt="2021-06-28T16:09:35.534" v="7"/>
        <pc:sldMkLst>
          <pc:docMk/>
          <pc:sldMk cId="482403660" sldId="2076137907"/>
        </pc:sldMkLst>
      </pc:sldChg>
      <pc:sldChg chg="del">
        <pc:chgData name="Dominiak, Geraldine" userId="69e2a461-4547-4673-8112-95bfb7db109c" providerId="ADAL" clId="{427CAC08-7A4D-482D-9B28-4BB5DF0FD0B7}" dt="2021-06-28T16:09:09.383" v="6" actId="2696"/>
        <pc:sldMkLst>
          <pc:docMk/>
          <pc:sldMk cId="3243133030" sldId="2076137907"/>
        </pc:sldMkLst>
      </pc:sldChg>
      <pc:sldChg chg="del">
        <pc:chgData name="Dominiak, Geraldine" userId="69e2a461-4547-4673-8112-95bfb7db109c" providerId="ADAL" clId="{427CAC08-7A4D-482D-9B28-4BB5DF0FD0B7}" dt="2021-06-28T16:12:51.411" v="21" actId="2696"/>
        <pc:sldMkLst>
          <pc:docMk/>
          <pc:sldMk cId="843853801" sldId="2076137909"/>
        </pc:sldMkLst>
      </pc:sldChg>
      <pc:sldMasterChg chg="delSp delSldLayout modSldLayout">
        <pc:chgData name="Dominiak, Geraldine" userId="69e2a461-4547-4673-8112-95bfb7db109c" providerId="ADAL" clId="{427CAC08-7A4D-482D-9B28-4BB5DF0FD0B7}" dt="2021-06-28T16:12:51.411" v="21" actId="2696"/>
        <pc:sldMasterMkLst>
          <pc:docMk/>
          <pc:sldMasterMk cId="3103956482" sldId="2147483660"/>
        </pc:sldMasterMkLst>
        <pc:spChg chg="del">
          <ac:chgData name="Dominiak, Geraldine" userId="69e2a461-4547-4673-8112-95bfb7db109c" providerId="ADAL" clId="{427CAC08-7A4D-482D-9B28-4BB5DF0FD0B7}" dt="2021-06-28T16:05:41.265" v="0" actId="21"/>
          <ac:spMkLst>
            <pc:docMk/>
            <pc:sldMasterMk cId="3103956482" sldId="2147483660"/>
            <ac:spMk id="10" creationId="{90A3C917-CDD3-48BF-A086-C52291F8CF99}"/>
          </ac:spMkLst>
        </pc:spChg>
        <pc:sldLayoutChg chg="delSp">
          <pc:chgData name="Dominiak, Geraldine" userId="69e2a461-4547-4673-8112-95bfb7db109c" providerId="ADAL" clId="{427CAC08-7A4D-482D-9B28-4BB5DF0FD0B7}" dt="2021-06-28T16:05:45.783" v="1" actId="21"/>
          <pc:sldLayoutMkLst>
            <pc:docMk/>
            <pc:sldMasterMk cId="3103956482" sldId="2147483660"/>
            <pc:sldLayoutMk cId="2507232091" sldId="2147483661"/>
          </pc:sldLayoutMkLst>
          <pc:spChg chg="del">
            <ac:chgData name="Dominiak, Geraldine" userId="69e2a461-4547-4673-8112-95bfb7db109c" providerId="ADAL" clId="{427CAC08-7A4D-482D-9B28-4BB5DF0FD0B7}" dt="2021-06-28T16:05:45.783" v="1" actId="21"/>
            <ac:spMkLst>
              <pc:docMk/>
              <pc:sldMasterMk cId="3103956482" sldId="2147483660"/>
              <pc:sldLayoutMk cId="2507232091" sldId="2147483661"/>
              <ac:spMk id="13" creationId="{0D2C11D0-C7B0-42C1-916B-125F874818A1}"/>
            </ac:spMkLst>
          </pc:spChg>
        </pc:sldLayoutChg>
        <pc:sldLayoutChg chg="delSp">
          <pc:chgData name="Dominiak, Geraldine" userId="69e2a461-4547-4673-8112-95bfb7db109c" providerId="ADAL" clId="{427CAC08-7A4D-482D-9B28-4BB5DF0FD0B7}" dt="2021-06-28T16:05:53.028" v="2" actId="21"/>
          <pc:sldLayoutMkLst>
            <pc:docMk/>
            <pc:sldMasterMk cId="3103956482" sldId="2147483660"/>
            <pc:sldLayoutMk cId="1916636133" sldId="2147483663"/>
          </pc:sldLayoutMkLst>
          <pc:spChg chg="del">
            <ac:chgData name="Dominiak, Geraldine" userId="69e2a461-4547-4673-8112-95bfb7db109c" providerId="ADAL" clId="{427CAC08-7A4D-482D-9B28-4BB5DF0FD0B7}" dt="2021-06-28T16:05:53.028" v="2" actId="21"/>
            <ac:spMkLst>
              <pc:docMk/>
              <pc:sldMasterMk cId="3103956482" sldId="2147483660"/>
              <pc:sldLayoutMk cId="1916636133" sldId="2147483663"/>
              <ac:spMk id="12" creationId="{3E4608D8-908B-4C47-9E95-4BE29CDCEFB6}"/>
            </ac:spMkLst>
          </pc:spChg>
        </pc:sldLayoutChg>
        <pc:sldLayoutChg chg="delSp">
          <pc:chgData name="Dominiak, Geraldine" userId="69e2a461-4547-4673-8112-95bfb7db109c" providerId="ADAL" clId="{427CAC08-7A4D-482D-9B28-4BB5DF0FD0B7}" dt="2021-06-28T16:05:57.605" v="3" actId="21"/>
          <pc:sldLayoutMkLst>
            <pc:docMk/>
            <pc:sldMasterMk cId="3103956482" sldId="2147483660"/>
            <pc:sldLayoutMk cId="2527023898" sldId="2147483664"/>
          </pc:sldLayoutMkLst>
          <pc:spChg chg="del">
            <ac:chgData name="Dominiak, Geraldine" userId="69e2a461-4547-4673-8112-95bfb7db109c" providerId="ADAL" clId="{427CAC08-7A4D-482D-9B28-4BB5DF0FD0B7}" dt="2021-06-28T16:05:57.605" v="3" actId="21"/>
            <ac:spMkLst>
              <pc:docMk/>
              <pc:sldMasterMk cId="3103956482" sldId="2147483660"/>
              <pc:sldLayoutMk cId="2527023898" sldId="2147483664"/>
              <ac:spMk id="9" creationId="{910E033C-A9B1-4DA0-BB5D-15746E2A2900}"/>
            </ac:spMkLst>
          </pc:spChg>
        </pc:sldLayoutChg>
        <pc:sldLayoutChg chg="delSp">
          <pc:chgData name="Dominiak, Geraldine" userId="69e2a461-4547-4673-8112-95bfb7db109c" providerId="ADAL" clId="{427CAC08-7A4D-482D-9B28-4BB5DF0FD0B7}" dt="2021-06-28T16:06:07.579" v="4" actId="21"/>
          <pc:sldLayoutMkLst>
            <pc:docMk/>
            <pc:sldMasterMk cId="3103956482" sldId="2147483660"/>
            <pc:sldLayoutMk cId="3533296288" sldId="2147483668"/>
          </pc:sldLayoutMkLst>
          <pc:spChg chg="del">
            <ac:chgData name="Dominiak, Geraldine" userId="69e2a461-4547-4673-8112-95bfb7db109c" providerId="ADAL" clId="{427CAC08-7A4D-482D-9B28-4BB5DF0FD0B7}" dt="2021-06-28T16:06:07.579" v="4" actId="21"/>
            <ac:spMkLst>
              <pc:docMk/>
              <pc:sldMasterMk cId="3103956482" sldId="2147483660"/>
              <pc:sldLayoutMk cId="3533296288" sldId="2147483668"/>
              <ac:spMk id="13" creationId="{8AF9B48C-8235-4033-A25B-1419C682748C}"/>
            </ac:spMkLst>
          </pc:spChg>
        </pc:sldLayoutChg>
        <pc:sldLayoutChg chg="delSp">
          <pc:chgData name="Dominiak, Geraldine" userId="69e2a461-4547-4673-8112-95bfb7db109c" providerId="ADAL" clId="{427CAC08-7A4D-482D-9B28-4BB5DF0FD0B7}" dt="2021-06-28T16:06:12.107" v="5" actId="21"/>
          <pc:sldLayoutMkLst>
            <pc:docMk/>
            <pc:sldMasterMk cId="3103956482" sldId="2147483660"/>
            <pc:sldLayoutMk cId="3199660888" sldId="2147483669"/>
          </pc:sldLayoutMkLst>
          <pc:spChg chg="del">
            <ac:chgData name="Dominiak, Geraldine" userId="69e2a461-4547-4673-8112-95bfb7db109c" providerId="ADAL" clId="{427CAC08-7A4D-482D-9B28-4BB5DF0FD0B7}" dt="2021-06-28T16:06:12.107" v="5" actId="21"/>
            <ac:spMkLst>
              <pc:docMk/>
              <pc:sldMasterMk cId="3103956482" sldId="2147483660"/>
              <pc:sldLayoutMk cId="3199660888" sldId="2147483669"/>
              <ac:spMk id="13" creationId="{D6B6F279-0B62-49D6-B2A4-E351E2F95600}"/>
            </ac:spMkLst>
          </pc:spChg>
        </pc:sldLayoutChg>
        <pc:sldLayoutChg chg="del">
          <pc:chgData name="Dominiak, Geraldine" userId="69e2a461-4547-4673-8112-95bfb7db109c" providerId="ADAL" clId="{427CAC08-7A4D-482D-9B28-4BB5DF0FD0B7}" dt="2021-06-28T16:12:51.411" v="21" actId="2696"/>
          <pc:sldLayoutMkLst>
            <pc:docMk/>
            <pc:sldMasterMk cId="3103956482" sldId="2147483660"/>
            <pc:sldLayoutMk cId="3813884486" sldId="2147483679"/>
          </pc:sldLayoutMkLst>
        </pc:sldLayoutChg>
      </pc:sldMasterChg>
      <pc:sldMasterChg chg="del delSldLayout">
        <pc:chgData name="Dominiak, Geraldine" userId="69e2a461-4547-4673-8112-95bfb7db109c" providerId="ADAL" clId="{427CAC08-7A4D-482D-9B28-4BB5DF0FD0B7}" dt="2021-06-28T16:09:09.383" v="6" actId="2696"/>
        <pc:sldMasterMkLst>
          <pc:docMk/>
          <pc:sldMasterMk cId="719665749" sldId="2147483694"/>
        </pc:sldMasterMkLst>
        <pc:sldLayoutChg chg="del">
          <pc:chgData name="Dominiak, Geraldine" userId="69e2a461-4547-4673-8112-95bfb7db109c" providerId="ADAL" clId="{427CAC08-7A4D-482D-9B28-4BB5DF0FD0B7}" dt="2021-06-28T16:09:09.383" v="6" actId="2696"/>
          <pc:sldLayoutMkLst>
            <pc:docMk/>
            <pc:sldMasterMk cId="719665749" sldId="2147483694"/>
            <pc:sldLayoutMk cId="1092636482" sldId="2147483695"/>
          </pc:sldLayoutMkLst>
        </pc:sldLayoutChg>
        <pc:sldLayoutChg chg="del">
          <pc:chgData name="Dominiak, Geraldine" userId="69e2a461-4547-4673-8112-95bfb7db109c" providerId="ADAL" clId="{427CAC08-7A4D-482D-9B28-4BB5DF0FD0B7}" dt="2021-06-28T16:09:09.383" v="6" actId="2696"/>
          <pc:sldLayoutMkLst>
            <pc:docMk/>
            <pc:sldMasterMk cId="719665749" sldId="2147483694"/>
            <pc:sldLayoutMk cId="1387553160" sldId="2147483696"/>
          </pc:sldLayoutMkLst>
        </pc:sldLayoutChg>
        <pc:sldLayoutChg chg="del">
          <pc:chgData name="Dominiak, Geraldine" userId="69e2a461-4547-4673-8112-95bfb7db109c" providerId="ADAL" clId="{427CAC08-7A4D-482D-9B28-4BB5DF0FD0B7}" dt="2021-06-28T16:09:09.383" v="6" actId="2696"/>
          <pc:sldLayoutMkLst>
            <pc:docMk/>
            <pc:sldMasterMk cId="719665749" sldId="2147483694"/>
            <pc:sldLayoutMk cId="2670762417" sldId="2147483697"/>
          </pc:sldLayoutMkLst>
        </pc:sldLayoutChg>
        <pc:sldLayoutChg chg="del">
          <pc:chgData name="Dominiak, Geraldine" userId="69e2a461-4547-4673-8112-95bfb7db109c" providerId="ADAL" clId="{427CAC08-7A4D-482D-9B28-4BB5DF0FD0B7}" dt="2021-06-28T16:09:09.383" v="6" actId="2696"/>
          <pc:sldLayoutMkLst>
            <pc:docMk/>
            <pc:sldMasterMk cId="719665749" sldId="2147483694"/>
            <pc:sldLayoutMk cId="1072968268" sldId="2147483698"/>
          </pc:sldLayoutMkLst>
        </pc:sldLayoutChg>
        <pc:sldLayoutChg chg="del">
          <pc:chgData name="Dominiak, Geraldine" userId="69e2a461-4547-4673-8112-95bfb7db109c" providerId="ADAL" clId="{427CAC08-7A4D-482D-9B28-4BB5DF0FD0B7}" dt="2021-06-28T16:09:09.383" v="6" actId="2696"/>
          <pc:sldLayoutMkLst>
            <pc:docMk/>
            <pc:sldMasterMk cId="719665749" sldId="2147483694"/>
            <pc:sldLayoutMk cId="2115957078" sldId="2147483699"/>
          </pc:sldLayoutMkLst>
        </pc:sldLayoutChg>
        <pc:sldLayoutChg chg="del">
          <pc:chgData name="Dominiak, Geraldine" userId="69e2a461-4547-4673-8112-95bfb7db109c" providerId="ADAL" clId="{427CAC08-7A4D-482D-9B28-4BB5DF0FD0B7}" dt="2021-06-28T16:09:09.383" v="6" actId="2696"/>
          <pc:sldLayoutMkLst>
            <pc:docMk/>
            <pc:sldMasterMk cId="719665749" sldId="2147483694"/>
            <pc:sldLayoutMk cId="165733907" sldId="2147483700"/>
          </pc:sldLayoutMkLst>
        </pc:sldLayoutChg>
        <pc:sldLayoutChg chg="del">
          <pc:chgData name="Dominiak, Geraldine" userId="69e2a461-4547-4673-8112-95bfb7db109c" providerId="ADAL" clId="{427CAC08-7A4D-482D-9B28-4BB5DF0FD0B7}" dt="2021-06-28T16:09:09.383" v="6" actId="2696"/>
          <pc:sldLayoutMkLst>
            <pc:docMk/>
            <pc:sldMasterMk cId="719665749" sldId="2147483694"/>
            <pc:sldLayoutMk cId="1631987534" sldId="2147483701"/>
          </pc:sldLayoutMkLst>
        </pc:sldLayoutChg>
        <pc:sldLayoutChg chg="del">
          <pc:chgData name="Dominiak, Geraldine" userId="69e2a461-4547-4673-8112-95bfb7db109c" providerId="ADAL" clId="{427CAC08-7A4D-482D-9B28-4BB5DF0FD0B7}" dt="2021-06-28T16:09:09.383" v="6" actId="2696"/>
          <pc:sldLayoutMkLst>
            <pc:docMk/>
            <pc:sldMasterMk cId="719665749" sldId="2147483694"/>
            <pc:sldLayoutMk cId="1787183277" sldId="2147483702"/>
          </pc:sldLayoutMkLst>
        </pc:sldLayoutChg>
        <pc:sldLayoutChg chg="del">
          <pc:chgData name="Dominiak, Geraldine" userId="69e2a461-4547-4673-8112-95bfb7db109c" providerId="ADAL" clId="{427CAC08-7A4D-482D-9B28-4BB5DF0FD0B7}" dt="2021-06-28T16:09:09.383" v="6" actId="2696"/>
          <pc:sldLayoutMkLst>
            <pc:docMk/>
            <pc:sldMasterMk cId="719665749" sldId="2147483694"/>
            <pc:sldLayoutMk cId="3532506343" sldId="2147483703"/>
          </pc:sldLayoutMkLst>
        </pc:sldLayoutChg>
        <pc:sldLayoutChg chg="del">
          <pc:chgData name="Dominiak, Geraldine" userId="69e2a461-4547-4673-8112-95bfb7db109c" providerId="ADAL" clId="{427CAC08-7A4D-482D-9B28-4BB5DF0FD0B7}" dt="2021-06-28T16:09:09.383" v="6" actId="2696"/>
          <pc:sldLayoutMkLst>
            <pc:docMk/>
            <pc:sldMasterMk cId="719665749" sldId="2147483694"/>
            <pc:sldLayoutMk cId="3663367697" sldId="2147483704"/>
          </pc:sldLayoutMkLst>
        </pc:sldLayoutChg>
        <pc:sldLayoutChg chg="del">
          <pc:chgData name="Dominiak, Geraldine" userId="69e2a461-4547-4673-8112-95bfb7db109c" providerId="ADAL" clId="{427CAC08-7A4D-482D-9B28-4BB5DF0FD0B7}" dt="2021-06-28T16:09:09.383" v="6" actId="2696"/>
          <pc:sldLayoutMkLst>
            <pc:docMk/>
            <pc:sldMasterMk cId="719665749" sldId="2147483694"/>
            <pc:sldLayoutMk cId="1922441035" sldId="2147483705"/>
          </pc:sldLayoutMkLst>
        </pc:sldLayoutChg>
      </pc:sldMasterChg>
      <pc:sldMasterChg chg="del delSldLayout">
        <pc:chgData name="Dominiak, Geraldine" userId="69e2a461-4547-4673-8112-95bfb7db109c" providerId="ADAL" clId="{427CAC08-7A4D-482D-9B28-4BB5DF0FD0B7}" dt="2021-06-28T16:09:09.383" v="6" actId="2696"/>
        <pc:sldMasterMkLst>
          <pc:docMk/>
          <pc:sldMasterMk cId="264733962" sldId="2147483706"/>
        </pc:sldMasterMkLst>
        <pc:sldLayoutChg chg="del">
          <pc:chgData name="Dominiak, Geraldine" userId="69e2a461-4547-4673-8112-95bfb7db109c" providerId="ADAL" clId="{427CAC08-7A4D-482D-9B28-4BB5DF0FD0B7}" dt="2021-06-28T16:09:09.383" v="6" actId="2696"/>
          <pc:sldLayoutMkLst>
            <pc:docMk/>
            <pc:sldMasterMk cId="264733962" sldId="2147483706"/>
            <pc:sldLayoutMk cId="1496651475" sldId="2147483707"/>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724552989" sldId="2147483708"/>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1513383800" sldId="2147483709"/>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492459385" sldId="2147483710"/>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833713334" sldId="2147483711"/>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412314865" sldId="2147483712"/>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1124836264" sldId="2147483713"/>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1831188193" sldId="2147483714"/>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865194725" sldId="2147483715"/>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3226829353" sldId="2147483716"/>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1152175728" sldId="2147483717"/>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3634155317" sldId="2147483718"/>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2813905643" sldId="2147483719"/>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2937963627" sldId="2147483720"/>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3884747462" sldId="2147483721"/>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2306776513" sldId="2147483722"/>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1670143296" sldId="2147483723"/>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1526157868" sldId="2147483724"/>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333594902" sldId="2147483725"/>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1944443675" sldId="2147483726"/>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2213265009" sldId="2147483727"/>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765589502" sldId="2147483728"/>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205967847" sldId="2147483729"/>
          </pc:sldLayoutMkLst>
        </pc:sldLayoutChg>
        <pc:sldLayoutChg chg="del">
          <pc:chgData name="Dominiak, Geraldine" userId="69e2a461-4547-4673-8112-95bfb7db109c" providerId="ADAL" clId="{427CAC08-7A4D-482D-9B28-4BB5DF0FD0B7}" dt="2021-06-28T16:09:09.383" v="6" actId="2696"/>
          <pc:sldLayoutMkLst>
            <pc:docMk/>
            <pc:sldMasterMk cId="264733962" sldId="2147483706"/>
            <pc:sldLayoutMk cId="1740408172" sldId="2147483730"/>
          </pc:sldLayoutMkLst>
        </pc:sldLayoutChg>
      </pc:sldMasterChg>
      <pc:sldMasterChg chg="del delSldLayout">
        <pc:chgData name="Dominiak, Geraldine" userId="69e2a461-4547-4673-8112-95bfb7db109c" providerId="ADAL" clId="{427CAC08-7A4D-482D-9B28-4BB5DF0FD0B7}" dt="2021-06-28T16:09:09.383" v="6" actId="2696"/>
        <pc:sldMasterMkLst>
          <pc:docMk/>
          <pc:sldMasterMk cId="3418983781" sldId="2147483731"/>
        </pc:sldMasterMkLst>
        <pc:sldLayoutChg chg="del">
          <pc:chgData name="Dominiak, Geraldine" userId="69e2a461-4547-4673-8112-95bfb7db109c" providerId="ADAL" clId="{427CAC08-7A4D-482D-9B28-4BB5DF0FD0B7}" dt="2021-06-28T16:09:09.383" v="6" actId="2696"/>
          <pc:sldLayoutMkLst>
            <pc:docMk/>
            <pc:sldMasterMk cId="3418983781" sldId="2147483731"/>
            <pc:sldLayoutMk cId="2121545191" sldId="2147483732"/>
          </pc:sldLayoutMkLst>
        </pc:sldLayoutChg>
        <pc:sldLayoutChg chg="del">
          <pc:chgData name="Dominiak, Geraldine" userId="69e2a461-4547-4673-8112-95bfb7db109c" providerId="ADAL" clId="{427CAC08-7A4D-482D-9B28-4BB5DF0FD0B7}" dt="2021-06-28T16:09:09.383" v="6" actId="2696"/>
          <pc:sldLayoutMkLst>
            <pc:docMk/>
            <pc:sldMasterMk cId="3418983781" sldId="2147483731"/>
            <pc:sldLayoutMk cId="4032487097" sldId="2147483733"/>
          </pc:sldLayoutMkLst>
        </pc:sldLayoutChg>
        <pc:sldLayoutChg chg="del">
          <pc:chgData name="Dominiak, Geraldine" userId="69e2a461-4547-4673-8112-95bfb7db109c" providerId="ADAL" clId="{427CAC08-7A4D-482D-9B28-4BB5DF0FD0B7}" dt="2021-06-28T16:09:09.383" v="6" actId="2696"/>
          <pc:sldLayoutMkLst>
            <pc:docMk/>
            <pc:sldMasterMk cId="3418983781" sldId="2147483731"/>
            <pc:sldLayoutMk cId="1537912787" sldId="2147483734"/>
          </pc:sldLayoutMkLst>
        </pc:sldLayoutChg>
        <pc:sldLayoutChg chg="del">
          <pc:chgData name="Dominiak, Geraldine" userId="69e2a461-4547-4673-8112-95bfb7db109c" providerId="ADAL" clId="{427CAC08-7A4D-482D-9B28-4BB5DF0FD0B7}" dt="2021-06-28T16:09:09.383" v="6" actId="2696"/>
          <pc:sldLayoutMkLst>
            <pc:docMk/>
            <pc:sldMasterMk cId="3418983781" sldId="2147483731"/>
            <pc:sldLayoutMk cId="920151275" sldId="2147483735"/>
          </pc:sldLayoutMkLst>
        </pc:sldLayoutChg>
        <pc:sldLayoutChg chg="del">
          <pc:chgData name="Dominiak, Geraldine" userId="69e2a461-4547-4673-8112-95bfb7db109c" providerId="ADAL" clId="{427CAC08-7A4D-482D-9B28-4BB5DF0FD0B7}" dt="2021-06-28T16:09:09.383" v="6" actId="2696"/>
          <pc:sldLayoutMkLst>
            <pc:docMk/>
            <pc:sldMasterMk cId="3418983781" sldId="2147483731"/>
            <pc:sldLayoutMk cId="3767241358" sldId="2147483736"/>
          </pc:sldLayoutMkLst>
        </pc:sldLayoutChg>
        <pc:sldLayoutChg chg="del">
          <pc:chgData name="Dominiak, Geraldine" userId="69e2a461-4547-4673-8112-95bfb7db109c" providerId="ADAL" clId="{427CAC08-7A4D-482D-9B28-4BB5DF0FD0B7}" dt="2021-06-28T16:09:09.383" v="6" actId="2696"/>
          <pc:sldLayoutMkLst>
            <pc:docMk/>
            <pc:sldMasterMk cId="3418983781" sldId="2147483731"/>
            <pc:sldLayoutMk cId="2842907285" sldId="2147483737"/>
          </pc:sldLayoutMkLst>
        </pc:sldLayoutChg>
        <pc:sldLayoutChg chg="del">
          <pc:chgData name="Dominiak, Geraldine" userId="69e2a461-4547-4673-8112-95bfb7db109c" providerId="ADAL" clId="{427CAC08-7A4D-482D-9B28-4BB5DF0FD0B7}" dt="2021-06-28T16:09:09.383" v="6" actId="2696"/>
          <pc:sldLayoutMkLst>
            <pc:docMk/>
            <pc:sldMasterMk cId="3418983781" sldId="2147483731"/>
            <pc:sldLayoutMk cId="318927162" sldId="2147483738"/>
          </pc:sldLayoutMkLst>
        </pc:sldLayoutChg>
        <pc:sldLayoutChg chg="del">
          <pc:chgData name="Dominiak, Geraldine" userId="69e2a461-4547-4673-8112-95bfb7db109c" providerId="ADAL" clId="{427CAC08-7A4D-482D-9B28-4BB5DF0FD0B7}" dt="2021-06-28T16:09:09.383" v="6" actId="2696"/>
          <pc:sldLayoutMkLst>
            <pc:docMk/>
            <pc:sldMasterMk cId="3418983781" sldId="2147483731"/>
            <pc:sldLayoutMk cId="2991362005" sldId="2147483739"/>
          </pc:sldLayoutMkLst>
        </pc:sldLayoutChg>
        <pc:sldLayoutChg chg="del">
          <pc:chgData name="Dominiak, Geraldine" userId="69e2a461-4547-4673-8112-95bfb7db109c" providerId="ADAL" clId="{427CAC08-7A4D-482D-9B28-4BB5DF0FD0B7}" dt="2021-06-28T16:09:09.383" v="6" actId="2696"/>
          <pc:sldLayoutMkLst>
            <pc:docMk/>
            <pc:sldMasterMk cId="3418983781" sldId="2147483731"/>
            <pc:sldLayoutMk cId="3610255042" sldId="2147483740"/>
          </pc:sldLayoutMkLst>
        </pc:sldLayoutChg>
        <pc:sldLayoutChg chg="del">
          <pc:chgData name="Dominiak, Geraldine" userId="69e2a461-4547-4673-8112-95bfb7db109c" providerId="ADAL" clId="{427CAC08-7A4D-482D-9B28-4BB5DF0FD0B7}" dt="2021-06-28T16:09:09.383" v="6" actId="2696"/>
          <pc:sldLayoutMkLst>
            <pc:docMk/>
            <pc:sldMasterMk cId="3418983781" sldId="2147483731"/>
            <pc:sldLayoutMk cId="3111545930" sldId="2147483741"/>
          </pc:sldLayoutMkLst>
        </pc:sldLayoutChg>
        <pc:sldLayoutChg chg="del">
          <pc:chgData name="Dominiak, Geraldine" userId="69e2a461-4547-4673-8112-95bfb7db109c" providerId="ADAL" clId="{427CAC08-7A4D-482D-9B28-4BB5DF0FD0B7}" dt="2021-06-28T16:09:09.383" v="6" actId="2696"/>
          <pc:sldLayoutMkLst>
            <pc:docMk/>
            <pc:sldMasterMk cId="3418983781" sldId="2147483731"/>
            <pc:sldLayoutMk cId="936503106" sldId="2147483742"/>
          </pc:sldLayoutMkLst>
        </pc:sldLayoutChg>
      </pc:sldMasterChg>
      <pc:sldMasterChg chg="del delSldLayout">
        <pc:chgData name="Dominiak, Geraldine" userId="69e2a461-4547-4673-8112-95bfb7db109c" providerId="ADAL" clId="{427CAC08-7A4D-482D-9B28-4BB5DF0FD0B7}" dt="2021-06-28T16:09:09.383" v="6" actId="2696"/>
        <pc:sldMasterMkLst>
          <pc:docMk/>
          <pc:sldMasterMk cId="3698335643" sldId="2147483743"/>
        </pc:sldMasterMkLst>
        <pc:sldLayoutChg chg="del">
          <pc:chgData name="Dominiak, Geraldine" userId="69e2a461-4547-4673-8112-95bfb7db109c" providerId="ADAL" clId="{427CAC08-7A4D-482D-9B28-4BB5DF0FD0B7}" dt="2021-06-28T16:09:09.383" v="6" actId="2696"/>
          <pc:sldLayoutMkLst>
            <pc:docMk/>
            <pc:sldMasterMk cId="3698335643" sldId="2147483743"/>
            <pc:sldLayoutMk cId="3187636017" sldId="2147483744"/>
          </pc:sldLayoutMkLst>
        </pc:sldLayoutChg>
        <pc:sldLayoutChg chg="del">
          <pc:chgData name="Dominiak, Geraldine" userId="69e2a461-4547-4673-8112-95bfb7db109c" providerId="ADAL" clId="{427CAC08-7A4D-482D-9B28-4BB5DF0FD0B7}" dt="2021-06-28T16:09:09.383" v="6" actId="2696"/>
          <pc:sldLayoutMkLst>
            <pc:docMk/>
            <pc:sldMasterMk cId="3698335643" sldId="2147483743"/>
            <pc:sldLayoutMk cId="3472453691" sldId="2147483745"/>
          </pc:sldLayoutMkLst>
        </pc:sldLayoutChg>
        <pc:sldLayoutChg chg="del">
          <pc:chgData name="Dominiak, Geraldine" userId="69e2a461-4547-4673-8112-95bfb7db109c" providerId="ADAL" clId="{427CAC08-7A4D-482D-9B28-4BB5DF0FD0B7}" dt="2021-06-28T16:09:09.383" v="6" actId="2696"/>
          <pc:sldLayoutMkLst>
            <pc:docMk/>
            <pc:sldMasterMk cId="3698335643" sldId="2147483743"/>
            <pc:sldLayoutMk cId="3668629144" sldId="2147483746"/>
          </pc:sldLayoutMkLst>
        </pc:sldLayoutChg>
        <pc:sldLayoutChg chg="del">
          <pc:chgData name="Dominiak, Geraldine" userId="69e2a461-4547-4673-8112-95bfb7db109c" providerId="ADAL" clId="{427CAC08-7A4D-482D-9B28-4BB5DF0FD0B7}" dt="2021-06-28T16:09:09.383" v="6" actId="2696"/>
          <pc:sldLayoutMkLst>
            <pc:docMk/>
            <pc:sldMasterMk cId="3698335643" sldId="2147483743"/>
            <pc:sldLayoutMk cId="2170187226" sldId="2147483747"/>
          </pc:sldLayoutMkLst>
        </pc:sldLayoutChg>
        <pc:sldLayoutChg chg="del">
          <pc:chgData name="Dominiak, Geraldine" userId="69e2a461-4547-4673-8112-95bfb7db109c" providerId="ADAL" clId="{427CAC08-7A4D-482D-9B28-4BB5DF0FD0B7}" dt="2021-06-28T16:09:09.383" v="6" actId="2696"/>
          <pc:sldLayoutMkLst>
            <pc:docMk/>
            <pc:sldMasterMk cId="3698335643" sldId="2147483743"/>
            <pc:sldLayoutMk cId="4191005223" sldId="2147483748"/>
          </pc:sldLayoutMkLst>
        </pc:sldLayoutChg>
        <pc:sldLayoutChg chg="del">
          <pc:chgData name="Dominiak, Geraldine" userId="69e2a461-4547-4673-8112-95bfb7db109c" providerId="ADAL" clId="{427CAC08-7A4D-482D-9B28-4BB5DF0FD0B7}" dt="2021-06-28T16:09:09.383" v="6" actId="2696"/>
          <pc:sldLayoutMkLst>
            <pc:docMk/>
            <pc:sldMasterMk cId="3698335643" sldId="2147483743"/>
            <pc:sldLayoutMk cId="737397107" sldId="2147483749"/>
          </pc:sldLayoutMkLst>
        </pc:sldLayoutChg>
        <pc:sldLayoutChg chg="del">
          <pc:chgData name="Dominiak, Geraldine" userId="69e2a461-4547-4673-8112-95bfb7db109c" providerId="ADAL" clId="{427CAC08-7A4D-482D-9B28-4BB5DF0FD0B7}" dt="2021-06-28T16:09:09.383" v="6" actId="2696"/>
          <pc:sldLayoutMkLst>
            <pc:docMk/>
            <pc:sldMasterMk cId="3698335643" sldId="2147483743"/>
            <pc:sldLayoutMk cId="3756167156" sldId="2147483750"/>
          </pc:sldLayoutMkLst>
        </pc:sldLayoutChg>
        <pc:sldLayoutChg chg="del">
          <pc:chgData name="Dominiak, Geraldine" userId="69e2a461-4547-4673-8112-95bfb7db109c" providerId="ADAL" clId="{427CAC08-7A4D-482D-9B28-4BB5DF0FD0B7}" dt="2021-06-28T16:09:09.383" v="6" actId="2696"/>
          <pc:sldLayoutMkLst>
            <pc:docMk/>
            <pc:sldMasterMk cId="3698335643" sldId="2147483743"/>
            <pc:sldLayoutMk cId="4177789688" sldId="2147483751"/>
          </pc:sldLayoutMkLst>
        </pc:sldLayoutChg>
        <pc:sldLayoutChg chg="del">
          <pc:chgData name="Dominiak, Geraldine" userId="69e2a461-4547-4673-8112-95bfb7db109c" providerId="ADAL" clId="{427CAC08-7A4D-482D-9B28-4BB5DF0FD0B7}" dt="2021-06-28T16:09:09.383" v="6" actId="2696"/>
          <pc:sldLayoutMkLst>
            <pc:docMk/>
            <pc:sldMasterMk cId="3698335643" sldId="2147483743"/>
            <pc:sldLayoutMk cId="2831211143" sldId="214748375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BF645EB-DEEE-4653-BAEC-080CDC2A54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840718D-2532-44B7-8082-3AA49F2CF4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7CAC1B-45E1-47C1-9C8D-5393155AE679}" type="datetimeFigureOut">
              <a:rPr lang="fr-FR" smtClean="0"/>
              <a:t>09/09/2021</a:t>
            </a:fld>
            <a:endParaRPr lang="fr-FR"/>
          </a:p>
        </p:txBody>
      </p:sp>
      <p:sp>
        <p:nvSpPr>
          <p:cNvPr id="4" name="Espace réservé du pied de page 3">
            <a:extLst>
              <a:ext uri="{FF2B5EF4-FFF2-40B4-BE49-F238E27FC236}">
                <a16:creationId xmlns:a16="http://schemas.microsoft.com/office/drawing/2014/main" id="{E7DA092F-7B9F-4DBB-A368-399DFB7502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E9988BC-C641-4BC0-80D2-FAE1954E00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4FBB03-03C6-4150-8BC3-EF30B41F21DA}" type="slidenum">
              <a:rPr lang="fr-FR" smtClean="0"/>
              <a:t>‹N°›</a:t>
            </a:fld>
            <a:endParaRPr lang="fr-FR"/>
          </a:p>
        </p:txBody>
      </p:sp>
    </p:spTree>
    <p:extLst>
      <p:ext uri="{BB962C8B-B14F-4D97-AF65-F5344CB8AC3E}">
        <p14:creationId xmlns:p14="http://schemas.microsoft.com/office/powerpoint/2010/main" val="500242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B67A-BDFD-4831-8090-BBA7E0A8FABC}" type="datetimeFigureOut">
              <a:rPr lang="fr-FR" smtClean="0"/>
              <a:t>09/09/2021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90DC7-06B0-4F61-9F24-AA90C4225669}" type="slidenum">
              <a:rPr lang="fr-FR" smtClean="0"/>
              <a:t>‹N°›</a:t>
            </a:fld>
            <a:endParaRPr lang="fr-FR"/>
          </a:p>
        </p:txBody>
      </p:sp>
    </p:spTree>
    <p:extLst>
      <p:ext uri="{BB962C8B-B14F-4D97-AF65-F5344CB8AC3E}">
        <p14:creationId xmlns:p14="http://schemas.microsoft.com/office/powerpoint/2010/main" val="89348579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pPr marL="0" indent="0" eaLnBrk="1" hangingPunct="1">
              <a:spcBef>
                <a:spcPct val="0"/>
              </a:spcBef>
              <a:buFontTx/>
              <a:buNone/>
            </a:pPr>
            <a:endParaRPr lang="en-US" altLang="en-US" sz="1200" dirty="0"/>
          </a:p>
        </p:txBody>
      </p:sp>
      <p:sp>
        <p:nvSpPr>
          <p:cNvPr id="4" name="Espace réservé de l'en-tête 3"/>
          <p:cNvSpPr>
            <a:spLocks noGrp="1"/>
          </p:cNvSpPr>
          <p:nvPr>
            <p:ph type="hdr" sz="quarter" idx="10"/>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C41068D0-395D-4218-8A81-C70364FBD4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549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512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xfrm>
            <a:off x="98425" y="749300"/>
            <a:ext cx="6667500" cy="3751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 name="TextBox 5"/>
          <p:cNvSpPr txBox="1"/>
          <p:nvPr/>
        </p:nvSpPr>
        <p:spPr>
          <a:xfrm>
            <a:off x="230705" y="1112281"/>
            <a:ext cx="928500" cy="507823"/>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p2 p2B,C,E,I; p3A</a:t>
            </a:r>
          </a:p>
        </p:txBody>
      </p:sp>
      <p:sp>
        <p:nvSpPr>
          <p:cNvPr id="9" name="TextBox 8"/>
          <p:cNvSpPr txBox="1"/>
          <p:nvPr/>
        </p:nvSpPr>
        <p:spPr>
          <a:xfrm>
            <a:off x="112067" y="3353936"/>
            <a:ext cx="1048177" cy="228875"/>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p2B</a:t>
            </a:r>
          </a:p>
        </p:txBody>
      </p:sp>
      <p:sp>
        <p:nvSpPr>
          <p:cNvPr id="14" name="Left Bracket 13"/>
          <p:cNvSpPr/>
          <p:nvPr/>
        </p:nvSpPr>
        <p:spPr>
          <a:xfrm>
            <a:off x="1494907" y="3428279"/>
            <a:ext cx="45761" cy="513485"/>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6" name="Straight Connector 15"/>
          <p:cNvCxnSpPr>
            <a:stCxn id="9" idx="3"/>
            <a:endCxn id="14" idx="1"/>
          </p:cNvCxnSpPr>
          <p:nvPr/>
        </p:nvCxnSpPr>
        <p:spPr>
          <a:xfrm>
            <a:off x="1160244" y="3468374"/>
            <a:ext cx="334663" cy="216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7200" y="1740074"/>
            <a:ext cx="826784" cy="368348"/>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p8A,B</a:t>
            </a:r>
          </a:p>
        </p:txBody>
      </p:sp>
      <p:sp>
        <p:nvSpPr>
          <p:cNvPr id="24" name="TextBox 23"/>
          <p:cNvSpPr txBox="1"/>
          <p:nvPr/>
        </p:nvSpPr>
        <p:spPr>
          <a:xfrm>
            <a:off x="2286827" y="708266"/>
            <a:ext cx="854687" cy="368348"/>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p8A/Figure 1</a:t>
            </a:r>
          </a:p>
        </p:txBody>
      </p:sp>
      <p:sp>
        <p:nvSpPr>
          <p:cNvPr id="26" name="TextBox 25"/>
          <p:cNvSpPr txBox="1"/>
          <p:nvPr/>
        </p:nvSpPr>
        <p:spPr>
          <a:xfrm>
            <a:off x="104963" y="2975159"/>
            <a:ext cx="1048177" cy="228875"/>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p2C</a:t>
            </a:r>
          </a:p>
        </p:txBody>
      </p:sp>
      <p:sp>
        <p:nvSpPr>
          <p:cNvPr id="27" name="Left Bracket 26"/>
          <p:cNvSpPr/>
          <p:nvPr/>
        </p:nvSpPr>
        <p:spPr>
          <a:xfrm>
            <a:off x="1494906" y="2906991"/>
            <a:ext cx="45761" cy="43141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3" name="Straight Connector 22"/>
          <p:cNvCxnSpPr>
            <a:stCxn id="26" idx="3"/>
            <a:endCxn id="27" idx="1"/>
          </p:cNvCxnSpPr>
          <p:nvPr/>
        </p:nvCxnSpPr>
        <p:spPr>
          <a:xfrm>
            <a:off x="1153140" y="3089598"/>
            <a:ext cx="341766" cy="331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Left Bracket 29"/>
          <p:cNvSpPr/>
          <p:nvPr/>
        </p:nvSpPr>
        <p:spPr>
          <a:xfrm>
            <a:off x="1479652" y="2407923"/>
            <a:ext cx="45761" cy="43141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ight Bracket 24"/>
          <p:cNvSpPr/>
          <p:nvPr/>
        </p:nvSpPr>
        <p:spPr>
          <a:xfrm>
            <a:off x="4103359" y="2416257"/>
            <a:ext cx="68644" cy="39159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ight Bracket 34"/>
          <p:cNvSpPr/>
          <p:nvPr/>
        </p:nvSpPr>
        <p:spPr>
          <a:xfrm>
            <a:off x="4103359" y="2926907"/>
            <a:ext cx="68644" cy="39159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Right Bracket 35"/>
          <p:cNvSpPr/>
          <p:nvPr/>
        </p:nvSpPr>
        <p:spPr>
          <a:xfrm>
            <a:off x="4107172" y="3416264"/>
            <a:ext cx="68644" cy="39159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37"/>
          <p:cNvSpPr txBox="1"/>
          <p:nvPr/>
        </p:nvSpPr>
        <p:spPr>
          <a:xfrm>
            <a:off x="104963" y="2255773"/>
            <a:ext cx="1048177" cy="507823"/>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p2D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[21.4%=1-(4.4/5.6)X100%]</a:t>
            </a:r>
          </a:p>
        </p:txBody>
      </p:sp>
      <p:cxnSp>
        <p:nvCxnSpPr>
          <p:cNvPr id="31" name="Straight Connector 30"/>
          <p:cNvCxnSpPr>
            <a:stCxn id="38" idx="3"/>
            <a:endCxn id="30" idx="1"/>
          </p:cNvCxnSpPr>
          <p:nvPr/>
        </p:nvCxnSpPr>
        <p:spPr>
          <a:xfrm>
            <a:off x="1153140" y="2509685"/>
            <a:ext cx="326511" cy="113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814584" y="3567314"/>
            <a:ext cx="1048177" cy="228875"/>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p2E</a:t>
            </a:r>
          </a:p>
        </p:txBody>
      </p:sp>
      <p:cxnSp>
        <p:nvCxnSpPr>
          <p:cNvPr id="88065" name="Straight Connector 88064"/>
          <p:cNvCxnSpPr>
            <a:stCxn id="41" idx="1"/>
            <a:endCxn id="36" idx="2"/>
          </p:cNvCxnSpPr>
          <p:nvPr/>
        </p:nvCxnSpPr>
        <p:spPr>
          <a:xfrm rot="10800000">
            <a:off x="4175817" y="3612059"/>
            <a:ext cx="1638769" cy="69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814584" y="2991571"/>
            <a:ext cx="1048177" cy="368348"/>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p2F, p3A</a:t>
            </a:r>
          </a:p>
        </p:txBody>
      </p:sp>
      <p:cxnSp>
        <p:nvCxnSpPr>
          <p:cNvPr id="88070" name="Straight Connector 88069"/>
          <p:cNvCxnSpPr>
            <a:stCxn id="45" idx="1"/>
          </p:cNvCxnSpPr>
          <p:nvPr/>
        </p:nvCxnSpPr>
        <p:spPr>
          <a:xfrm rot="10800000">
            <a:off x="4172004" y="3153435"/>
            <a:ext cx="1642581" cy="2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806367" y="2222925"/>
            <a:ext cx="1048177" cy="507823"/>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p3B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S PGothic" pitchFamily="34" charset="-128"/>
                <a:cs typeface="+mn-cs"/>
              </a:rPr>
              <a:t>[15.3%=1–(9.4/11.1)x100%)]</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8072" name="Straight Connector 88071"/>
          <p:cNvCxnSpPr>
            <a:stCxn id="48" idx="1"/>
            <a:endCxn id="25" idx="2"/>
          </p:cNvCxnSpPr>
          <p:nvPr/>
        </p:nvCxnSpPr>
        <p:spPr>
          <a:xfrm rot="10800000" flipV="1">
            <a:off x="4172004" y="2476836"/>
            <a:ext cx="1634364" cy="135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Left Bracket 51"/>
          <p:cNvSpPr/>
          <p:nvPr/>
        </p:nvSpPr>
        <p:spPr>
          <a:xfrm rot="16200000" flipH="1">
            <a:off x="2618432" y="2075481"/>
            <a:ext cx="191493" cy="109217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8075" name="Straight Connector 88074"/>
          <p:cNvCxnSpPr>
            <a:stCxn id="24" idx="2"/>
            <a:endCxn id="52" idx="1"/>
          </p:cNvCxnSpPr>
          <p:nvPr/>
        </p:nvCxnSpPr>
        <p:spPr>
          <a:xfrm rot="16200000" flipH="1">
            <a:off x="1989571" y="1801213"/>
            <a:ext cx="1449208" cy="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ight Bracket 54"/>
          <p:cNvSpPr/>
          <p:nvPr/>
        </p:nvSpPr>
        <p:spPr>
          <a:xfrm rot="16200000">
            <a:off x="4604186" y="2014947"/>
            <a:ext cx="249809" cy="101761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TextBox 58"/>
          <p:cNvSpPr txBox="1"/>
          <p:nvPr/>
        </p:nvSpPr>
        <p:spPr>
          <a:xfrm>
            <a:off x="4250338" y="621330"/>
            <a:ext cx="1048177" cy="368348"/>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p8B/Figure 3</a:t>
            </a:r>
          </a:p>
        </p:txBody>
      </p:sp>
      <p:cxnSp>
        <p:nvCxnSpPr>
          <p:cNvPr id="88080" name="Straight Connector 88079"/>
          <p:cNvCxnSpPr>
            <a:stCxn id="59" idx="2"/>
            <a:endCxn id="55" idx="2"/>
          </p:cNvCxnSpPr>
          <p:nvPr/>
        </p:nvCxnSpPr>
        <p:spPr>
          <a:xfrm rot="5400000">
            <a:off x="4047172" y="1671597"/>
            <a:ext cx="1409173" cy="453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
          <p:cNvSpPr>
            <a:spLocks noGrp="1" noChangeArrowheads="1"/>
          </p:cNvSpPr>
          <p:nvPr>
            <p:ph type="body" idx="3"/>
          </p:nvPr>
        </p:nvSpPr>
        <p:spPr>
          <a:xfrm>
            <a:off x="1052537" y="4679099"/>
            <a:ext cx="5409109" cy="5318976"/>
          </a:xfrm>
          <a:noFill/>
        </p:spPr>
        <p:txBody>
          <a:bodyPr numCol="1"/>
          <a:lstStyle/>
          <a:p>
            <a:pPr defTabSz="1492889"/>
            <a:r>
              <a:rPr lang="en-US" sz="1300" b="1" dirty="0"/>
              <a:t>Notes</a:t>
            </a:r>
          </a:p>
          <a:p>
            <a:pPr defTabSz="1492889"/>
            <a:endParaRPr lang="en-US" sz="1300" b="1" dirty="0"/>
          </a:p>
          <a:p>
            <a:pPr marL="221169" indent="-221169" defTabSz="1492889">
              <a:buFont typeface="+mj-lt"/>
              <a:buAutoNum type="arabicPeriod"/>
            </a:pPr>
            <a:r>
              <a:rPr lang="en-US" sz="1300" dirty="0"/>
              <a:t>4vHPV vaccination was introduced to the Australian National Immunization Program in 2007 for girls 12 to 13 years of age and in 2013 for boys 12 to 13 years of age. </a:t>
            </a:r>
          </a:p>
          <a:p>
            <a:pPr marL="221169" indent="-221169" defTabSz="1492889">
              <a:buFont typeface="+mj-lt"/>
              <a:buAutoNum type="arabicPeriod"/>
            </a:pPr>
            <a:r>
              <a:rPr lang="en-US" sz="1300" dirty="0"/>
              <a:t>This study established a sentinel surveillance network in several sexual health services across Australia to monitor the effect of the 4vHPV vaccination program on genital warts in both men and women 5 years after the introduction of the vaccine. Retrospective data from 8 sexual health clinics collected by population surveillance network, compared national trends among patients newly diagnosed with genital warts before and after introduction of a national 4vHPV vaccine program for girls in 2007.  A total of 34,900 females and 32,781 heterosexual males were included in this study, out of which 2,394 women and 3,999 heterosexual males were diagnosed with genital warts between 2004 and 2011. </a:t>
            </a:r>
          </a:p>
          <a:p>
            <a:pPr marL="221169" indent="-221169" defTabSz="1492889">
              <a:buFont typeface="+mj-lt"/>
              <a:buAutoNum type="arabicPeriod"/>
            </a:pPr>
            <a:r>
              <a:rPr lang="en-US" sz="1300" dirty="0"/>
              <a:t>The study period was divided into the pre-vaccination period (January 2004 to June 2007) and vaccination period (July 2007 to December 2011).</a:t>
            </a:r>
          </a:p>
          <a:p>
            <a:pPr marL="221169" indent="-221169" defTabSz="1492889">
              <a:buFont typeface="+mj-lt"/>
              <a:buAutoNum type="arabicPeriod"/>
            </a:pPr>
            <a:r>
              <a:rPr lang="en-US" sz="1300" dirty="0"/>
              <a:t>Compared to the pre-vaccination period, the proportion of diagnosed genital warts in the vaccination period decreased by 92.6% (from 11.5% in 2007 to 0.85% in 2011), 72.6% (from 11.3% in 2007 to 3.1% in 2011), and 21.4% (from 5.6% in 2007 to 4.4% in 2011) in women under 21, between 21–30, and over 30 years of age, respectively.</a:t>
            </a:r>
          </a:p>
          <a:p>
            <a:pPr marL="221169" indent="-221169" defTabSz="1492889">
              <a:buFont typeface="+mj-lt"/>
              <a:buAutoNum type="arabicPeriod"/>
            </a:pPr>
            <a:r>
              <a:rPr lang="en-US" sz="1300" dirty="0"/>
              <a:t>In men, under 21, between 21–30, and over 30 years of age, the decreases were 81% (from 12.1% in 2007 to 2.2% in 2011), 51.1% (from 18.2% in 2007 to 8.9% in 2011), and 15.3% (from 11.1% in 2007 to 9.4% in 2011), respectively. </a:t>
            </a:r>
          </a:p>
          <a:p>
            <a:pPr marL="221169" indent="-221169" defTabSz="1492889">
              <a:buFont typeface="+mj-lt"/>
              <a:buAutoNum type="arabicPeriod"/>
            </a:pPr>
            <a:r>
              <a:rPr lang="en-US" sz="1300" dirty="0"/>
              <a:t>Reductions in disease were not significant for both men and women over 30 years of age.  </a:t>
            </a:r>
          </a:p>
          <a:p>
            <a:pPr marL="0" lvl="1" defTabSz="1492889"/>
            <a:endParaRPr lang="en-US" sz="900" b="1" dirty="0"/>
          </a:p>
          <a:p>
            <a:pPr marL="0" lvl="1" defTabSz="1492889"/>
            <a:endParaRPr lang="en-US" sz="1000" b="1" dirty="0"/>
          </a:p>
          <a:p>
            <a:pPr marL="0" lvl="1" defTabSz="1492889"/>
            <a:endParaRPr lang="en-US" sz="1000" b="1" dirty="0"/>
          </a:p>
          <a:p>
            <a:pPr marL="0" lvl="1" defTabSz="1492889"/>
            <a:r>
              <a:rPr lang="en-US" sz="1000" b="1" dirty="0"/>
              <a:t>References</a:t>
            </a:r>
          </a:p>
          <a:p>
            <a:pPr marL="0" lvl="1" defTabSz="1492889"/>
            <a:endParaRPr lang="en-US" sz="1000" b="1" dirty="0"/>
          </a:p>
          <a:p>
            <a:pPr marL="221169" lvl="1" indent="-221169" defTabSz="1492889">
              <a:buFont typeface="+mj-lt"/>
              <a:buAutoNum type="arabicPeriod"/>
            </a:pPr>
            <a:r>
              <a:rPr lang="pt-BR" sz="1000" dirty="0"/>
              <a:t>Ali H, </a:t>
            </a:r>
            <a:r>
              <a:rPr lang="pt-BR" sz="1000" dirty="0" err="1"/>
              <a:t>Donovan</a:t>
            </a:r>
            <a:r>
              <a:rPr lang="pt-BR" sz="1000" dirty="0"/>
              <a:t> </a:t>
            </a:r>
            <a:r>
              <a:rPr lang="pt-BR" sz="1000" dirty="0" err="1"/>
              <a:t>B</a:t>
            </a:r>
            <a:r>
              <a:rPr lang="pt-BR" sz="1000" dirty="0"/>
              <a:t>, </a:t>
            </a:r>
            <a:r>
              <a:rPr lang="pt-BR" sz="1000" dirty="0" err="1"/>
              <a:t>Wand</a:t>
            </a:r>
            <a:r>
              <a:rPr lang="pt-BR" sz="1000" dirty="0"/>
              <a:t> H, et al. </a:t>
            </a:r>
            <a:r>
              <a:rPr lang="en-US" sz="1000" dirty="0"/>
              <a:t>Genital warts in young Australians five years into national human papillomavirus vaccination </a:t>
            </a:r>
            <a:r>
              <a:rPr lang="en-US" sz="1000" dirty="0" err="1"/>
              <a:t>programme</a:t>
            </a:r>
            <a:r>
              <a:rPr lang="en-US" sz="1000" dirty="0"/>
              <a:t>: national surveillance data.</a:t>
            </a:r>
            <a:r>
              <a:rPr lang="pt-BR" sz="1000" dirty="0"/>
              <a:t> </a:t>
            </a:r>
            <a:r>
              <a:rPr lang="pt-BR" sz="1000" i="1" dirty="0"/>
              <a:t>BMJ. </a:t>
            </a:r>
            <a:r>
              <a:rPr lang="pt-BR" sz="1000" dirty="0"/>
              <a:t>2013;346:f2032.</a:t>
            </a:r>
          </a:p>
          <a:p>
            <a:pPr marL="221169" lvl="1" indent="-221169" defTabSz="1492889">
              <a:buFont typeface="+mj-lt"/>
              <a:buAutoNum type="arabicPeriod"/>
            </a:pPr>
            <a:r>
              <a:rPr lang="en-US" sz="1000" dirty="0"/>
              <a:t>Human papillomavirus. Australian Government Department of Health website. http://</a:t>
            </a:r>
            <a:r>
              <a:rPr lang="en-US" sz="1000" dirty="0" err="1"/>
              <a:t>www.health.gov.au</a:t>
            </a:r>
            <a:r>
              <a:rPr lang="en-US" sz="1000" dirty="0"/>
              <a:t>/internet/</a:t>
            </a:r>
            <a:r>
              <a:rPr lang="en-US" sz="1000" dirty="0" err="1"/>
              <a:t>immunise</a:t>
            </a:r>
            <a:r>
              <a:rPr lang="en-US" sz="1000" dirty="0"/>
              <a:t>/</a:t>
            </a:r>
            <a:r>
              <a:rPr lang="en-US" sz="1000" dirty="0" err="1"/>
              <a:t>publishing.nsf</a:t>
            </a:r>
            <a:r>
              <a:rPr lang="en-US" sz="1000" dirty="0"/>
              <a:t>/Content/</a:t>
            </a:r>
            <a:r>
              <a:rPr lang="en-US" sz="1000" dirty="0" err="1"/>
              <a:t>immunise-hpv</a:t>
            </a:r>
            <a:r>
              <a:rPr lang="en-US" sz="1000" dirty="0"/>
              <a:t>. Accessed June 27 2016.</a:t>
            </a:r>
            <a:endParaRPr lang="en-US" sz="800" b="1" dirty="0"/>
          </a:p>
          <a:p>
            <a:pPr marL="0" lvl="1" defTabSz="1492889"/>
            <a:endParaRPr lang="en-US" sz="800" b="1" dirty="0"/>
          </a:p>
          <a:p>
            <a:pPr marL="0" lvl="1" defTabSz="1492889"/>
            <a:endParaRPr lang="en-US" sz="800" b="1" dirty="0"/>
          </a:p>
        </p:txBody>
      </p:sp>
      <p:sp>
        <p:nvSpPr>
          <p:cNvPr id="37" name="TextBox 36"/>
          <p:cNvSpPr txBox="1"/>
          <p:nvPr/>
        </p:nvSpPr>
        <p:spPr>
          <a:xfrm>
            <a:off x="168377" y="4814056"/>
            <a:ext cx="910891" cy="461331"/>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err="1">
                <a:ln>
                  <a:noFill/>
                </a:ln>
                <a:solidFill>
                  <a:prstClr val="black"/>
                </a:solidFill>
                <a:effectLst/>
                <a:uLnTx/>
                <a:uFillTx/>
                <a:latin typeface="Calibri"/>
                <a:ea typeface="MS PGothic" pitchFamily="34" charset="-128"/>
                <a:cs typeface="Arial" panose="020B0604020202020204" pitchFamily="34" charset="0"/>
              </a:rPr>
              <a:t>Immunise</a:t>
            </a:r>
            <a:r>
              <a:rPr kumimoji="0" lang="en-US" altLang="en-US" sz="8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 Australia 2016:  p2A</a:t>
            </a:r>
          </a:p>
        </p:txBody>
      </p:sp>
      <p:sp>
        <p:nvSpPr>
          <p:cNvPr id="39" name="TextBox 38"/>
          <p:cNvSpPr txBox="1"/>
          <p:nvPr/>
        </p:nvSpPr>
        <p:spPr>
          <a:xfrm>
            <a:off x="140411" y="5407362"/>
            <a:ext cx="912796" cy="833261"/>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p1A, p2A,H,I,J; p6A,B;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err="1">
                <a:ln>
                  <a:noFill/>
                </a:ln>
                <a:solidFill>
                  <a:prstClr val="black"/>
                </a:solidFill>
                <a:effectLst/>
                <a:uLnTx/>
                <a:uFillTx/>
                <a:latin typeface="Calibri"/>
                <a:ea typeface="MS PGothic" pitchFamily="34" charset="-128"/>
                <a:cs typeface="Arial" panose="020B0604020202020204" pitchFamily="34" charset="0"/>
              </a:rPr>
              <a:t>Immunise</a:t>
            </a:r>
            <a:r>
              <a:rPr kumimoji="0" lang="en-US" altLang="en-US" sz="8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 Australia 2016:  p2A</a:t>
            </a:r>
          </a:p>
        </p:txBody>
      </p:sp>
      <p:sp>
        <p:nvSpPr>
          <p:cNvPr id="46" name="TextBox 45"/>
          <p:cNvSpPr txBox="1"/>
          <p:nvPr/>
        </p:nvSpPr>
        <p:spPr>
          <a:xfrm>
            <a:off x="66415" y="6466318"/>
            <a:ext cx="955042" cy="213378"/>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p2G</a:t>
            </a:r>
          </a:p>
        </p:txBody>
      </p:sp>
      <p:sp>
        <p:nvSpPr>
          <p:cNvPr id="49" name="TextBox 48"/>
          <p:cNvSpPr txBox="1"/>
          <p:nvPr/>
        </p:nvSpPr>
        <p:spPr>
          <a:xfrm>
            <a:off x="98758" y="6721911"/>
            <a:ext cx="922703" cy="709285"/>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p2B, p2C, p2D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err="1">
                <a:ln>
                  <a:noFill/>
                </a:ln>
                <a:solidFill>
                  <a:prstClr val="black"/>
                </a:solidFill>
                <a:effectLst/>
                <a:uLnTx/>
                <a:uFillTx/>
                <a:latin typeface="Calibri"/>
                <a:ea typeface="MS PGothic" pitchFamily="34" charset="-128"/>
                <a:cs typeface="Arial" panose="020B0604020202020204" pitchFamily="34" charset="0"/>
              </a:rPr>
              <a:t>Calc</a:t>
            </a:r>
            <a:r>
              <a:rPr kumimoji="0" lang="en-US" altLang="en-US" sz="8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[21.4%=1-(4.4/5.6)X100%]</a:t>
            </a:r>
          </a:p>
        </p:txBody>
      </p:sp>
      <p:sp>
        <p:nvSpPr>
          <p:cNvPr id="53" name="TextBox 52"/>
          <p:cNvSpPr txBox="1"/>
          <p:nvPr/>
        </p:nvSpPr>
        <p:spPr>
          <a:xfrm>
            <a:off x="76010" y="7517245"/>
            <a:ext cx="955356" cy="585308"/>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p2E, p2F, p3A, 3B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err="1">
                <a:ln>
                  <a:noFill/>
                </a:ln>
                <a:solidFill>
                  <a:prstClr val="black"/>
                </a:solidFill>
                <a:effectLst/>
                <a:uLnTx/>
                <a:uFillTx/>
                <a:latin typeface="Calibri"/>
                <a:ea typeface="MS PGothic" pitchFamily="34" charset="-128"/>
                <a:cs typeface="Arial" panose="020B0604020202020204" pitchFamily="34" charset="0"/>
              </a:rPr>
              <a:t>Calc</a:t>
            </a:r>
            <a:r>
              <a:rPr kumimoji="0" lang="en-US" altLang="en-US" sz="8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 </a:t>
            </a:r>
            <a:r>
              <a:rPr kumimoji="0" lang="en-US" sz="800" b="0" i="0" u="none" strike="noStrike" kern="1200" cap="none" spc="0" normalizeH="0" baseline="0" noProof="0" dirty="0">
                <a:ln>
                  <a:noFill/>
                </a:ln>
                <a:solidFill>
                  <a:prstClr val="black"/>
                </a:solidFill>
                <a:effectLst/>
                <a:uLnTx/>
                <a:uFillTx/>
                <a:latin typeface="Calibri"/>
                <a:ea typeface="MS PGothic" pitchFamily="34" charset="-128"/>
                <a:cs typeface="+mn-cs"/>
              </a:rPr>
              <a:t>[15.3%=1–(9.4/11.1)x100%)]</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TextBox 55"/>
          <p:cNvSpPr txBox="1"/>
          <p:nvPr/>
        </p:nvSpPr>
        <p:spPr>
          <a:xfrm>
            <a:off x="278092" y="8321439"/>
            <a:ext cx="746654" cy="337355"/>
          </a:xfrm>
          <a:prstGeom prst="rect">
            <a:avLst/>
          </a:prstGeom>
          <a:noFill/>
          <a:ln>
            <a:solidFill>
              <a:schemeClr val="tx1"/>
            </a:solidFill>
          </a:ln>
        </p:spPr>
        <p:txBody>
          <a:bodyPr wrap="square" lIns="88628" tIns="44315" rIns="88628" bIns="44315"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a:ea typeface="MS PGothic" pitchFamily="34" charset="-128"/>
                <a:cs typeface="Arial" panose="020B0604020202020204" pitchFamily="34" charset="0"/>
              </a:rPr>
              <a:t>Ali BMJ 2013: p2D, p3B</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p:cNvSpPr txBox="1"/>
          <p:nvPr/>
        </p:nvSpPr>
        <p:spPr>
          <a:xfrm>
            <a:off x="1479652" y="5953"/>
            <a:ext cx="3950815" cy="228712"/>
          </a:xfrm>
          <a:prstGeom prst="rect">
            <a:avLst/>
          </a:prstGeom>
          <a:solidFill>
            <a:srgbClr val="FF0000"/>
          </a:solidFill>
        </p:spPr>
        <p:txBody>
          <a:bodyPr wrap="square" lIns="88468" tIns="44234" rIns="88468" bIns="4423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VACC-1153900-0000 Implementation deck approved slide 14</a:t>
            </a:r>
          </a:p>
        </p:txBody>
      </p:sp>
      <p:sp>
        <p:nvSpPr>
          <p:cNvPr id="51" name="Left Bracket 50"/>
          <p:cNvSpPr/>
          <p:nvPr/>
        </p:nvSpPr>
        <p:spPr>
          <a:xfrm>
            <a:off x="1297744" y="4869956"/>
            <a:ext cx="227672" cy="35773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54" name="Straight Connector 53"/>
          <p:cNvCxnSpPr>
            <a:stCxn id="37" idx="3"/>
            <a:endCxn id="51" idx="1"/>
          </p:cNvCxnSpPr>
          <p:nvPr/>
        </p:nvCxnSpPr>
        <p:spPr>
          <a:xfrm>
            <a:off x="1079267" y="5044721"/>
            <a:ext cx="218476" cy="4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Left Bracket 56"/>
          <p:cNvSpPr/>
          <p:nvPr/>
        </p:nvSpPr>
        <p:spPr>
          <a:xfrm>
            <a:off x="1299040" y="5237226"/>
            <a:ext cx="195870" cy="1322941"/>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58" name="Straight Connector 57"/>
          <p:cNvCxnSpPr>
            <a:stCxn id="39" idx="3"/>
            <a:endCxn id="57" idx="1"/>
          </p:cNvCxnSpPr>
          <p:nvPr/>
        </p:nvCxnSpPr>
        <p:spPr>
          <a:xfrm>
            <a:off x="1053207" y="5823992"/>
            <a:ext cx="245833" cy="747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Left Bracket 59"/>
          <p:cNvSpPr/>
          <p:nvPr/>
        </p:nvSpPr>
        <p:spPr>
          <a:xfrm>
            <a:off x="1335207" y="6582077"/>
            <a:ext cx="181910" cy="33751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1" name="Straight Connector 60"/>
          <p:cNvCxnSpPr>
            <a:stCxn id="46" idx="3"/>
            <a:endCxn id="60" idx="1"/>
          </p:cNvCxnSpPr>
          <p:nvPr/>
        </p:nvCxnSpPr>
        <p:spPr>
          <a:xfrm>
            <a:off x="1021456" y="6573007"/>
            <a:ext cx="313750" cy="177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Left Bracket 66"/>
          <p:cNvSpPr/>
          <p:nvPr/>
        </p:nvSpPr>
        <p:spPr>
          <a:xfrm>
            <a:off x="1307989" y="6900987"/>
            <a:ext cx="129774" cy="681639"/>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8" name="Straight Connector 67"/>
          <p:cNvCxnSpPr>
            <a:stCxn id="49" idx="3"/>
            <a:endCxn id="67" idx="1"/>
          </p:cNvCxnSpPr>
          <p:nvPr/>
        </p:nvCxnSpPr>
        <p:spPr>
          <a:xfrm>
            <a:off x="1021461" y="7076554"/>
            <a:ext cx="286528" cy="165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Left Bracket 74"/>
          <p:cNvSpPr/>
          <p:nvPr/>
        </p:nvSpPr>
        <p:spPr>
          <a:xfrm>
            <a:off x="1351018" y="7545250"/>
            <a:ext cx="45761" cy="525999"/>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6" name="Straight Connector 75"/>
          <p:cNvCxnSpPr>
            <a:stCxn id="53" idx="3"/>
            <a:endCxn id="75" idx="1"/>
          </p:cNvCxnSpPr>
          <p:nvPr/>
        </p:nvCxnSpPr>
        <p:spPr>
          <a:xfrm flipV="1">
            <a:off x="1031366" y="7808249"/>
            <a:ext cx="319652" cy="1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Left Bracket 76"/>
          <p:cNvSpPr/>
          <p:nvPr/>
        </p:nvSpPr>
        <p:spPr>
          <a:xfrm>
            <a:off x="1338053" y="8071249"/>
            <a:ext cx="123614" cy="17114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8" name="Straight Connector 77"/>
          <p:cNvCxnSpPr>
            <a:stCxn id="56" idx="3"/>
            <a:endCxn id="77" idx="1"/>
          </p:cNvCxnSpPr>
          <p:nvPr/>
        </p:nvCxnSpPr>
        <p:spPr>
          <a:xfrm flipV="1">
            <a:off x="1024747" y="8156824"/>
            <a:ext cx="313306" cy="333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Left Bracket 127"/>
          <p:cNvSpPr/>
          <p:nvPr/>
        </p:nvSpPr>
        <p:spPr>
          <a:xfrm>
            <a:off x="1448918" y="1280378"/>
            <a:ext cx="68201" cy="50396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9" name="Straight Connector 128"/>
          <p:cNvCxnSpPr>
            <a:stCxn id="6" idx="3"/>
            <a:endCxn id="128" idx="1"/>
          </p:cNvCxnSpPr>
          <p:nvPr/>
        </p:nvCxnSpPr>
        <p:spPr>
          <a:xfrm>
            <a:off x="1159205" y="1366193"/>
            <a:ext cx="289713" cy="166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Left Bracket 129"/>
          <p:cNvSpPr/>
          <p:nvPr/>
        </p:nvSpPr>
        <p:spPr>
          <a:xfrm>
            <a:off x="1677952" y="1845636"/>
            <a:ext cx="70580" cy="299789"/>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88468" tIns="44234" rIns="88468" bIns="4423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31" name="Straight Connector 130"/>
          <p:cNvCxnSpPr>
            <a:stCxn id="21" idx="3"/>
            <a:endCxn id="130" idx="1"/>
          </p:cNvCxnSpPr>
          <p:nvPr/>
        </p:nvCxnSpPr>
        <p:spPr>
          <a:xfrm>
            <a:off x="1153983" y="1924248"/>
            <a:ext cx="523969" cy="71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29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5B5B5B"/>
              </a:solidFill>
              <a:effectLst/>
              <a:uLnTx/>
              <a:uFillTx/>
              <a:latin typeface="Arial Narrow" pitchFamily="34" charset="0"/>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5B5B5B"/>
              </a:solidFill>
              <a:effectLst/>
              <a:uLnTx/>
              <a:uFillTx/>
              <a:latin typeface="Arial Narrow" pitchFamily="34" charset="0"/>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D74E6-D0F9-49A1-B12E-F57C4BD99D05}" type="slidenum">
              <a:rPr kumimoji="0" lang="fr-FR"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308452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0BE61-87B0-425F-B2CE-81BF04FA2EA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543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0BE61-87B0-425F-B2CE-81BF04FA2EA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61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273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1207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1540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6308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457181"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Espace réservé de l'en-tête 3"/>
          <p:cNvSpPr>
            <a:spLocks noGrp="1"/>
          </p:cNvSpPr>
          <p:nvPr>
            <p:ph type="hdr" sz="quarter"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9B75803-9C8B-491B-BCED-178E03529B3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255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endParaRPr lang="fr-F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1A51576B-FF5A-4995-A159-9E5D74B454F6}" type="slidenum">
              <a:rPr lang="fr-FR" smtClean="0"/>
              <a:t>5</a:t>
            </a:fld>
            <a:endParaRPr lang="fr-FR"/>
          </a:p>
        </p:txBody>
      </p:sp>
    </p:spTree>
    <p:extLst>
      <p:ext uri="{BB962C8B-B14F-4D97-AF65-F5344CB8AC3E}">
        <p14:creationId xmlns:p14="http://schemas.microsoft.com/office/powerpoint/2010/main" val="340720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457181"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Espace réservé de l'en-tête 3"/>
          <p:cNvSpPr>
            <a:spLocks noGrp="1"/>
          </p:cNvSpPr>
          <p:nvPr>
            <p:ph type="hdr" sz="quarter"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9B75803-9C8B-491B-BCED-178E03529B3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07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457181"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endParaRPr lang="fr-FR" dirty="0"/>
          </a:p>
        </p:txBody>
      </p:sp>
      <p:sp>
        <p:nvSpPr>
          <p:cNvPr id="4" name="Espace réservé de l'en-tête 3"/>
          <p:cNvSpPr>
            <a:spLocks noGrp="1"/>
          </p:cNvSpPr>
          <p:nvPr>
            <p:ph type="hdr" sz="quarter"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9B75803-9C8B-491B-BCED-178E03529B3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2247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3E5D4395-22BF-4E96-848D-4691C56438C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461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étude correspond aux données de suivi de pharmacovigilance australien (notification spontanée </a:t>
            </a:r>
            <a:r>
              <a:rPr lang="fr-FR" i="1" dirty="0"/>
              <a:t>d’évènements indésirables </a:t>
            </a:r>
            <a:r>
              <a:rPr lang="fr-FR" dirty="0"/>
              <a:t>(EI) i.e. évènements </a:t>
            </a:r>
            <a:r>
              <a:rPr lang="fr-FR" i="1" dirty="0"/>
              <a:t>survenus temporellement après une vaccination HPV </a:t>
            </a:r>
            <a:r>
              <a:rPr lang="fr-FR" b="1" i="1" dirty="0"/>
              <a:t>sans notion présupposée de lien de causalité avec la vaccination </a:t>
            </a:r>
            <a:r>
              <a:rPr lang="fr-FR" dirty="0"/>
              <a:t>- l’analyse de la causalité (=imputabilité) étant réalisée par la suite, sur la base de l’analyse des données recueillies). Une période de surveillance « renforcée » de 2 ans (2013-2014), a été mise en place suite à l’introduction de la vaccination des garçons, car l’Australie était le 1</a:t>
            </a:r>
            <a:r>
              <a:rPr lang="fr-FR" baseline="30000" dirty="0"/>
              <a:t>er</a:t>
            </a:r>
            <a:r>
              <a:rPr lang="fr-FR" dirty="0"/>
              <a:t> pays a avoir introduit une vaccination mixte.</a:t>
            </a:r>
          </a:p>
          <a:p>
            <a:r>
              <a:rPr lang="fr-FR" dirty="0"/>
              <a:t>Parmi les 9 M de doses administrées, 4 551 EI ont été rapportés =&gt; Taux brut de notification, excluant la période de surveillance renforcée : 39,8 pour 100 000 doses </a:t>
            </a:r>
          </a:p>
          <a:p>
            <a:r>
              <a:rPr lang="fr-FR" dirty="0"/>
              <a:t>Au total, le nombre d’EI qualifiés de « graves »  a été faible : 354 EI sur 4 551 (7,8%). La raison majeure de classification en tant que « grave » a été qu’une hospitalisation a été nécessaire (pour 224 EI sur 354). La fréquence respective des terminologies associées aux EI lors d’EI qualifiés de « grave », était similaire vs pour l’ensemble des EI, mis à part pour les réactions au site d’injection (</a:t>
            </a:r>
            <a:r>
              <a:rPr lang="fr-FR" dirty="0" err="1"/>
              <a:t>cf</a:t>
            </a:r>
            <a:r>
              <a:rPr lang="fr-FR" dirty="0"/>
              <a:t> Tableau sur la slide ), c’est-à-dire que la 1</a:t>
            </a:r>
            <a:r>
              <a:rPr lang="fr-FR" baseline="30000" dirty="0"/>
              <a:t>ère</a:t>
            </a:r>
            <a:r>
              <a:rPr lang="fr-FR" dirty="0"/>
              <a:t> cause/1</a:t>
            </a:r>
            <a:r>
              <a:rPr lang="fr-FR" baseline="30000" dirty="0"/>
              <a:t>er</a:t>
            </a:r>
            <a:r>
              <a:rPr lang="fr-FR" dirty="0"/>
              <a:t> terme associé aux EI qualifiés de « grave » était les maux de tête chez les JF, puis les malaise vagaux, puis les nausées etc..</a:t>
            </a:r>
          </a:p>
          <a:p>
            <a:r>
              <a:rPr lang="fr-FR" dirty="0"/>
              <a:t>ATTENTION : </a:t>
            </a:r>
            <a:r>
              <a:rPr lang="fr-FR" i="1" dirty="0"/>
              <a:t>d’après ce qui est indiqué en bas du graphique B de la figure</a:t>
            </a:r>
            <a:r>
              <a:rPr lang="fr-FR" i="0" dirty="0"/>
              <a:t> 1, </a:t>
            </a:r>
            <a:r>
              <a:rPr lang="fr-FR" dirty="0"/>
              <a:t>l’utilisation du </a:t>
            </a:r>
            <a:r>
              <a:rPr lang="fr-FR" u="sng" dirty="0"/>
              <a:t>code « grave », ne doit pas être définitivement considéré comme la survenue d’un EI « grave »</a:t>
            </a:r>
            <a:r>
              <a:rPr lang="fr-FR" dirty="0"/>
              <a:t>, car il n’est pas basé sur la revue effective des données cliniques. Par ailleurs, dans la discussion, il est indiqué que l’interprétabilité de l’utilisation du code « grave » constitue une limite de l’étude, car il est en pratique très difficile d’obtenir les informations cliniques permettant d’évaluer la gravité effective de la situation. Il est basé sur un certain nombre de critères (critères OMS) plutôt destinés à être utiles pour les fabricants de vaccins (EI ayant nécessité une hospitalisation ou une prolongation d’hospitalisation, ayant entrainé une incapacité ou une invalidité permanente, ayant mise en jeu le pronostic vital ou/ou ayant provoqué le décès).  Dans la partie méthodologie, il est indiqué qu’en cas d’action médicale ayant visé à prévenir l’une des issues décrites plus haut (critères OMS), le codage « grave » était également souvent appliqué. </a:t>
            </a:r>
          </a:p>
          <a:p>
            <a:r>
              <a:rPr lang="fr-FR" u="sng" dirty="0"/>
              <a:t>Concernant les syncopes/malaises vagaux  : </a:t>
            </a:r>
            <a:r>
              <a:rPr lang="fr-FR" u="none" dirty="0"/>
              <a:t>elles étaient plus élevées chez les 12-13 ans, quelque soit le sexe (environ 3 fois plus fréquente vs les plus âgés!). Les taux rapportés durant la période de « surveillance renforcée » (où la notification  de tout EI est plus systématique vs période habituelle), étaient relativement élevés, ce qui laisse supposer que c’est ces EI surviennent fréquemment en pratique, et qu’ils ne sont pas toujours notifiés. IL n’y a pas de comparaison par rapport à leur fréquence de survenue vs d’autres vaccinations aux mêmes âges. </a:t>
            </a:r>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B8FC1-DF55-4030-9CD6-D49403F72F4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477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normAutofit/>
          </a:bodyPr>
          <a:lstStyle/>
          <a:p>
            <a:pPr marL="0" marR="0" lvl="0" indent="0" algn="l" defTabSz="457181"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endParaRPr lang="fr-FR" dirty="0"/>
          </a:p>
        </p:txBody>
      </p:sp>
      <p:sp>
        <p:nvSpPr>
          <p:cNvPr id="4" name="Espace réservé de l'en-tête 3"/>
          <p:cNvSpPr>
            <a:spLocks noGrp="1"/>
          </p:cNvSpPr>
          <p:nvPr>
            <p:ph type="hdr" sz="quarter"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9B75803-9C8B-491B-BCED-178E03529B3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135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497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4227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88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02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26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endParaRPr lang="en-US"/>
          </a:p>
        </p:txBody>
      </p:sp>
      <p:sp>
        <p:nvSpPr>
          <p:cNvPr id="5" name="Espace réservé du pied de page 4"/>
          <p:cNvSpPr>
            <a:spLocks noGrp="1"/>
          </p:cNvSpPr>
          <p:nvPr>
            <p:ph type="ftr" sz="quarter" idx="4"/>
          </p:nvPr>
        </p:nvSpPr>
        <p:spPr/>
        <p:txBody>
          <a:bodyPr/>
          <a:lstStyle/>
          <a:p>
            <a:endParaRPr lang="en-US"/>
          </a:p>
        </p:txBody>
      </p:sp>
      <p:sp>
        <p:nvSpPr>
          <p:cNvPr id="6" name="Espace réservé du numéro de diapositive 5"/>
          <p:cNvSpPr>
            <a:spLocks noGrp="1"/>
          </p:cNvSpPr>
          <p:nvPr>
            <p:ph type="sldNum" sz="quarter" idx="5"/>
          </p:nvPr>
        </p:nvSpPr>
        <p:spPr/>
        <p:txBody>
          <a:bodyPr/>
          <a:lstStyle/>
          <a:p>
            <a:fld id="{1428D681-7867-E949-A3D2-41DDE609BEDB}" type="slidenum">
              <a:rPr lang="en-US" smtClean="0"/>
              <a:pPr/>
              <a:t>6</a:t>
            </a:fld>
            <a:endParaRPr lang="en-US"/>
          </a:p>
        </p:txBody>
      </p:sp>
    </p:spTree>
    <p:extLst>
      <p:ext uri="{BB962C8B-B14F-4D97-AF65-F5344CB8AC3E}">
        <p14:creationId xmlns:p14="http://schemas.microsoft.com/office/powerpoint/2010/main" val="1704580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e l'en-tête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FC8BD8E7-1312-41F3-99C4-6DA5AF89196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607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A51576B-FF5A-4995-A159-9E5D74B454F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136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428D681-7867-E949-A3D2-41DDE609BEDB}" type="slidenum">
              <a:rPr lang="en-US" smtClean="0"/>
              <a:pPr/>
              <a:t>36</a:t>
            </a:fld>
            <a:endParaRPr lang="en-US"/>
          </a:p>
        </p:txBody>
      </p:sp>
    </p:spTree>
    <p:extLst>
      <p:ext uri="{BB962C8B-B14F-4D97-AF65-F5344CB8AC3E}">
        <p14:creationId xmlns:p14="http://schemas.microsoft.com/office/powerpoint/2010/main" val="1620033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758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0D9BE5A5-7D19-4F2B-A716-FBDD19F1933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2717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1A51576B-FF5A-4995-A159-9E5D74B454F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691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3E5D4395-22BF-4E96-848D-4691C56438C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156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63C260-D922-4623-ACDD-52FE4DF56BE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08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63C260-D922-4623-ACDD-52FE4DF56BE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75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endParaRPr lang="fr-F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3E5D4395-22BF-4E96-848D-4691C56438C9}" type="slidenum">
              <a:rPr lang="fr-FR" smtClean="0"/>
              <a:t>7</a:t>
            </a:fld>
            <a:endParaRPr lang="fr-FR"/>
          </a:p>
        </p:txBody>
      </p:sp>
    </p:spTree>
    <p:extLst>
      <p:ext uri="{BB962C8B-B14F-4D97-AF65-F5344CB8AC3E}">
        <p14:creationId xmlns:p14="http://schemas.microsoft.com/office/powerpoint/2010/main" val="312022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endParaRPr lang="fr-F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3E5D4395-22BF-4E96-848D-4691C56438C9}" type="slidenum">
              <a:rPr lang="fr-FR" smtClean="0"/>
              <a:t>8</a:t>
            </a:fld>
            <a:endParaRPr lang="fr-FR"/>
          </a:p>
        </p:txBody>
      </p:sp>
    </p:spTree>
    <p:extLst>
      <p:ext uri="{BB962C8B-B14F-4D97-AF65-F5344CB8AC3E}">
        <p14:creationId xmlns:p14="http://schemas.microsoft.com/office/powerpoint/2010/main" val="346873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Une infection HPV a </a:t>
            </a:r>
            <a:r>
              <a:rPr lang="en-US" sz="1200" b="0" i="0" u="none" strike="noStrike" kern="1200" baseline="0" dirty="0" err="1">
                <a:solidFill>
                  <a:schemeClr val="tx1"/>
                </a:solidFill>
                <a:latin typeface="+mn-lt"/>
                <a:ea typeface="+mn-ea"/>
                <a:cs typeface="+mn-cs"/>
              </a:rPr>
              <a:t>été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détectée</a:t>
            </a:r>
            <a:r>
              <a:rPr lang="en-US" sz="1200" b="0" i="0" u="none" strike="noStrike" kern="1200" baseline="0" dirty="0">
                <a:solidFill>
                  <a:schemeClr val="tx1"/>
                </a:solidFill>
                <a:latin typeface="+mn-lt"/>
                <a:ea typeface="+mn-ea"/>
                <a:cs typeface="+mn-cs"/>
              </a:rPr>
              <a:t> : chez 65% des participants </a:t>
            </a:r>
            <a:r>
              <a:rPr lang="en-US" sz="1200" b="0" i="0" u="none" strike="noStrike" kern="1200" baseline="0" dirty="0" err="1">
                <a:solidFill>
                  <a:schemeClr val="tx1"/>
                </a:solidFill>
                <a:latin typeface="+mn-lt"/>
                <a:ea typeface="+mn-ea"/>
                <a:cs typeface="+mn-cs"/>
              </a:rPr>
              <a:t>d’une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cohorte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d’hommes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d’origine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américaine</a:t>
            </a:r>
            <a:r>
              <a:rPr lang="en-US" sz="1200" b="0" i="0" u="none" strike="noStrike" kern="1200" baseline="0" dirty="0">
                <a:solidFill>
                  <a:schemeClr val="tx1"/>
                </a:solidFill>
                <a:latin typeface="+mn-lt"/>
                <a:ea typeface="+mn-ea"/>
                <a:cs typeface="+mn-cs"/>
              </a:rPr>
              <a:t> et </a:t>
            </a:r>
            <a:r>
              <a:rPr lang="en-US" sz="1200" b="0" i="0" u="none" strike="noStrike" kern="1200" baseline="0" dirty="0" err="1">
                <a:solidFill>
                  <a:schemeClr val="tx1"/>
                </a:solidFill>
                <a:latin typeface="+mn-lt"/>
                <a:ea typeface="+mn-ea"/>
                <a:cs typeface="+mn-cs"/>
              </a:rPr>
              <a:t>sud-américaine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suivis</a:t>
            </a:r>
            <a:r>
              <a:rPr lang="en-US" sz="1200" b="0" i="0" u="none" strike="noStrike" kern="1200" baseline="0" dirty="0">
                <a:solidFill>
                  <a:schemeClr val="tx1"/>
                </a:solidFill>
                <a:latin typeface="+mn-lt"/>
                <a:ea typeface="+mn-ea"/>
                <a:cs typeface="+mn-cs"/>
              </a:rPr>
              <a:t> entre 2005 et 2009</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Sichero</a:t>
            </a:r>
            <a:r>
              <a:rPr lang="en-US" sz="1200" b="0" i="0" u="none" strike="noStrike" kern="1200" baseline="0" dirty="0">
                <a:solidFill>
                  <a:schemeClr val="tx1"/>
                </a:solidFill>
                <a:latin typeface="+mn-lt"/>
                <a:ea typeface="+mn-ea"/>
                <a:cs typeface="+mn-cs"/>
              </a:rPr>
              <a:t> L et al. </a:t>
            </a:r>
            <a:r>
              <a:rPr lang="fr-FR" sz="1200" b="0" i="0" u="none" strike="noStrike" kern="1200" baseline="0" dirty="0">
                <a:solidFill>
                  <a:schemeClr val="tx1"/>
                </a:solidFill>
                <a:latin typeface="+mn-lt"/>
                <a:ea typeface="+mn-ea"/>
                <a:cs typeface="+mn-cs"/>
              </a:rPr>
              <a:t>Acta </a:t>
            </a:r>
            <a:r>
              <a:rPr lang="fr-FR" sz="1200" b="0" i="0" u="none" strike="noStrike" kern="1200" baseline="0" dirty="0" err="1">
                <a:solidFill>
                  <a:schemeClr val="tx1"/>
                </a:solidFill>
                <a:latin typeface="+mn-lt"/>
                <a:ea typeface="+mn-ea"/>
                <a:cs typeface="+mn-cs"/>
              </a:rPr>
              <a:t>Cytologica</a:t>
            </a:r>
            <a:r>
              <a:rPr lang="fr-FR" sz="1200" b="0" i="0" u="none" strike="noStrike" kern="1200" baseline="0" dirty="0">
                <a:solidFill>
                  <a:schemeClr val="tx1"/>
                </a:solidFill>
                <a:latin typeface="+mn-lt"/>
                <a:ea typeface="+mn-ea"/>
                <a:cs typeface="+mn-cs"/>
              </a:rPr>
              <a:t> 2019;63:109–117) (Giuliano AR Cancer </a:t>
            </a:r>
            <a:r>
              <a:rPr lang="fr-FR" sz="1200" b="0" i="0" u="none" strike="noStrike" kern="1200" baseline="0" dirty="0" err="1">
                <a:solidFill>
                  <a:schemeClr val="tx1"/>
                </a:solidFill>
                <a:latin typeface="+mn-lt"/>
                <a:ea typeface="+mn-ea"/>
                <a:cs typeface="+mn-cs"/>
              </a:rPr>
              <a:t>Epidemiol</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Biomarkers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Prev</a:t>
            </a:r>
            <a:r>
              <a:rPr lang="fr-FR" sz="1200" b="0" i="0" u="none" strike="noStrike" kern="1200" baseline="0" dirty="0">
                <a:solidFill>
                  <a:schemeClr val="tx1"/>
                </a:solidFill>
                <a:latin typeface="+mn-lt"/>
                <a:ea typeface="+mn-ea"/>
                <a:cs typeface="+mn-cs"/>
              </a:rPr>
              <a:t> 2008; 17(8): 2036–43)</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chez 26% à 27% des femmes  dans des études </a:t>
            </a:r>
            <a:r>
              <a:rPr lang="en-US" sz="1200" b="0" i="0" u="none" strike="noStrike" kern="1200" baseline="0" dirty="0" err="1">
                <a:solidFill>
                  <a:schemeClr val="tx1"/>
                </a:solidFill>
                <a:latin typeface="+mn-lt"/>
                <a:ea typeface="+mn-ea"/>
                <a:cs typeface="+mn-cs"/>
              </a:rPr>
              <a:t>nationales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américaine</a:t>
            </a:r>
            <a:r>
              <a:rPr lang="en-US" sz="1200" b="0" i="0" u="none" strike="noStrike" kern="1200" baseline="0" dirty="0">
                <a:solidFill>
                  <a:schemeClr val="tx1"/>
                </a:solidFill>
                <a:latin typeface="+mn-lt"/>
                <a:ea typeface="+mn-ea"/>
                <a:cs typeface="+mn-cs"/>
              </a:rPr>
              <a:t> (2003-2004) et </a:t>
            </a:r>
            <a:r>
              <a:rPr lang="en-US" sz="1200" b="0" i="0" u="none" strike="noStrike" kern="1200" baseline="0" dirty="0" err="1">
                <a:solidFill>
                  <a:schemeClr val="tx1"/>
                </a:solidFill>
                <a:latin typeface="+mn-lt"/>
                <a:ea typeface="+mn-ea"/>
                <a:cs typeface="+mn-cs"/>
              </a:rPr>
              <a:t>danoise</a:t>
            </a:r>
            <a:r>
              <a:rPr lang="en-US" sz="1200" b="0" i="0" u="none" strike="noStrike" kern="1200" baseline="0" dirty="0">
                <a:solidFill>
                  <a:schemeClr val="tx1"/>
                </a:solidFill>
                <a:latin typeface="+mn-lt"/>
                <a:ea typeface="+mn-ea"/>
                <a:cs typeface="+mn-cs"/>
              </a:rPr>
              <a:t> (2004-2005)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population (</a:t>
            </a:r>
            <a:r>
              <a:rPr lang="en-US" sz="1200" b="0" i="0" u="none" strike="noStrike" kern="1200" baseline="0" dirty="0" err="1">
                <a:solidFill>
                  <a:schemeClr val="tx1"/>
                </a:solidFill>
                <a:latin typeface="+mn-lt"/>
                <a:ea typeface="+mn-ea"/>
                <a:cs typeface="+mn-cs"/>
              </a:rPr>
              <a:t>Kjaer</a:t>
            </a:r>
            <a:r>
              <a:rPr lang="en-US" sz="1200" b="0" i="0" u="none" strike="noStrike" kern="1200" baseline="0" dirty="0">
                <a:solidFill>
                  <a:schemeClr val="tx1"/>
                </a:solidFill>
                <a:latin typeface="+mn-lt"/>
                <a:ea typeface="+mn-ea"/>
                <a:cs typeface="+mn-cs"/>
              </a:rPr>
              <a:t> SK et al. </a:t>
            </a:r>
            <a:r>
              <a:rPr lang="fr-FR" sz="1200" b="0" i="0" u="none" strike="noStrike" kern="1200" baseline="0" dirty="0">
                <a:solidFill>
                  <a:schemeClr val="tx1"/>
                </a:solidFill>
                <a:latin typeface="+mn-lt"/>
                <a:ea typeface="+mn-ea"/>
                <a:cs typeface="+mn-cs"/>
              </a:rPr>
              <a:t>Int J Cancer 2008;123:1864–1870) (</a:t>
            </a:r>
            <a:r>
              <a:rPr lang="fr-FR" sz="1200" dirty="0">
                <a:solidFill>
                  <a:schemeClr val="accent1">
                    <a:lumMod val="50000"/>
                  </a:schemeClr>
                </a:solidFill>
              </a:rPr>
              <a:t>Dunne EF et al. JAMA. 2007;297(8):813-819)</a:t>
            </a:r>
            <a:endParaRPr lang="fr-FR"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Espace réservé de l'en-tête 3"/>
          <p:cNvSpPr>
            <a:spLocks noGrp="1"/>
          </p:cNvSpPr>
          <p:nvPr>
            <p:ph type="hdr" sz="quarter"/>
          </p:nvPr>
        </p:nvSpPr>
        <p:spPr/>
        <p:txBody>
          <a:bodyPr/>
          <a:lstStyle/>
          <a:p>
            <a:endParaRPr lang="fr-F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3E5D4395-22BF-4E96-848D-4691C56438C9}" type="slidenum">
              <a:rPr lang="fr-FR" smtClean="0"/>
              <a:t>9</a:t>
            </a:fld>
            <a:endParaRPr lang="fr-FR"/>
          </a:p>
        </p:txBody>
      </p:sp>
    </p:spTree>
    <p:extLst>
      <p:ext uri="{BB962C8B-B14F-4D97-AF65-F5344CB8AC3E}">
        <p14:creationId xmlns:p14="http://schemas.microsoft.com/office/powerpoint/2010/main" val="141071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0BE61-87B0-425F-B2CE-81BF04FA2EA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30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15DCE-CBB0-45E1-A6A0-6B68863AEF2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95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pied de page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0BE61-87B0-425F-B2CE-81BF04FA2EA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60982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920835" y="1346948"/>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5" y="4299697"/>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5" y="1484780"/>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4"/>
            <a:ext cx="1080904" cy="1080901"/>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1" cy="3035808"/>
          </a:xfrm>
        </p:spPr>
        <p:txBody>
          <a:bodyPr anchor="ctr">
            <a:noAutofit/>
          </a:bodyPr>
          <a:lstStyle>
            <a:lvl1pPr algn="l">
              <a:lnSpc>
                <a:spcPct val="80000"/>
              </a:lnSpc>
              <a:defRPr sz="9599" cap="all" baseline="0">
                <a:blipFill dpi="0" rotWithShape="1">
                  <a:blip r:embed="rId4"/>
                  <a:srcRect/>
                  <a:tile tx="6350" ty="-127000" sx="65000" sy="64000" flip="none" algn="tl"/>
                </a:blipFill>
              </a:defRPr>
            </a:lvl1pPr>
          </a:lstStyle>
          <a:p>
            <a:r>
              <a:rPr lang="fr-FR"/>
              <a:t>Modifiez le style du titre</a:t>
            </a:r>
            <a:endParaRPr lang="en-US" dirty="0"/>
          </a:p>
        </p:txBody>
      </p:sp>
      <p:sp>
        <p:nvSpPr>
          <p:cNvPr id="3" name="Subtitle 2"/>
          <p:cNvSpPr>
            <a:spLocks noGrp="1"/>
          </p:cNvSpPr>
          <p:nvPr>
            <p:ph type="subTitle" idx="1"/>
          </p:nvPr>
        </p:nvSpPr>
        <p:spPr>
          <a:xfrm>
            <a:off x="1069849" y="4389120"/>
            <a:ext cx="7891272" cy="1069848"/>
          </a:xfrm>
        </p:spPr>
        <p:txBody>
          <a:bodyPr>
            <a:normAutofit/>
          </a:bodyPr>
          <a:lstStyle>
            <a:lvl1pPr marL="0" indent="0" algn="l">
              <a:buNone/>
              <a:defRPr sz="2200">
                <a:solidFill>
                  <a:schemeClr val="tx1"/>
                </a:solidFill>
              </a:defRPr>
            </a:lvl1pPr>
            <a:lvl2pPr marL="457180" indent="0" algn="ctr">
              <a:buNone/>
              <a:defRPr sz="2200"/>
            </a:lvl2pPr>
            <a:lvl3pPr marL="914358" indent="0" algn="ctr">
              <a:buNone/>
              <a:defRPr sz="2200"/>
            </a:lvl3pPr>
            <a:lvl4pPr marL="1371538" indent="0" algn="ctr">
              <a:buNone/>
              <a:defRPr sz="2000"/>
            </a:lvl4pPr>
            <a:lvl5pPr marL="1828718" indent="0" algn="ctr">
              <a:buNone/>
              <a:defRPr sz="2000"/>
            </a:lvl5pPr>
            <a:lvl6pPr marL="2285896" indent="0" algn="ctr">
              <a:buNone/>
              <a:defRPr sz="2000"/>
            </a:lvl6pPr>
            <a:lvl7pPr marL="2743076" indent="0" algn="ctr">
              <a:buNone/>
              <a:defRPr sz="2000"/>
            </a:lvl7pPr>
            <a:lvl8pPr marL="3200256" indent="0" algn="ctr">
              <a:buNone/>
              <a:defRPr sz="2000"/>
            </a:lvl8pPr>
            <a:lvl9pPr marL="3657434"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5B25613-1996-4779-A406-0CAA60EE2C51}" type="datetimeFigureOut">
              <a:rPr lang="fr-FR" smtClean="0"/>
              <a:t>09/09/2021</a:t>
            </a:fld>
            <a:endParaRPr lang="fr-F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799"/>
            </a:lvl1p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250723209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5B25613-1996-4779-A406-0CAA60EE2C51}" type="datetimeFigureOut">
              <a:rPr lang="fr-FR" smtClean="0"/>
              <a:t>09/09/2021</a:t>
            </a:fld>
            <a:endParaRPr lang="fr-F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83329207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33399"/>
            <a:ext cx="2552700" cy="56388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066801" y="533399"/>
            <a:ext cx="7505701" cy="56388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5B25613-1996-4779-A406-0CAA60EE2C51}" type="datetimeFigureOut">
              <a:rPr lang="fr-FR" smtClean="0"/>
              <a:t>09/09/2021</a:t>
            </a:fld>
            <a:endParaRPr lang="fr-F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1795278343"/>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ix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FD4B-0143-44B2-AF27-F38BEA0C9B78}"/>
              </a:ext>
            </a:extLst>
          </p:cNvPr>
          <p:cNvSpPr>
            <a:spLocks noGrp="1"/>
          </p:cNvSpPr>
          <p:nvPr>
            <p:ph type="title"/>
          </p:nvPr>
        </p:nvSpPr>
        <p:spPr/>
        <p:txBody>
          <a:bodyPr/>
          <a:lstStyle/>
          <a:p>
            <a:r>
              <a:rPr lang="fr-FR"/>
              <a:t>Modifiez le style du titre</a:t>
            </a:r>
            <a:endParaRPr lang="en-GB"/>
          </a:p>
        </p:txBody>
      </p:sp>
      <p:sp>
        <p:nvSpPr>
          <p:cNvPr id="3" name="Date Placeholder 2">
            <a:extLst>
              <a:ext uri="{FF2B5EF4-FFF2-40B4-BE49-F238E27FC236}">
                <a16:creationId xmlns:a16="http://schemas.microsoft.com/office/drawing/2014/main" id="{FDBFDAD9-6320-48A9-B45C-F84E2C98332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22855E69-8D16-4484-9996-C9113A317995}"/>
              </a:ext>
            </a:extLst>
          </p:cNvPr>
          <p:cNvSpPr>
            <a:spLocks noGrp="1"/>
          </p:cNvSpPr>
          <p:nvPr>
            <p:ph type="ftr" sz="quarter" idx="11"/>
          </p:nvPr>
        </p:nvSpPr>
        <p:spPr/>
        <p:txBody>
          <a:bodyPr/>
          <a:lstStyle/>
          <a:p>
            <a:r>
              <a:rPr lang="en-GB"/>
              <a:t>Proprietary icons go here (Go to Insert &gt; Header &amp; Footer to remove this text)</a:t>
            </a:r>
            <a:endParaRPr lang="en-GB" dirty="0"/>
          </a:p>
        </p:txBody>
      </p:sp>
      <p:sp>
        <p:nvSpPr>
          <p:cNvPr id="5" name="Slide Number Placeholder 4">
            <a:extLst>
              <a:ext uri="{FF2B5EF4-FFF2-40B4-BE49-F238E27FC236}">
                <a16:creationId xmlns:a16="http://schemas.microsoft.com/office/drawing/2014/main" id="{A2F07556-384E-4545-9AB5-A0F93C782A07}"/>
              </a:ext>
            </a:extLst>
          </p:cNvPr>
          <p:cNvSpPr>
            <a:spLocks noGrp="1"/>
          </p:cNvSpPr>
          <p:nvPr>
            <p:ph type="sldNum" sz="quarter" idx="12"/>
          </p:nvPr>
        </p:nvSpPr>
        <p:spPr/>
        <p:txBody>
          <a:bodyPr/>
          <a:lstStyle/>
          <a:p>
            <a:fld id="{29CC380D-5F44-41E8-971E-CDD19ED6F8E3}" type="slidenum">
              <a:rPr lang="en-GB" smtClean="0"/>
              <a:pPr/>
              <a:t>‹N°›</a:t>
            </a:fld>
            <a:endParaRPr lang="en-GB"/>
          </a:p>
        </p:txBody>
      </p:sp>
      <p:sp>
        <p:nvSpPr>
          <p:cNvPr id="7" name="Picture Placeholder 6">
            <a:extLst>
              <a:ext uri="{FF2B5EF4-FFF2-40B4-BE49-F238E27FC236}">
                <a16:creationId xmlns:a16="http://schemas.microsoft.com/office/drawing/2014/main" id="{ED95A2FD-1DC7-4D29-86A8-51D546E3A2C4}"/>
              </a:ext>
            </a:extLst>
          </p:cNvPr>
          <p:cNvSpPr>
            <a:spLocks noGrp="1" noChangeAspect="1"/>
          </p:cNvSpPr>
          <p:nvPr>
            <p:ph type="pic" sz="quarter" idx="13"/>
          </p:nvPr>
        </p:nvSpPr>
        <p:spPr>
          <a:xfrm>
            <a:off x="2336399" y="1925638"/>
            <a:ext cx="1650600" cy="1650600"/>
          </a:xfrm>
          <a:solidFill>
            <a:schemeClr val="bg1">
              <a:lumMod val="85000"/>
            </a:schemeClr>
          </a:solidFill>
        </p:spPr>
        <p:txBody>
          <a:bodyPr/>
          <a:lstStyle/>
          <a:p>
            <a:r>
              <a:rPr lang="fr-FR"/>
              <a:t>Cliquez sur l'icône pour ajouter une image</a:t>
            </a:r>
            <a:endParaRPr lang="en-GB"/>
          </a:p>
        </p:txBody>
      </p:sp>
      <p:sp>
        <p:nvSpPr>
          <p:cNvPr id="8" name="Picture Placeholder 6">
            <a:extLst>
              <a:ext uri="{FF2B5EF4-FFF2-40B4-BE49-F238E27FC236}">
                <a16:creationId xmlns:a16="http://schemas.microsoft.com/office/drawing/2014/main" id="{837F4A05-B3B3-429B-B6AF-4AAC8FF0B597}"/>
              </a:ext>
            </a:extLst>
          </p:cNvPr>
          <p:cNvSpPr>
            <a:spLocks noGrp="1" noChangeAspect="1"/>
          </p:cNvSpPr>
          <p:nvPr>
            <p:ph type="pic" sz="quarter" idx="14"/>
          </p:nvPr>
        </p:nvSpPr>
        <p:spPr>
          <a:xfrm>
            <a:off x="5270399" y="1925638"/>
            <a:ext cx="1650600" cy="1650600"/>
          </a:xfrm>
          <a:solidFill>
            <a:schemeClr val="bg1">
              <a:lumMod val="85000"/>
            </a:schemeClr>
          </a:solidFill>
        </p:spPr>
        <p:txBody>
          <a:bodyPr/>
          <a:lstStyle/>
          <a:p>
            <a:r>
              <a:rPr lang="fr-FR"/>
              <a:t>Cliquez sur l'icône pour ajouter une image</a:t>
            </a:r>
            <a:endParaRPr lang="en-GB"/>
          </a:p>
        </p:txBody>
      </p:sp>
      <p:sp>
        <p:nvSpPr>
          <p:cNvPr id="9" name="Picture Placeholder 6">
            <a:extLst>
              <a:ext uri="{FF2B5EF4-FFF2-40B4-BE49-F238E27FC236}">
                <a16:creationId xmlns:a16="http://schemas.microsoft.com/office/drawing/2014/main" id="{A7E5C1B1-79BD-4C2B-8DF6-AAAFDC31D4EA}"/>
              </a:ext>
            </a:extLst>
          </p:cNvPr>
          <p:cNvSpPr>
            <a:spLocks noGrp="1" noChangeAspect="1"/>
          </p:cNvSpPr>
          <p:nvPr>
            <p:ph type="pic" sz="quarter" idx="15"/>
          </p:nvPr>
        </p:nvSpPr>
        <p:spPr>
          <a:xfrm>
            <a:off x="8204399" y="1925638"/>
            <a:ext cx="1650600" cy="1650600"/>
          </a:xfrm>
          <a:solidFill>
            <a:schemeClr val="bg1">
              <a:lumMod val="85000"/>
            </a:schemeClr>
          </a:solidFill>
        </p:spPr>
        <p:txBody>
          <a:bodyPr/>
          <a:lstStyle/>
          <a:p>
            <a:r>
              <a:rPr lang="fr-FR"/>
              <a:t>Cliquez sur l'icône pour ajouter une image</a:t>
            </a:r>
            <a:endParaRPr lang="en-GB"/>
          </a:p>
        </p:txBody>
      </p:sp>
      <p:sp>
        <p:nvSpPr>
          <p:cNvPr id="12" name="Picture Placeholder 6">
            <a:extLst>
              <a:ext uri="{FF2B5EF4-FFF2-40B4-BE49-F238E27FC236}">
                <a16:creationId xmlns:a16="http://schemas.microsoft.com/office/drawing/2014/main" id="{3A1C0D48-6745-44FE-81AC-9E3EB1E2DECC}"/>
              </a:ext>
            </a:extLst>
          </p:cNvPr>
          <p:cNvSpPr>
            <a:spLocks noGrp="1" noChangeAspect="1"/>
          </p:cNvSpPr>
          <p:nvPr>
            <p:ph type="pic" sz="quarter" idx="18"/>
          </p:nvPr>
        </p:nvSpPr>
        <p:spPr>
          <a:xfrm>
            <a:off x="2336399" y="4053600"/>
            <a:ext cx="1650600" cy="1650600"/>
          </a:xfrm>
          <a:solidFill>
            <a:schemeClr val="bg1">
              <a:lumMod val="85000"/>
            </a:schemeClr>
          </a:solidFill>
        </p:spPr>
        <p:txBody>
          <a:bodyPr/>
          <a:lstStyle/>
          <a:p>
            <a:r>
              <a:rPr lang="fr-FR"/>
              <a:t>Cliquez sur l'icône pour ajouter une image</a:t>
            </a:r>
            <a:endParaRPr lang="en-GB"/>
          </a:p>
        </p:txBody>
      </p:sp>
      <p:sp>
        <p:nvSpPr>
          <p:cNvPr id="13" name="Picture Placeholder 6">
            <a:extLst>
              <a:ext uri="{FF2B5EF4-FFF2-40B4-BE49-F238E27FC236}">
                <a16:creationId xmlns:a16="http://schemas.microsoft.com/office/drawing/2014/main" id="{62FA97E8-4519-4739-B895-55612F78257D}"/>
              </a:ext>
            </a:extLst>
          </p:cNvPr>
          <p:cNvSpPr>
            <a:spLocks noGrp="1" noChangeAspect="1"/>
          </p:cNvSpPr>
          <p:nvPr>
            <p:ph type="pic" sz="quarter" idx="19"/>
          </p:nvPr>
        </p:nvSpPr>
        <p:spPr>
          <a:xfrm>
            <a:off x="5270399" y="4053600"/>
            <a:ext cx="1650600" cy="1650600"/>
          </a:xfrm>
          <a:solidFill>
            <a:schemeClr val="bg1">
              <a:lumMod val="85000"/>
            </a:schemeClr>
          </a:solidFill>
        </p:spPr>
        <p:txBody>
          <a:bodyPr/>
          <a:lstStyle/>
          <a:p>
            <a:r>
              <a:rPr lang="fr-FR"/>
              <a:t>Cliquez sur l'icône pour ajouter une image</a:t>
            </a:r>
            <a:endParaRPr lang="en-GB"/>
          </a:p>
        </p:txBody>
      </p:sp>
      <p:sp>
        <p:nvSpPr>
          <p:cNvPr id="14" name="Picture Placeholder 6">
            <a:extLst>
              <a:ext uri="{FF2B5EF4-FFF2-40B4-BE49-F238E27FC236}">
                <a16:creationId xmlns:a16="http://schemas.microsoft.com/office/drawing/2014/main" id="{B5432D3A-C3C9-4B63-96CD-241A721F1380}"/>
              </a:ext>
            </a:extLst>
          </p:cNvPr>
          <p:cNvSpPr>
            <a:spLocks noGrp="1" noChangeAspect="1"/>
          </p:cNvSpPr>
          <p:nvPr>
            <p:ph type="pic" sz="quarter" idx="20"/>
          </p:nvPr>
        </p:nvSpPr>
        <p:spPr>
          <a:xfrm>
            <a:off x="8204399" y="4053600"/>
            <a:ext cx="1650600" cy="1650600"/>
          </a:xfrm>
          <a:solidFill>
            <a:schemeClr val="bg1">
              <a:lumMod val="85000"/>
            </a:schemeClr>
          </a:solidFill>
        </p:spPr>
        <p:txBody>
          <a:bodyPr/>
          <a:lstStyle/>
          <a:p>
            <a:r>
              <a:rPr lang="fr-FR"/>
              <a:t>Cliquez sur l'icône pour ajouter une image</a:t>
            </a:r>
            <a:endParaRPr lang="en-GB"/>
          </a:p>
        </p:txBody>
      </p:sp>
      <p:sp>
        <p:nvSpPr>
          <p:cNvPr id="18" name="Text Placeholder 17">
            <a:extLst>
              <a:ext uri="{FF2B5EF4-FFF2-40B4-BE49-F238E27FC236}">
                <a16:creationId xmlns:a16="http://schemas.microsoft.com/office/drawing/2014/main" id="{B1A0F457-BA31-458F-B36F-869F673ADA62}"/>
              </a:ext>
            </a:extLst>
          </p:cNvPr>
          <p:cNvSpPr>
            <a:spLocks noGrp="1"/>
          </p:cNvSpPr>
          <p:nvPr>
            <p:ph type="body" sz="quarter" idx="23"/>
          </p:nvPr>
        </p:nvSpPr>
        <p:spPr>
          <a:xfrm>
            <a:off x="2336399" y="3576238"/>
            <a:ext cx="1650600" cy="251999"/>
          </a:xfrm>
        </p:spPr>
        <p:txBody>
          <a:bodyPr anchor="ctr"/>
          <a:lstStyle>
            <a:lvl1pPr algn="ctr">
              <a:spcAft>
                <a:spcPts val="0"/>
              </a:spcAft>
              <a:defRPr/>
            </a:lvl1pPr>
          </a:lstStyle>
          <a:p>
            <a:pPr lvl="0"/>
            <a:r>
              <a:rPr lang="fr-FR"/>
              <a:t>Cliquez pour modifier les styles du texte du masque</a:t>
            </a:r>
          </a:p>
        </p:txBody>
      </p:sp>
      <p:sp>
        <p:nvSpPr>
          <p:cNvPr id="19" name="Text Placeholder 17">
            <a:extLst>
              <a:ext uri="{FF2B5EF4-FFF2-40B4-BE49-F238E27FC236}">
                <a16:creationId xmlns:a16="http://schemas.microsoft.com/office/drawing/2014/main" id="{5C675381-77C0-419D-99B9-16471F4F9AE1}"/>
              </a:ext>
            </a:extLst>
          </p:cNvPr>
          <p:cNvSpPr>
            <a:spLocks noGrp="1"/>
          </p:cNvSpPr>
          <p:nvPr>
            <p:ph type="body" sz="quarter" idx="24"/>
          </p:nvPr>
        </p:nvSpPr>
        <p:spPr>
          <a:xfrm>
            <a:off x="5270399" y="3576238"/>
            <a:ext cx="1650600" cy="251999"/>
          </a:xfrm>
        </p:spPr>
        <p:txBody>
          <a:bodyPr anchor="ctr"/>
          <a:lstStyle>
            <a:lvl1pPr algn="ctr">
              <a:spcAft>
                <a:spcPts val="0"/>
              </a:spcAft>
              <a:defRPr/>
            </a:lvl1pPr>
          </a:lstStyle>
          <a:p>
            <a:pPr lvl="0"/>
            <a:r>
              <a:rPr lang="fr-FR"/>
              <a:t>Cliquez pour modifier les styles du texte du masque</a:t>
            </a:r>
          </a:p>
        </p:txBody>
      </p:sp>
      <p:sp>
        <p:nvSpPr>
          <p:cNvPr id="20" name="Text Placeholder 17">
            <a:extLst>
              <a:ext uri="{FF2B5EF4-FFF2-40B4-BE49-F238E27FC236}">
                <a16:creationId xmlns:a16="http://schemas.microsoft.com/office/drawing/2014/main" id="{B33EE2B0-3C6A-4F7E-BD70-00D5834A151A}"/>
              </a:ext>
            </a:extLst>
          </p:cNvPr>
          <p:cNvSpPr>
            <a:spLocks noGrp="1"/>
          </p:cNvSpPr>
          <p:nvPr>
            <p:ph type="body" sz="quarter" idx="25"/>
          </p:nvPr>
        </p:nvSpPr>
        <p:spPr>
          <a:xfrm>
            <a:off x="8204399" y="3576238"/>
            <a:ext cx="1650600" cy="251999"/>
          </a:xfrm>
        </p:spPr>
        <p:txBody>
          <a:bodyPr anchor="ctr"/>
          <a:lstStyle>
            <a:lvl1pPr algn="ctr">
              <a:spcAft>
                <a:spcPts val="0"/>
              </a:spcAft>
              <a:defRPr/>
            </a:lvl1pPr>
          </a:lstStyle>
          <a:p>
            <a:pPr lvl="0"/>
            <a:r>
              <a:rPr lang="fr-FR"/>
              <a:t>Cliquez pour modifier les styles du texte du masque</a:t>
            </a:r>
          </a:p>
        </p:txBody>
      </p:sp>
      <p:sp>
        <p:nvSpPr>
          <p:cNvPr id="23" name="Text Placeholder 17">
            <a:extLst>
              <a:ext uri="{FF2B5EF4-FFF2-40B4-BE49-F238E27FC236}">
                <a16:creationId xmlns:a16="http://schemas.microsoft.com/office/drawing/2014/main" id="{DCE95CF4-5CBF-4291-A2EE-D5DE9E6B9DFA}"/>
              </a:ext>
            </a:extLst>
          </p:cNvPr>
          <p:cNvSpPr>
            <a:spLocks noGrp="1"/>
          </p:cNvSpPr>
          <p:nvPr>
            <p:ph type="body" sz="quarter" idx="28"/>
          </p:nvPr>
        </p:nvSpPr>
        <p:spPr>
          <a:xfrm>
            <a:off x="2336399" y="5714188"/>
            <a:ext cx="1650600" cy="251999"/>
          </a:xfrm>
        </p:spPr>
        <p:txBody>
          <a:bodyPr anchor="ctr"/>
          <a:lstStyle>
            <a:lvl1pPr algn="ctr">
              <a:spcAft>
                <a:spcPts val="0"/>
              </a:spcAft>
              <a:defRPr/>
            </a:lvl1pPr>
          </a:lstStyle>
          <a:p>
            <a:pPr lvl="0"/>
            <a:r>
              <a:rPr lang="fr-FR"/>
              <a:t>Cliquez pour modifier les styles du texte du masque</a:t>
            </a:r>
          </a:p>
        </p:txBody>
      </p:sp>
      <p:sp>
        <p:nvSpPr>
          <p:cNvPr id="24" name="Text Placeholder 17">
            <a:extLst>
              <a:ext uri="{FF2B5EF4-FFF2-40B4-BE49-F238E27FC236}">
                <a16:creationId xmlns:a16="http://schemas.microsoft.com/office/drawing/2014/main" id="{5D1BABBE-6978-4D02-8163-974D5CE637CA}"/>
              </a:ext>
            </a:extLst>
          </p:cNvPr>
          <p:cNvSpPr>
            <a:spLocks noGrp="1"/>
          </p:cNvSpPr>
          <p:nvPr>
            <p:ph type="body" sz="quarter" idx="29"/>
          </p:nvPr>
        </p:nvSpPr>
        <p:spPr>
          <a:xfrm>
            <a:off x="5270399" y="5714188"/>
            <a:ext cx="1650600" cy="251999"/>
          </a:xfrm>
        </p:spPr>
        <p:txBody>
          <a:bodyPr anchor="ctr"/>
          <a:lstStyle>
            <a:lvl1pPr algn="ctr">
              <a:spcAft>
                <a:spcPts val="0"/>
              </a:spcAft>
              <a:defRPr/>
            </a:lvl1pPr>
          </a:lstStyle>
          <a:p>
            <a:pPr lvl="0"/>
            <a:r>
              <a:rPr lang="fr-FR"/>
              <a:t>Cliquez pour modifier les styles du texte du masque</a:t>
            </a:r>
          </a:p>
        </p:txBody>
      </p:sp>
      <p:sp>
        <p:nvSpPr>
          <p:cNvPr id="25" name="Text Placeholder 17">
            <a:extLst>
              <a:ext uri="{FF2B5EF4-FFF2-40B4-BE49-F238E27FC236}">
                <a16:creationId xmlns:a16="http://schemas.microsoft.com/office/drawing/2014/main" id="{6638213F-5B32-4E08-8CF4-7C45D4AFBD89}"/>
              </a:ext>
            </a:extLst>
          </p:cNvPr>
          <p:cNvSpPr>
            <a:spLocks noGrp="1"/>
          </p:cNvSpPr>
          <p:nvPr>
            <p:ph type="body" sz="quarter" idx="30"/>
          </p:nvPr>
        </p:nvSpPr>
        <p:spPr>
          <a:xfrm>
            <a:off x="8204399" y="5714188"/>
            <a:ext cx="1650600" cy="251999"/>
          </a:xfrm>
        </p:spPr>
        <p:txBody>
          <a:bodyPr anchor="ctr"/>
          <a:lstStyle>
            <a:lvl1pPr algn="ctr">
              <a:spcAft>
                <a:spcPts val="0"/>
              </a:spcAft>
              <a:defRPr/>
            </a:lvl1pPr>
          </a:lstStyle>
          <a:p>
            <a:pPr lvl="0"/>
            <a:r>
              <a:rPr lang="fr-FR"/>
              <a:t>Cliquez pour modifier les styles du texte du masque</a:t>
            </a:r>
          </a:p>
        </p:txBody>
      </p:sp>
    </p:spTree>
    <p:extLst>
      <p:ext uri="{BB962C8B-B14F-4D97-AF65-F5344CB8AC3E}">
        <p14:creationId xmlns:p14="http://schemas.microsoft.com/office/powerpoint/2010/main" val="115459939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297226" y="902001"/>
            <a:ext cx="11589422" cy="990553"/>
          </a:xfrm>
        </p:spPr>
        <p:txBody>
          <a:bodyPr/>
          <a:lstStyle>
            <a:lvl1pPr>
              <a:lnSpc>
                <a:spcPct val="100000"/>
              </a:lnSpc>
              <a:spcBef>
                <a:spcPts val="0"/>
              </a:spcBef>
              <a:defRPr sz="2000"/>
            </a:lvl1pPr>
            <a:lvl2pPr>
              <a:lnSpc>
                <a:spcPct val="100000"/>
              </a:lnSpc>
              <a:spcBef>
                <a:spcPts val="0"/>
              </a:spcBef>
              <a:defRPr sz="1600"/>
            </a:lvl2pPr>
            <a:lvl3pPr>
              <a:lnSpc>
                <a:spcPct val="100000"/>
              </a:lnSpc>
              <a:spcBef>
                <a:spcPts val="0"/>
              </a:spcBef>
              <a:defRPr lang="en-US" altLang="en-US" sz="1401" noProof="0" dirty="0" smtClean="0">
                <a:solidFill>
                  <a:schemeClr val="tx1"/>
                </a:solidFill>
                <a:latin typeface="+mn-lt"/>
                <a:ea typeface="+mn-ea"/>
                <a:cs typeface="+mn-cs"/>
              </a:defRPr>
            </a:lvl3pPr>
            <a:lvl4pPr marL="952129" indent="-136020">
              <a:lnSpc>
                <a:spcPct val="100000"/>
              </a:lnSpc>
              <a:spcBef>
                <a:spcPts val="0"/>
              </a:spcBef>
              <a:defRPr/>
            </a:lvl4pPr>
            <a:lvl5pPr>
              <a:lnSpc>
                <a:spcPct val="100000"/>
              </a:lnSpc>
              <a:spcBef>
                <a:spcPts val="0"/>
              </a:spcBef>
              <a:defRPr/>
            </a:lvl5pPr>
          </a:lstStyle>
          <a:p>
            <a:pPr lvl="0"/>
            <a:r>
              <a:rPr lang="en-US" dirty="0"/>
              <a:t>Click to edit Master text styles</a:t>
            </a:r>
          </a:p>
          <a:p>
            <a:pPr lvl="1"/>
            <a:r>
              <a:rPr lang="en-US" dirty="0"/>
              <a:t>Second level</a:t>
            </a:r>
          </a:p>
          <a:p>
            <a:pPr lvl="2"/>
            <a:r>
              <a:rPr lang="en-US" dirty="0"/>
              <a:t>Third level</a:t>
            </a:r>
          </a:p>
          <a:p>
            <a:pPr marL="952129" marR="0" lvl="2" indent="-136020" algn="l" defTabSz="1088148" rtl="0" eaLnBrk="0" fontAlgn="base" latinLnBrk="0" hangingPunct="0">
              <a:lnSpc>
                <a:spcPct val="100000"/>
              </a:lnSpc>
              <a:spcBef>
                <a:spcPts val="0"/>
              </a:spcBef>
              <a:spcAft>
                <a:spcPct val="0"/>
              </a:spcAft>
              <a:buClr>
                <a:srgbClr val="009999"/>
              </a:buClr>
              <a:buSzTx/>
              <a:buFont typeface="Arial" charset="0"/>
              <a:buChar char="-"/>
              <a:tabLst/>
            </a:pPr>
            <a:r>
              <a:rPr lang="en-US" dirty="0"/>
              <a:t>Fourth level</a:t>
            </a:r>
          </a:p>
        </p:txBody>
      </p:sp>
      <p:sp>
        <p:nvSpPr>
          <p:cNvPr id="5" name="Title 1"/>
          <p:cNvSpPr>
            <a:spLocks noGrp="1"/>
          </p:cNvSpPr>
          <p:nvPr>
            <p:ph type="title"/>
          </p:nvPr>
        </p:nvSpPr>
        <p:spPr>
          <a:xfrm>
            <a:off x="169332" y="12623"/>
            <a:ext cx="10151136" cy="747679"/>
          </a:xfrm>
        </p:spPr>
        <p:txBody>
          <a:bodyPr anchor="ctr"/>
          <a:lstStyle/>
          <a:p>
            <a:r>
              <a:rPr lang="en-US" dirty="0"/>
              <a:t>Click to edit Master title style</a:t>
            </a:r>
          </a:p>
        </p:txBody>
      </p:sp>
    </p:spTree>
    <p:extLst>
      <p:ext uri="{BB962C8B-B14F-4D97-AF65-F5344CB8AC3E}">
        <p14:creationId xmlns:p14="http://schemas.microsoft.com/office/powerpoint/2010/main" val="3300070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6" y="2556413"/>
            <a:ext cx="10962696" cy="1076154"/>
          </a:xfrm>
        </p:spPr>
        <p:txBody>
          <a:bodyPr/>
          <a:lstStyle>
            <a:lvl1pPr algn="ctr">
              <a:defRPr/>
            </a:lvl1pPr>
          </a:lstStyle>
          <a:p>
            <a:r>
              <a:rPr lang="en-US" dirty="0"/>
              <a:t>&lt;Title &amp; content layout&gt;</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10" name="Slide Number Placeholder 5"/>
          <p:cNvSpPr>
            <a:spLocks noGrp="1"/>
          </p:cNvSpPr>
          <p:nvPr>
            <p:ph type="sldNum" sz="quarter" idx="12"/>
          </p:nvPr>
        </p:nvSpPr>
        <p:spPr>
          <a:xfrm>
            <a:off x="11741252" y="6433582"/>
            <a:ext cx="372540" cy="289248"/>
          </a:xfrm>
        </p:spPr>
        <p:txBody>
          <a:bodyPr/>
          <a:lstStyle>
            <a:lvl1pPr>
              <a:defRPr>
                <a:solidFill>
                  <a:schemeClr val="accent2"/>
                </a:solidFill>
              </a:defRPr>
            </a:lvl1p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6804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uverture">
    <p:spTree>
      <p:nvGrpSpPr>
        <p:cNvPr id="1" name=""/>
        <p:cNvGrpSpPr/>
        <p:nvPr/>
      </p:nvGrpSpPr>
      <p:grpSpPr>
        <a:xfrm>
          <a:off x="0" y="0"/>
          <a:ext cx="0" cy="0"/>
          <a:chOff x="0" y="0"/>
          <a:chExt cx="0" cy="0"/>
        </a:xfrm>
      </p:grpSpPr>
      <p:sp>
        <p:nvSpPr>
          <p:cNvPr id="2" name="Title 1"/>
          <p:cNvSpPr>
            <a:spLocks noGrp="1"/>
          </p:cNvSpPr>
          <p:nvPr>
            <p:ph type="ctrTitle"/>
          </p:nvPr>
        </p:nvSpPr>
        <p:spPr>
          <a:xfrm>
            <a:off x="604734" y="1488638"/>
            <a:ext cx="5398860" cy="329819"/>
          </a:xfrm>
        </p:spPr>
        <p:txBody>
          <a:bodyPr wrap="square" lIns="0" tIns="0" rIns="0" bIns="0" anchor="t">
            <a:spAutoFit/>
          </a:bodyPr>
          <a:lstStyle>
            <a:lvl1pPr algn="l">
              <a:defRPr sz="2381" cap="all" baseline="0">
                <a:solidFill>
                  <a:srgbClr val="60CFC9"/>
                </a:solidFill>
                <a:latin typeface="Verdana" panose="020B0604030504040204" pitchFamily="34" charset="0"/>
                <a:ea typeface="Verdana" panose="020B0604030504040204" pitchFamily="34" charset="0"/>
                <a:cs typeface="Verdana" panose="020B0604030504040204" pitchFamily="34" charset="0"/>
              </a:defRPr>
            </a:lvl1pPr>
          </a:lstStyle>
          <a:p>
            <a:r>
              <a:rPr lang="fr-FR"/>
              <a:t>Modifiez le style du titre</a:t>
            </a:r>
            <a:endParaRPr lang="en-US" dirty="0"/>
          </a:p>
        </p:txBody>
      </p:sp>
    </p:spTree>
    <p:extLst>
      <p:ext uri="{BB962C8B-B14F-4D97-AF65-F5344CB8AC3E}">
        <p14:creationId xmlns:p14="http://schemas.microsoft.com/office/powerpoint/2010/main" val="2539127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lvl1pPr>
              <a:spcAft>
                <a:spcPts val="0"/>
              </a:spcAft>
              <a:defRPr lang="fr-FR" sz="1600" b="0" kern="1200" dirty="0">
                <a:solidFill>
                  <a:schemeClr val="accent4"/>
                </a:solidFill>
                <a:latin typeface="+mn-lt"/>
                <a:ea typeface="+mn-ea"/>
                <a:cs typeface="+mn-cs"/>
              </a:defRPr>
            </a:lvl1pPr>
            <a:lvl2pPr>
              <a:spcAft>
                <a:spcPts val="0"/>
              </a:spcAft>
              <a:defRPr/>
            </a:lvl2pPr>
            <a:lvl3pPr>
              <a:spcAft>
                <a:spcPts val="600"/>
              </a:spcAft>
              <a:defRPr/>
            </a:lvl3pPr>
            <a:lvl4pPr>
              <a:spcAft>
                <a:spcPts val="600"/>
              </a:spcAft>
              <a:defRPr/>
            </a:lvl4pPr>
            <a:lvl5pPr>
              <a:spcAft>
                <a:spcPts val="600"/>
              </a:spcAf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8" name="Picture Placeholder 4">
            <a:extLst>
              <a:ext uri="{FF2B5EF4-FFF2-40B4-BE49-F238E27FC236}">
                <a16:creationId xmlns:a16="http://schemas.microsoft.com/office/drawing/2014/main" id="{D2A7E972-5C4C-427C-8B90-E943DAC2892F}"/>
              </a:ext>
            </a:extLst>
          </p:cNvPr>
          <p:cNvSpPr>
            <a:spLocks noGrp="1"/>
          </p:cNvSpPr>
          <p:nvPr>
            <p:ph type="pic" sz="quarter" idx="13"/>
          </p:nvPr>
        </p:nvSpPr>
        <p:spPr>
          <a:xfrm>
            <a:off x="10462375" y="161825"/>
            <a:ext cx="1351800" cy="936750"/>
          </a:xfrm>
          <a:solidFill>
            <a:schemeClr val="bg1">
              <a:lumMod val="85000"/>
            </a:schemeClr>
          </a:solidFill>
        </p:spPr>
        <p:txBody>
          <a:bodyPr/>
          <a:lstStyle/>
          <a:p>
            <a:r>
              <a:rPr lang="fr-FR" dirty="0"/>
              <a:t>Cliquez sur l'icône pour ajouter une image</a:t>
            </a:r>
            <a:endParaRPr lang="en-GB" dirty="0"/>
          </a:p>
        </p:txBody>
      </p:sp>
    </p:spTree>
    <p:extLst>
      <p:ext uri="{BB962C8B-B14F-4D97-AF65-F5344CB8AC3E}">
        <p14:creationId xmlns:p14="http://schemas.microsoft.com/office/powerpoint/2010/main" val="155305073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40529B37-5364-40FF-A574-D270147505B3}" type="datetimeFigureOut">
              <a:rPr lang="fr-FR" smtClean="0"/>
              <a:t>09/09/2021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3525510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0529B37-5364-40FF-A574-D270147505B3}" type="datetimeFigureOut">
              <a:rPr lang="fr-FR" smtClean="0"/>
              <a:t>09/09/2021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977325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40529B37-5364-40FF-A574-D270147505B3}" type="datetimeFigureOut">
              <a:rPr lang="fr-FR" smtClean="0"/>
              <a:t>09/09/2021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247206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5B25613-1996-4779-A406-0CAA60EE2C51}" type="datetimeFigureOut">
              <a:rPr lang="fr-FR" smtClean="0"/>
              <a:t>09/09/2021</a:t>
            </a:fld>
            <a:endParaRPr lang="fr-FR"/>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252D538-3850-4358-8F33-47988F426DE0}" type="slidenum">
              <a:rPr lang="fr-FR" smtClean="0"/>
              <a:t>‹N°›</a:t>
            </a:fld>
            <a:endParaRPr lang="fr-FR" dirty="0"/>
          </a:p>
        </p:txBody>
      </p:sp>
    </p:spTree>
    <p:extLst>
      <p:ext uri="{BB962C8B-B14F-4D97-AF65-F5344CB8AC3E}">
        <p14:creationId xmlns:p14="http://schemas.microsoft.com/office/powerpoint/2010/main" val="821081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0529B37-5364-40FF-A574-D270147505B3}" type="datetimeFigureOut">
              <a:rPr lang="fr-FR" smtClean="0"/>
              <a:t>09/09/2021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2503875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0529B37-5364-40FF-A574-D270147505B3}" type="datetimeFigureOut">
              <a:rPr lang="fr-FR" smtClean="0"/>
              <a:t>09/09/2021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2943597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0529B37-5364-40FF-A574-D270147505B3}" type="datetimeFigureOut">
              <a:rPr lang="fr-FR" smtClean="0"/>
              <a:t>09/09/2021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2824753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0529B37-5364-40FF-A574-D270147505B3}" type="datetimeFigureOut">
              <a:rPr lang="fr-FR" smtClean="0"/>
              <a:t>09/09/2021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3759287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0529B37-5364-40FF-A574-D270147505B3}" type="datetimeFigureOut">
              <a:rPr lang="fr-FR" smtClean="0"/>
              <a:t>09/09/2021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3464796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0529B37-5364-40FF-A574-D270147505B3}" type="datetimeFigureOut">
              <a:rPr lang="fr-FR" smtClean="0"/>
              <a:t>09/09/2021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2579307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0529B37-5364-40FF-A574-D270147505B3}" type="datetimeFigureOut">
              <a:rPr lang="fr-FR" smtClean="0"/>
              <a:t>09/09/2021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583785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0529B37-5364-40FF-A574-D270147505B3}" type="datetimeFigureOut">
              <a:rPr lang="fr-FR" smtClean="0"/>
              <a:t>09/09/2021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514052-EA6B-4784-93DE-7A56E0B15A9E}" type="slidenum">
              <a:rPr lang="fr-FR" smtClean="0"/>
              <a:t>‹N°›</a:t>
            </a:fld>
            <a:endParaRPr lang="fr-FR"/>
          </a:p>
        </p:txBody>
      </p:sp>
    </p:spTree>
    <p:extLst>
      <p:ext uri="{BB962C8B-B14F-4D97-AF65-F5344CB8AC3E}">
        <p14:creationId xmlns:p14="http://schemas.microsoft.com/office/powerpoint/2010/main" val="3186397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754" y="1185905"/>
            <a:ext cx="9298822" cy="2239920"/>
          </a:xfrm>
        </p:spPr>
        <p:txBody>
          <a:bodyPr/>
          <a:lstStyle>
            <a:lvl1pPr>
              <a:lnSpc>
                <a:spcPct val="78000"/>
              </a:lnSpc>
              <a:defRPr sz="4200" cap="all" spc="130">
                <a:solidFill>
                  <a:srgbClr val="FFFFFF"/>
                </a:solidFill>
              </a:defRPr>
            </a:lvl1pPr>
          </a:lstStyle>
          <a:p>
            <a:r>
              <a:rPr lang="en-US" dirty="0"/>
              <a:t>&lt;Insert title&gt;</a:t>
            </a:r>
          </a:p>
        </p:txBody>
      </p:sp>
      <p:sp>
        <p:nvSpPr>
          <p:cNvPr id="3" name="Subtitle 2"/>
          <p:cNvSpPr>
            <a:spLocks noGrp="1"/>
          </p:cNvSpPr>
          <p:nvPr>
            <p:ph type="subTitle" idx="1" hasCustomPrompt="1"/>
          </p:nvPr>
        </p:nvSpPr>
        <p:spPr>
          <a:xfrm>
            <a:off x="616755" y="5628837"/>
            <a:ext cx="4801849" cy="619563"/>
          </a:xfrm>
        </p:spPr>
        <p:txBody>
          <a:bodyPr/>
          <a:lstStyle>
            <a:lvl1pPr marL="0" indent="0" algn="l">
              <a:lnSpc>
                <a:spcPct val="90000"/>
              </a:lnSpc>
              <a:buNone/>
              <a:defRPr sz="2000" spc="30"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&lt;Insert subtitle – optional&gt;</a:t>
            </a:r>
          </a:p>
        </p:txBody>
      </p:sp>
      <p:sp>
        <p:nvSpPr>
          <p:cNvPr id="9" name="Text Placeholder 8"/>
          <p:cNvSpPr>
            <a:spLocks noGrp="1"/>
          </p:cNvSpPr>
          <p:nvPr>
            <p:ph type="body" sz="quarter" idx="13" hasCustomPrompt="1"/>
          </p:nvPr>
        </p:nvSpPr>
        <p:spPr>
          <a:xfrm>
            <a:off x="616755" y="5374232"/>
            <a:ext cx="2581947" cy="189351"/>
          </a:xfrm>
        </p:spPr>
        <p:txBody>
          <a:bodyPr/>
          <a:lstStyle>
            <a:lvl1pPr>
              <a:defRPr sz="1400" spc="30">
                <a:solidFill>
                  <a:schemeClr val="accent2"/>
                </a:solidFill>
              </a:defRPr>
            </a:lvl1pPr>
            <a:lvl2pPr>
              <a:defRPr sz="1400"/>
            </a:lvl2pPr>
            <a:lvl3pPr>
              <a:defRPr sz="1400"/>
            </a:lvl3pPr>
            <a:lvl4pPr>
              <a:defRPr sz="1400"/>
            </a:lvl4pPr>
            <a:lvl5pPr>
              <a:defRPr sz="1400"/>
            </a:lvl5pPr>
          </a:lstStyle>
          <a:p>
            <a:pPr lvl="0"/>
            <a:r>
              <a:rPr lang="en-US" dirty="0"/>
              <a:t>Insert Date Here</a:t>
            </a:r>
          </a:p>
        </p:txBody>
      </p:sp>
    </p:spTree>
    <p:extLst>
      <p:ext uri="{BB962C8B-B14F-4D97-AF65-F5344CB8AC3E}">
        <p14:creationId xmlns:p14="http://schemas.microsoft.com/office/powerpoint/2010/main" val="61682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 TOC – Green backgro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tx1"/>
                </a:solidFill>
              </a:defRPr>
            </a:lvl1pPr>
          </a:lstStyle>
          <a:p>
            <a:r>
              <a:rPr lang="en-US" dirty="0"/>
              <a:t>&lt;Agenda / TOC&gt;</a:t>
            </a:r>
          </a:p>
        </p:txBody>
      </p:sp>
      <p:sp>
        <p:nvSpPr>
          <p:cNvPr id="3" name="Content Placeholder 2"/>
          <p:cNvSpPr>
            <a:spLocks noGrp="1"/>
          </p:cNvSpPr>
          <p:nvPr>
            <p:ph idx="1"/>
          </p:nvPr>
        </p:nvSpPr>
        <p:spPr>
          <a:xfrm>
            <a:off x="619545" y="1838325"/>
            <a:ext cx="10962696" cy="4305300"/>
          </a:xfrm>
        </p:spPr>
        <p:txBody>
          <a:bodyPr numCol="2" spcCol="731520"/>
          <a:lstStyle>
            <a:lvl1pPr marL="368300" indent="-368300">
              <a:spcBef>
                <a:spcPts val="1000"/>
              </a:spcBef>
              <a:buFont typeface="+mj-lt"/>
              <a:buAutoNum type="arabicPeriod"/>
              <a:defRPr>
                <a:solidFill>
                  <a:schemeClr val="tx1"/>
                </a:solidFill>
              </a:defRPr>
            </a:lvl1pPr>
            <a:lvl2pPr marL="627063" indent="-258763">
              <a:buFont typeface="+mj-lt"/>
              <a:buAutoNum type="alphaLcPeriod"/>
              <a:defRPr>
                <a:solidFill>
                  <a:schemeClr val="tx1"/>
                </a:solidFill>
              </a:defRPr>
            </a:lvl2pPr>
            <a:lvl3pPr marL="849313" indent="-146050">
              <a:buFont typeface="Arial"/>
              <a:buChar char="•"/>
              <a:defRPr>
                <a:solidFill>
                  <a:schemeClr val="tx1"/>
                </a:solidFill>
              </a:defRPr>
            </a:lvl3pPr>
            <a:lvl4pPr marL="1055688" indent="-171450">
              <a:buFont typeface="Lucida Grande"/>
              <a:buChar char="–"/>
              <a:defRPr>
                <a:solidFill>
                  <a:schemeClr val="tx1"/>
                </a:solidFill>
              </a:defRPr>
            </a:lvl4pPr>
            <a:lvl5pPr marL="1279525" indent="-182563">
              <a:buFont typeface="Arial"/>
              <a:buChar char="•"/>
              <a:defRPr>
                <a:solidFill>
                  <a:schemeClr val="tx1"/>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363925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1" y="4917988"/>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30" y="1225297"/>
            <a:ext cx="9281160" cy="3520440"/>
          </a:xfrm>
        </p:spPr>
        <p:txBody>
          <a:bodyPr anchor="ctr">
            <a:normAutofit/>
          </a:bodyPr>
          <a:lstStyle>
            <a:lvl1pPr>
              <a:lnSpc>
                <a:spcPct val="80000"/>
              </a:lnSpc>
              <a:defRPr sz="7999" b="0"/>
            </a:lvl1pPr>
          </a:lstStyle>
          <a:p>
            <a:r>
              <a:rPr lang="fr-FR"/>
              <a:t>Modifiez le style du titre</a:t>
            </a:r>
            <a:endParaRPr lang="en-US" dirty="0"/>
          </a:p>
        </p:txBody>
      </p:sp>
      <p:sp>
        <p:nvSpPr>
          <p:cNvPr id="3" name="Text Placeholder 2"/>
          <p:cNvSpPr>
            <a:spLocks noGrp="1"/>
          </p:cNvSpPr>
          <p:nvPr>
            <p:ph type="body" idx="1"/>
          </p:nvPr>
        </p:nvSpPr>
        <p:spPr>
          <a:xfrm>
            <a:off x="2165775" y="5020057"/>
            <a:ext cx="9052559" cy="1066800"/>
          </a:xfrm>
        </p:spPr>
        <p:txBody>
          <a:bodyPr anchor="t">
            <a:normAutofit/>
          </a:bodyPr>
          <a:lstStyle>
            <a:lvl1pPr marL="0" indent="0">
              <a:buNone/>
              <a:defRPr sz="2000">
                <a:solidFill>
                  <a:schemeClr val="tx1"/>
                </a:solidFill>
              </a:defRPr>
            </a:lvl1pPr>
            <a:lvl2pPr marL="457180" indent="0">
              <a:buNone/>
              <a:defRPr sz="1799">
                <a:solidFill>
                  <a:schemeClr val="tx1">
                    <a:tint val="75000"/>
                  </a:schemeClr>
                </a:solidFill>
              </a:defRPr>
            </a:lvl2pPr>
            <a:lvl3pPr marL="914358" indent="0">
              <a:buNone/>
              <a:defRPr sz="1600">
                <a:solidFill>
                  <a:schemeClr val="tx1">
                    <a:tint val="75000"/>
                  </a:schemeClr>
                </a:solidFill>
              </a:defRPr>
            </a:lvl3pPr>
            <a:lvl4pPr marL="1371538" indent="0">
              <a:buNone/>
              <a:defRPr sz="1401">
                <a:solidFill>
                  <a:schemeClr val="tx1">
                    <a:tint val="75000"/>
                  </a:schemeClr>
                </a:solidFill>
              </a:defRPr>
            </a:lvl4pPr>
            <a:lvl5pPr marL="1828718" indent="0">
              <a:buNone/>
              <a:defRPr sz="1401">
                <a:solidFill>
                  <a:schemeClr val="tx1">
                    <a:tint val="75000"/>
                  </a:schemeClr>
                </a:solidFill>
              </a:defRPr>
            </a:lvl5pPr>
            <a:lvl6pPr marL="2285896" indent="0">
              <a:buNone/>
              <a:defRPr sz="1401">
                <a:solidFill>
                  <a:schemeClr val="tx1">
                    <a:tint val="75000"/>
                  </a:schemeClr>
                </a:solidFill>
              </a:defRPr>
            </a:lvl6pPr>
            <a:lvl7pPr marL="2743076" indent="0">
              <a:buNone/>
              <a:defRPr sz="1401">
                <a:solidFill>
                  <a:schemeClr val="tx1">
                    <a:tint val="75000"/>
                  </a:schemeClr>
                </a:solidFill>
              </a:defRPr>
            </a:lvl7pPr>
            <a:lvl8pPr marL="3200256" indent="0">
              <a:buNone/>
              <a:defRPr sz="1401">
                <a:solidFill>
                  <a:schemeClr val="tx1">
                    <a:tint val="75000"/>
                  </a:schemeClr>
                </a:solidFill>
              </a:defRPr>
            </a:lvl8pPr>
            <a:lvl9pPr marL="3657434" indent="0">
              <a:buNone/>
              <a:defRPr sz="1401">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8593668" y="6272784"/>
            <a:ext cx="2644308" cy="365126"/>
          </a:xfrm>
        </p:spPr>
        <p:txBody>
          <a:bodyPr/>
          <a:lstStyle/>
          <a:p>
            <a:fld id="{B61BEF0D-F0BB-DE4B-95CE-6DB70DBA9567}" type="datetimeFigureOut">
              <a:rPr lang="en-US" smtClean="0"/>
              <a:pPr/>
              <a:t>9/9/21</a:t>
            </a:fld>
            <a:endParaRPr lang="en-US" dirty="0"/>
          </a:p>
        </p:txBody>
      </p:sp>
      <p:sp>
        <p:nvSpPr>
          <p:cNvPr id="5" name="Footer Placeholder 4"/>
          <p:cNvSpPr>
            <a:spLocks noGrp="1"/>
          </p:cNvSpPr>
          <p:nvPr>
            <p:ph type="ftr" sz="quarter" idx="11"/>
          </p:nvPr>
        </p:nvSpPr>
        <p:spPr>
          <a:xfrm>
            <a:off x="2182708" y="6272784"/>
            <a:ext cx="6327648" cy="365126"/>
          </a:xfrm>
        </p:spPr>
        <p:txBody>
          <a:bodyPr/>
          <a:lstStyle/>
          <a:p>
            <a:r>
              <a:rPr lang="en-GB" dirty="0"/>
              <a:t>Proprietary icons go here (Go to Insert &gt; Header &amp; Footer to remove this text)</a:t>
            </a:r>
          </a:p>
        </p:txBody>
      </p:sp>
      <p:grpSp>
        <p:nvGrpSpPr>
          <p:cNvPr id="8" name="Group 7"/>
          <p:cNvGrpSpPr/>
          <p:nvPr/>
        </p:nvGrpSpPr>
        <p:grpSpPr>
          <a:xfrm>
            <a:off x="897400" y="2325849"/>
            <a:ext cx="1080904" cy="1080901"/>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3" y="2506133"/>
            <a:ext cx="1188297" cy="720332"/>
          </a:xfrm>
        </p:spPr>
        <p:txBody>
          <a:bodyPr/>
          <a:lstStyle>
            <a:lvl1pPr>
              <a:defRPr sz="2799"/>
            </a:lvl1pPr>
          </a:lstStyle>
          <a:p>
            <a:fld id="{D57F1E4F-1CFF-5643-939E-217C01CDF565}" type="slidenum">
              <a:rPr lang="en-US" smtClean="0"/>
              <a:pPr/>
              <a:t>‹N°›</a:t>
            </a:fld>
            <a:endParaRPr lang="en-US" dirty="0"/>
          </a:p>
        </p:txBody>
      </p:sp>
      <p:sp>
        <p:nvSpPr>
          <p:cNvPr id="13" name="Slide Number Placeholder 5">
            <a:extLst>
              <a:ext uri="{FF2B5EF4-FFF2-40B4-BE49-F238E27FC236}">
                <a16:creationId xmlns:a16="http://schemas.microsoft.com/office/drawing/2014/main" id="{3174C293-492B-4122-AD8E-2AE08DA818A6}"/>
              </a:ext>
            </a:extLst>
          </p:cNvPr>
          <p:cNvSpPr txBox="1">
            <a:spLocks/>
          </p:cNvSpPr>
          <p:nvPr userDrawn="1"/>
        </p:nvSpPr>
        <p:spPr>
          <a:xfrm>
            <a:off x="11311129" y="6272784"/>
            <a:ext cx="640081" cy="365126"/>
          </a:xfrm>
          <a:prstGeom prst="rect">
            <a:avLst/>
          </a:prstGeom>
        </p:spPr>
        <p:txBody>
          <a:bodyPr vert="horz" lIns="161291" tIns="80645" rIns="161291" bIns="80645" rtlCol="0" anchor="ctr"/>
          <a:lstStyle>
            <a:defPPr>
              <a:defRPr lang="en-US"/>
            </a:defPPr>
            <a:lvl1pPr marL="0" algn="ctr" defTabSz="228600" rtl="0" eaLnBrk="1" latinLnBrk="0" hangingPunct="1">
              <a:defRPr sz="794"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fontAlgn="base">
              <a:spcBef>
                <a:spcPct val="50000"/>
              </a:spcBef>
              <a:spcAft>
                <a:spcPct val="0"/>
              </a:spcAft>
              <a:defRPr/>
            </a:pPr>
            <a:fld id="{847735DA-CBFA-4B35-85C8-5F5F5610DD86}" type="slidenum">
              <a:rPr lang="fr-FR" sz="1401" smtClean="0"/>
              <a:pPr fontAlgn="base">
                <a:spcBef>
                  <a:spcPct val="50000"/>
                </a:spcBef>
                <a:spcAft>
                  <a:spcPct val="0"/>
                </a:spcAft>
                <a:defRPr/>
              </a:pPr>
              <a:t>‹N°›</a:t>
            </a:fld>
            <a:endParaRPr lang="fr-FR" sz="1401" dirty="0"/>
          </a:p>
        </p:txBody>
      </p:sp>
    </p:spTree>
    <p:extLst>
      <p:ext uri="{BB962C8B-B14F-4D97-AF65-F5344CB8AC3E}">
        <p14:creationId xmlns:p14="http://schemas.microsoft.com/office/powerpoint/2010/main" val="1916636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bjectives #1 – Green backgro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tx1"/>
                </a:solidFill>
              </a:defRPr>
            </a:lvl1pPr>
          </a:lstStyle>
          <a:p>
            <a:r>
              <a:rPr lang="en-US" dirty="0"/>
              <a:t>&lt;Objectives&gt;</a:t>
            </a:r>
          </a:p>
        </p:txBody>
      </p:sp>
      <p:sp>
        <p:nvSpPr>
          <p:cNvPr id="3" name="Content Placeholder 2"/>
          <p:cNvSpPr>
            <a:spLocks noGrp="1"/>
          </p:cNvSpPr>
          <p:nvPr>
            <p:ph idx="1"/>
          </p:nvPr>
        </p:nvSpPr>
        <p:spPr>
          <a:xfrm>
            <a:off x="619544" y="1840700"/>
            <a:ext cx="10048060" cy="4302926"/>
          </a:xfrm>
        </p:spPr>
        <p:txBody>
          <a:bodyPr/>
          <a:lstStyle>
            <a:lvl1pPr marL="207963" indent="-207963">
              <a:spcBef>
                <a:spcPts val="1400"/>
              </a:spcBef>
              <a:buSzPct val="95000"/>
              <a:buFont typeface="Arial"/>
              <a:buChar char="•"/>
              <a:defRPr sz="2400">
                <a:solidFill>
                  <a:schemeClr val="tx1"/>
                </a:solidFill>
              </a:defRPr>
            </a:lvl1pPr>
            <a:lvl2pPr marL="450850" indent="-228600">
              <a:spcBef>
                <a:spcPts val="400"/>
              </a:spcBef>
              <a:buFont typeface="Lucida Grande"/>
              <a:buChar char="–"/>
              <a:defRPr sz="2300">
                <a:solidFill>
                  <a:schemeClr val="tx1"/>
                </a:solidFill>
              </a:defRPr>
            </a:lvl2pPr>
            <a:lvl3pPr marL="666750" indent="-171450">
              <a:spcBef>
                <a:spcPts val="0"/>
              </a:spcBef>
              <a:buSzPct val="95000"/>
              <a:buFont typeface="Arial"/>
              <a:buChar char="•"/>
              <a:defRPr sz="2200">
                <a:solidFill>
                  <a:schemeClr val="tx1"/>
                </a:solidFill>
              </a:defRPr>
            </a:lvl3pPr>
            <a:lvl4pPr marL="882650" indent="-215900">
              <a:spcBef>
                <a:spcPts val="0"/>
              </a:spcBef>
              <a:buFont typeface="Lucida Grande"/>
              <a:buChar char="–"/>
              <a:defRPr sz="2100">
                <a:solidFill>
                  <a:schemeClr val="tx1"/>
                </a:solidFill>
              </a:defRPr>
            </a:lvl4pPr>
            <a:lvl5pPr marL="1098550" indent="-177800">
              <a:spcBef>
                <a:spcPts val="0"/>
              </a:spcBef>
              <a:buSzPct val="95000"/>
              <a:buFont typeface="Arial"/>
              <a:buChar char="•"/>
              <a:defRPr sz="2000">
                <a:solidFill>
                  <a:schemeClr val="tx1"/>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35381574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ext &amp;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258508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ext &amp; Content – Warm 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1698393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ext &amp; Content – Dark Gra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bg1"/>
                </a:solidFill>
              </a:defRPr>
            </a:lvl1pPr>
          </a:lstStyle>
          <a:p>
            <a:r>
              <a:rPr lang="en-US" dirty="0"/>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3145787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ext &amp; Content – Light Tea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&lt;Title &amp; content layout&gt;</a:t>
            </a:r>
          </a:p>
        </p:txBody>
      </p:sp>
      <p:sp>
        <p:nvSpPr>
          <p:cNvPr id="3" name="Content Placeholder 2"/>
          <p:cNvSpPr>
            <a:spLocks noGrp="1"/>
          </p:cNvSpPr>
          <p:nvPr>
            <p:ph idx="1"/>
          </p:nvPr>
        </p:nvSpPr>
        <p:spPr>
          <a:xfrm>
            <a:off x="619544" y="1853399"/>
            <a:ext cx="10963490" cy="4290227"/>
          </a:xfrm>
        </p:spPr>
        <p:txBody>
          <a:bodyPr/>
          <a:lstStyle>
            <a:lvl1pPr>
              <a:spcBef>
                <a:spcPts val="1000"/>
              </a:spcBef>
              <a:defRPr/>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3842690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&lt;Title &amp; content layout&gt;</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327601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 Warm 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&lt;Title &amp; content layout&gt;</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3149664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 Dark Gra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bg1"/>
                </a:solidFill>
              </a:defRPr>
            </a:lvl1pPr>
          </a:lstStyle>
          <a:p>
            <a:r>
              <a:rPr lang="en-US" dirty="0"/>
              <a:t>&lt;Title &amp; content layout&gt;</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1222939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 Light Tea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&lt;Title &amp; content layout&gt;</a:t>
            </a: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107552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a:solidFill>
                  <a:schemeClr val="accent2"/>
                </a:solidFill>
              </a:defRPr>
            </a:lvl1pPr>
          </a:lstStyle>
          <a:p>
            <a:r>
              <a:rPr lang="en-US" dirty="0"/>
              <a:t>&lt;Team Slide&gt;</a:t>
            </a: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D97F68-CC38-3C48-B083-3B4A1457065E}" type="slidenum">
              <a:rPr lang="en-US" smtClean="0"/>
              <a:pPr/>
              <a:t>‹N°›</a:t>
            </a:fld>
            <a:endParaRPr lang="en-US"/>
          </a:p>
        </p:txBody>
      </p:sp>
      <p:sp>
        <p:nvSpPr>
          <p:cNvPr id="8" name="Text Placeholder 7"/>
          <p:cNvSpPr>
            <a:spLocks noGrp="1"/>
          </p:cNvSpPr>
          <p:nvPr>
            <p:ph type="body" sz="quarter" idx="13" hasCustomPrompt="1"/>
          </p:nvPr>
        </p:nvSpPr>
        <p:spPr>
          <a:xfrm>
            <a:off x="104304"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dirty="0"/>
              <a:t>First Name &amp; Surname indent for Title</a:t>
            </a:r>
          </a:p>
          <a:p>
            <a:pPr lvl="1"/>
            <a:r>
              <a:rPr lang="en-US" dirty="0"/>
              <a:t>Title</a:t>
            </a:r>
          </a:p>
        </p:txBody>
      </p:sp>
      <p:sp>
        <p:nvSpPr>
          <p:cNvPr id="10" name="Picture Placeholder 9"/>
          <p:cNvSpPr>
            <a:spLocks noGrp="1"/>
          </p:cNvSpPr>
          <p:nvPr>
            <p:ph type="pic" sz="quarter" idx="14"/>
          </p:nvPr>
        </p:nvSpPr>
        <p:spPr>
          <a:xfrm>
            <a:off x="104305" y="2116091"/>
            <a:ext cx="1627612" cy="1627187"/>
          </a:xfrm>
          <a:solidFill>
            <a:schemeClr val="accent1"/>
          </a:solidFill>
          <a:ln>
            <a:noFill/>
          </a:ln>
        </p:spPr>
        <p:txBody>
          <a:bodyPr/>
          <a:lstStyle>
            <a:lvl1pPr>
              <a:defRPr sz="1400">
                <a:solidFill>
                  <a:srgbClr val="FFFFFF"/>
                </a:solidFill>
              </a:defRPr>
            </a:lvl1pPr>
          </a:lstStyle>
          <a:p>
            <a:r>
              <a:rPr lang="es-ES"/>
              <a:t>Haga clic en el icono para agregar una imagen</a:t>
            </a:r>
            <a:endParaRPr lang="en-US"/>
          </a:p>
        </p:txBody>
      </p:sp>
      <p:sp>
        <p:nvSpPr>
          <p:cNvPr id="11" name="Picture Placeholder 9"/>
          <p:cNvSpPr>
            <a:spLocks noGrp="1"/>
          </p:cNvSpPr>
          <p:nvPr>
            <p:ph type="pic" sz="quarter" idx="15"/>
          </p:nvPr>
        </p:nvSpPr>
        <p:spPr>
          <a:xfrm>
            <a:off x="1830269" y="2116091"/>
            <a:ext cx="1627612" cy="1627187"/>
          </a:xfrm>
          <a:solidFill>
            <a:schemeClr val="accent3"/>
          </a:solidFill>
          <a:ln>
            <a:noFill/>
          </a:ln>
        </p:spPr>
        <p:txBody>
          <a:bodyPr/>
          <a:lstStyle>
            <a:lvl1pPr>
              <a:defRPr sz="1400">
                <a:solidFill>
                  <a:srgbClr val="FFFFFF"/>
                </a:solidFill>
              </a:defRPr>
            </a:lvl1pPr>
          </a:lstStyle>
          <a:p>
            <a:r>
              <a:rPr lang="es-ES"/>
              <a:t>Haga clic en el icono para agregar una imagen</a:t>
            </a:r>
            <a:endParaRPr lang="en-US"/>
          </a:p>
        </p:txBody>
      </p:sp>
      <p:sp>
        <p:nvSpPr>
          <p:cNvPr id="12" name="Picture Placeholder 9"/>
          <p:cNvSpPr>
            <a:spLocks noGrp="1"/>
          </p:cNvSpPr>
          <p:nvPr>
            <p:ph type="pic" sz="quarter" idx="16"/>
          </p:nvPr>
        </p:nvSpPr>
        <p:spPr>
          <a:xfrm>
            <a:off x="3556232" y="2116091"/>
            <a:ext cx="1627612" cy="1627187"/>
          </a:xfrm>
          <a:solidFill>
            <a:schemeClr val="accent2"/>
          </a:solidFill>
          <a:ln>
            <a:noFill/>
          </a:ln>
        </p:spPr>
        <p:txBody>
          <a:bodyPr/>
          <a:lstStyle>
            <a:lvl1pPr>
              <a:defRPr sz="1400">
                <a:solidFill>
                  <a:srgbClr val="FFFFFF"/>
                </a:solidFill>
              </a:defRPr>
            </a:lvl1pPr>
          </a:lstStyle>
          <a:p>
            <a:r>
              <a:rPr lang="es-ES"/>
              <a:t>Haga clic en el icono para agregar una imagen</a:t>
            </a:r>
            <a:endParaRPr lang="en-US"/>
          </a:p>
        </p:txBody>
      </p:sp>
      <p:sp>
        <p:nvSpPr>
          <p:cNvPr id="13" name="Picture Placeholder 9"/>
          <p:cNvSpPr>
            <a:spLocks noGrp="1"/>
          </p:cNvSpPr>
          <p:nvPr>
            <p:ph type="pic" sz="quarter" idx="17"/>
          </p:nvPr>
        </p:nvSpPr>
        <p:spPr>
          <a:xfrm>
            <a:off x="5282196" y="2116091"/>
            <a:ext cx="1627612" cy="1627187"/>
          </a:xfrm>
          <a:solidFill>
            <a:schemeClr val="bg2"/>
          </a:solidFill>
          <a:ln>
            <a:noFill/>
          </a:ln>
        </p:spPr>
        <p:txBody>
          <a:bodyPr/>
          <a:lstStyle>
            <a:lvl1pPr>
              <a:defRPr sz="1400">
                <a:solidFill>
                  <a:srgbClr val="FFFFFF"/>
                </a:solidFill>
              </a:defRPr>
            </a:lvl1pPr>
          </a:lstStyle>
          <a:p>
            <a:r>
              <a:rPr lang="es-ES"/>
              <a:t>Haga clic en el icono para agregar una imagen</a:t>
            </a:r>
            <a:endParaRPr lang="en-US"/>
          </a:p>
        </p:txBody>
      </p:sp>
      <p:sp>
        <p:nvSpPr>
          <p:cNvPr id="14" name="Picture Placeholder 9"/>
          <p:cNvSpPr>
            <a:spLocks noGrp="1"/>
          </p:cNvSpPr>
          <p:nvPr>
            <p:ph type="pic" sz="quarter" idx="18"/>
          </p:nvPr>
        </p:nvSpPr>
        <p:spPr>
          <a:xfrm>
            <a:off x="7008159" y="2116091"/>
            <a:ext cx="1627612" cy="1627187"/>
          </a:xfrm>
          <a:solidFill>
            <a:schemeClr val="accent1"/>
          </a:solidFill>
          <a:ln>
            <a:noFill/>
          </a:ln>
        </p:spPr>
        <p:txBody>
          <a:bodyPr/>
          <a:lstStyle>
            <a:lvl1pPr>
              <a:defRPr sz="1400">
                <a:solidFill>
                  <a:srgbClr val="FFFFFF"/>
                </a:solidFill>
              </a:defRPr>
            </a:lvl1pPr>
          </a:lstStyle>
          <a:p>
            <a:r>
              <a:rPr lang="es-ES"/>
              <a:t>Haga clic en el icono para agregar una imagen</a:t>
            </a:r>
            <a:endParaRPr lang="en-US"/>
          </a:p>
        </p:txBody>
      </p:sp>
      <p:sp>
        <p:nvSpPr>
          <p:cNvPr id="15" name="Picture Placeholder 9"/>
          <p:cNvSpPr>
            <a:spLocks noGrp="1"/>
          </p:cNvSpPr>
          <p:nvPr>
            <p:ph type="pic" sz="quarter" idx="19"/>
          </p:nvPr>
        </p:nvSpPr>
        <p:spPr>
          <a:xfrm>
            <a:off x="8734122" y="2116091"/>
            <a:ext cx="1627612" cy="1627187"/>
          </a:xfrm>
          <a:solidFill>
            <a:schemeClr val="accent4"/>
          </a:solidFill>
          <a:ln>
            <a:noFill/>
          </a:ln>
        </p:spPr>
        <p:txBody>
          <a:bodyPr/>
          <a:lstStyle>
            <a:lvl1pPr>
              <a:defRPr sz="1400">
                <a:solidFill>
                  <a:srgbClr val="FFFFFF"/>
                </a:solidFill>
              </a:defRPr>
            </a:lvl1pPr>
          </a:lstStyle>
          <a:p>
            <a:r>
              <a:rPr lang="es-ES"/>
              <a:t>Haga clic en el icono para agregar una imagen</a:t>
            </a:r>
            <a:endParaRPr lang="en-US"/>
          </a:p>
        </p:txBody>
      </p:sp>
      <p:sp>
        <p:nvSpPr>
          <p:cNvPr id="16" name="Picture Placeholder 9"/>
          <p:cNvSpPr>
            <a:spLocks noGrp="1"/>
          </p:cNvSpPr>
          <p:nvPr>
            <p:ph type="pic" sz="quarter" idx="20"/>
          </p:nvPr>
        </p:nvSpPr>
        <p:spPr>
          <a:xfrm>
            <a:off x="10460084" y="2116091"/>
            <a:ext cx="1627612" cy="1627187"/>
          </a:xfrm>
          <a:solidFill>
            <a:schemeClr val="accent2"/>
          </a:solidFill>
          <a:ln>
            <a:noFill/>
          </a:ln>
        </p:spPr>
        <p:txBody>
          <a:bodyPr/>
          <a:lstStyle>
            <a:lvl1pPr>
              <a:defRPr sz="1400">
                <a:solidFill>
                  <a:srgbClr val="FFFFFF"/>
                </a:solidFill>
              </a:defRPr>
            </a:lvl1pPr>
          </a:lstStyle>
          <a:p>
            <a:r>
              <a:rPr lang="es-ES"/>
              <a:t>Haga clic en el icono para agregar una imagen</a:t>
            </a:r>
            <a:endParaRPr lang="en-US"/>
          </a:p>
        </p:txBody>
      </p:sp>
      <p:sp>
        <p:nvSpPr>
          <p:cNvPr id="17" name="Text Placeholder 7"/>
          <p:cNvSpPr>
            <a:spLocks noGrp="1"/>
          </p:cNvSpPr>
          <p:nvPr>
            <p:ph type="body" sz="quarter" idx="21" hasCustomPrompt="1"/>
          </p:nvPr>
        </p:nvSpPr>
        <p:spPr>
          <a:xfrm>
            <a:off x="1830269"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dirty="0"/>
              <a:t>First Name &amp; Surname indent for Title</a:t>
            </a:r>
          </a:p>
          <a:p>
            <a:pPr lvl="1"/>
            <a:r>
              <a:rPr lang="en-US" dirty="0"/>
              <a:t>Title</a:t>
            </a:r>
          </a:p>
        </p:txBody>
      </p:sp>
      <p:sp>
        <p:nvSpPr>
          <p:cNvPr id="18" name="Text Placeholder 7"/>
          <p:cNvSpPr>
            <a:spLocks noGrp="1"/>
          </p:cNvSpPr>
          <p:nvPr>
            <p:ph type="body" sz="quarter" idx="22" hasCustomPrompt="1"/>
          </p:nvPr>
        </p:nvSpPr>
        <p:spPr>
          <a:xfrm>
            <a:off x="3556232"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dirty="0"/>
              <a:t>First Name &amp; Surname indent for Title</a:t>
            </a:r>
          </a:p>
          <a:p>
            <a:pPr lvl="1"/>
            <a:r>
              <a:rPr lang="en-US" dirty="0"/>
              <a:t>Title</a:t>
            </a:r>
          </a:p>
        </p:txBody>
      </p:sp>
      <p:sp>
        <p:nvSpPr>
          <p:cNvPr id="19" name="Text Placeholder 7"/>
          <p:cNvSpPr>
            <a:spLocks noGrp="1"/>
          </p:cNvSpPr>
          <p:nvPr>
            <p:ph type="body" sz="quarter" idx="23" hasCustomPrompt="1"/>
          </p:nvPr>
        </p:nvSpPr>
        <p:spPr>
          <a:xfrm>
            <a:off x="5282195"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dirty="0"/>
              <a:t>First Name &amp; Surname indent for Title</a:t>
            </a:r>
          </a:p>
          <a:p>
            <a:pPr lvl="1"/>
            <a:r>
              <a:rPr lang="en-US" dirty="0"/>
              <a:t>Title</a:t>
            </a:r>
          </a:p>
        </p:txBody>
      </p:sp>
      <p:sp>
        <p:nvSpPr>
          <p:cNvPr id="20" name="Text Placeholder 7"/>
          <p:cNvSpPr>
            <a:spLocks noGrp="1"/>
          </p:cNvSpPr>
          <p:nvPr>
            <p:ph type="body" sz="quarter" idx="24" hasCustomPrompt="1"/>
          </p:nvPr>
        </p:nvSpPr>
        <p:spPr>
          <a:xfrm>
            <a:off x="7008159"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dirty="0"/>
              <a:t>First Name &amp; Surname indent for Title</a:t>
            </a:r>
          </a:p>
          <a:p>
            <a:pPr lvl="1"/>
            <a:r>
              <a:rPr lang="en-US" dirty="0"/>
              <a:t>Title</a:t>
            </a:r>
          </a:p>
        </p:txBody>
      </p:sp>
      <p:sp>
        <p:nvSpPr>
          <p:cNvPr id="21" name="Text Placeholder 7"/>
          <p:cNvSpPr>
            <a:spLocks noGrp="1"/>
          </p:cNvSpPr>
          <p:nvPr>
            <p:ph type="body" sz="quarter" idx="25" hasCustomPrompt="1"/>
          </p:nvPr>
        </p:nvSpPr>
        <p:spPr>
          <a:xfrm>
            <a:off x="8734122"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dirty="0"/>
              <a:t>First Name &amp; Surname indent for Title</a:t>
            </a:r>
          </a:p>
          <a:p>
            <a:pPr lvl="1"/>
            <a:r>
              <a:rPr lang="en-US" dirty="0"/>
              <a:t>Title</a:t>
            </a:r>
          </a:p>
        </p:txBody>
      </p:sp>
      <p:sp>
        <p:nvSpPr>
          <p:cNvPr id="22" name="Text Placeholder 7"/>
          <p:cNvSpPr>
            <a:spLocks noGrp="1"/>
          </p:cNvSpPr>
          <p:nvPr>
            <p:ph type="body" sz="quarter" idx="26" hasCustomPrompt="1"/>
          </p:nvPr>
        </p:nvSpPr>
        <p:spPr>
          <a:xfrm>
            <a:off x="10460084" y="3846466"/>
            <a:ext cx="1646349" cy="752475"/>
          </a:xfrm>
          <a:noFill/>
        </p:spPr>
        <p:txBody>
          <a:bodyPr/>
          <a:lstStyle>
            <a:lvl1pPr>
              <a:spcBef>
                <a:spcPts val="0"/>
              </a:spcBef>
              <a:defRPr sz="1300" b="1">
                <a:solidFill>
                  <a:schemeClr val="accent2"/>
                </a:solidFill>
              </a:defRPr>
            </a:lvl1pPr>
            <a:lvl2pPr marL="0" indent="0">
              <a:spcBef>
                <a:spcPts val="300"/>
              </a:spcBef>
              <a:buNone/>
              <a:defRPr sz="1200">
                <a:solidFill>
                  <a:srgbClr val="FFFFFF"/>
                </a:solidFill>
              </a:defRPr>
            </a:lvl2pPr>
            <a:lvl3pPr marL="100013" indent="-90488">
              <a:buFont typeface="Arial"/>
              <a:buChar char="•"/>
              <a:defRPr sz="1200">
                <a:solidFill>
                  <a:srgbClr val="FFFFFF"/>
                </a:solidFill>
              </a:defRPr>
            </a:lvl3pPr>
            <a:lvl4pPr>
              <a:defRPr sz="1200"/>
            </a:lvl4pPr>
            <a:lvl5pPr>
              <a:defRPr sz="1200"/>
            </a:lvl5pPr>
          </a:lstStyle>
          <a:p>
            <a:pPr lvl="0"/>
            <a:r>
              <a:rPr lang="en-US" dirty="0"/>
              <a:t>First Name &amp; Surname indent for Title</a:t>
            </a:r>
          </a:p>
          <a:p>
            <a:pPr lvl="1"/>
            <a:r>
              <a:rPr lang="en-US" dirty="0"/>
              <a:t>Title</a:t>
            </a:r>
          </a:p>
        </p:txBody>
      </p:sp>
    </p:spTree>
    <p:extLst>
      <p:ext uri="{BB962C8B-B14F-4D97-AF65-F5344CB8AC3E}">
        <p14:creationId xmlns:p14="http://schemas.microsoft.com/office/powerpoint/2010/main" val="658513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069848" y="2194561"/>
            <a:ext cx="4754880" cy="3977640"/>
          </a:xfrm>
        </p:spPr>
        <p:txBody>
          <a:bodyPr/>
          <a:lstStyle>
            <a:lvl1pPr>
              <a:defRPr sz="2000"/>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64224" y="2194561"/>
            <a:ext cx="4754880" cy="3977640"/>
          </a:xfrm>
        </p:spPr>
        <p:txBody>
          <a:bodyPr/>
          <a:lstStyle>
            <a:lvl1pPr>
              <a:defRPr sz="2000"/>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1CC11-DAE4-47F7-9853-195E25E9FCC5}" type="slidenum">
              <a:rPr lang="fr-FR" smtClean="0"/>
              <a:t>‹N°›</a:t>
            </a:fld>
            <a:endParaRPr lang="fr-FR" dirty="0"/>
          </a:p>
        </p:txBody>
      </p:sp>
    </p:spTree>
    <p:extLst>
      <p:ext uri="{BB962C8B-B14F-4D97-AF65-F5344CB8AC3E}">
        <p14:creationId xmlns:p14="http://schemas.microsoft.com/office/powerpoint/2010/main" val="2527023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2404533"/>
            <a:ext cx="7161232" cy="2133600"/>
          </a:xfrm>
        </p:spPr>
        <p:txBody>
          <a:bodyPr anchor="ctr" anchorCtr="0">
            <a:normAutofit/>
          </a:bodyPr>
          <a:lstStyle>
            <a:lvl1pPr algn="l">
              <a:lnSpc>
                <a:spcPct val="78000"/>
              </a:lnSpc>
              <a:defRPr sz="4200" b="0" cap="all" spc="130" baseline="0">
                <a:solidFill>
                  <a:schemeClr val="tx1"/>
                </a:solidFill>
              </a:defRPr>
            </a:lvl1pPr>
          </a:lstStyle>
          <a:p>
            <a:r>
              <a:rPr lang="en-US" dirty="0"/>
              <a:t>&lt;Insert title&gt;</a:t>
            </a: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D97F68-CC38-3C48-B083-3B4A1457065E}" type="slidenum">
              <a:rPr lang="en-US" smtClean="0"/>
              <a:pPr/>
              <a:t>‹N°›</a:t>
            </a:fld>
            <a:endParaRPr lang="en-US"/>
          </a:p>
        </p:txBody>
      </p:sp>
      <p:sp>
        <p:nvSpPr>
          <p:cNvPr id="10" name="Text Placeholder 2"/>
          <p:cNvSpPr>
            <a:spLocks noGrp="1"/>
          </p:cNvSpPr>
          <p:nvPr>
            <p:ph type="body" idx="1" hasCustomPrompt="1"/>
          </p:nvPr>
        </p:nvSpPr>
        <p:spPr>
          <a:xfrm>
            <a:off x="619545" y="4631270"/>
            <a:ext cx="6570528" cy="1380067"/>
          </a:xfrm>
        </p:spPr>
        <p:txBody>
          <a:bodyPr anchor="t" anchorCtr="0"/>
          <a:lstStyle>
            <a:lvl1pPr marL="0" indent="0">
              <a:lnSpc>
                <a:spcPct val="95000"/>
              </a:lnSpc>
              <a:buNone/>
              <a:defRPr sz="2000" baseline="0">
                <a:solidFill>
                  <a:schemeClr val="tx1"/>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&lt;Optional Subtitle&gt;</a:t>
            </a:r>
          </a:p>
        </p:txBody>
      </p:sp>
    </p:spTree>
    <p:extLst>
      <p:ext uri="{BB962C8B-B14F-4D97-AF65-F5344CB8AC3E}">
        <p14:creationId xmlns:p14="http://schemas.microsoft.com/office/powerpoint/2010/main" val="1182418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bdivider – Warm Gray">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2256205"/>
            <a:ext cx="6570528" cy="2345590"/>
          </a:xfrm>
        </p:spPr>
        <p:txBody>
          <a:bodyPr anchor="ctr" anchorCtr="0"/>
          <a:lstStyle>
            <a:lvl1pPr algn="l">
              <a:lnSpc>
                <a:spcPct val="90000"/>
              </a:lnSpc>
              <a:defRPr sz="3600" b="0" cap="none" spc="50" baseline="0">
                <a:solidFill>
                  <a:schemeClr val="tx1"/>
                </a:solidFill>
              </a:defRPr>
            </a:lvl1pPr>
          </a:lstStyle>
          <a:p>
            <a:r>
              <a:rPr lang="en-US" dirty="0"/>
              <a:t>&lt;Insert Title&gt;</a:t>
            </a:r>
          </a:p>
        </p:txBody>
      </p:sp>
      <p:sp>
        <p:nvSpPr>
          <p:cNvPr id="3" name="Text Placeholder 2"/>
          <p:cNvSpPr>
            <a:spLocks noGrp="1"/>
          </p:cNvSpPr>
          <p:nvPr>
            <p:ph type="body" idx="1" hasCustomPrompt="1"/>
          </p:nvPr>
        </p:nvSpPr>
        <p:spPr>
          <a:xfrm>
            <a:off x="619545" y="4631270"/>
            <a:ext cx="6570528" cy="1380067"/>
          </a:xfrm>
        </p:spPr>
        <p:txBody>
          <a:bodyPr anchor="t" anchorCtr="0"/>
          <a:lstStyle>
            <a:lvl1pPr marL="0" indent="0">
              <a:lnSpc>
                <a:spcPct val="95000"/>
              </a:lnSpc>
              <a:buNone/>
              <a:defRPr sz="2000" baseline="0">
                <a:solidFill>
                  <a:srgbClr val="000000"/>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&lt;Optional Subtitle&gt;</a:t>
            </a: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2543678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bdivider – Dark Gray">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2253996"/>
            <a:ext cx="6570528" cy="2350008"/>
          </a:xfrm>
        </p:spPr>
        <p:txBody>
          <a:bodyPr anchor="ctr" anchorCtr="0"/>
          <a:lstStyle>
            <a:lvl1pPr algn="l">
              <a:lnSpc>
                <a:spcPct val="90000"/>
              </a:lnSpc>
              <a:defRPr sz="3600" b="0" cap="none" spc="50" baseline="0">
                <a:solidFill>
                  <a:srgbClr val="FFFFFF"/>
                </a:solidFill>
              </a:defRPr>
            </a:lvl1pPr>
          </a:lstStyle>
          <a:p>
            <a:r>
              <a:rPr lang="en-US" dirty="0"/>
              <a:t>&lt;Insert Title&gt;</a:t>
            </a:r>
          </a:p>
        </p:txBody>
      </p:sp>
      <p:sp>
        <p:nvSpPr>
          <p:cNvPr id="3" name="Text Placeholder 2"/>
          <p:cNvSpPr>
            <a:spLocks noGrp="1"/>
          </p:cNvSpPr>
          <p:nvPr>
            <p:ph type="body" idx="1" hasCustomPrompt="1"/>
          </p:nvPr>
        </p:nvSpPr>
        <p:spPr>
          <a:xfrm>
            <a:off x="619545" y="4631270"/>
            <a:ext cx="6570528" cy="1380067"/>
          </a:xfrm>
        </p:spPr>
        <p:txBody>
          <a:bodyPr anchor="t" anchorCtr="0"/>
          <a:lstStyle>
            <a:lvl1pPr marL="0" indent="0">
              <a:lnSpc>
                <a:spcPct val="95000"/>
              </a:lnSpc>
              <a:buNone/>
              <a:defRPr sz="2000" baseline="0">
                <a:solidFill>
                  <a:srgbClr val="FFFFFF"/>
                </a:solidFill>
              </a:defRPr>
            </a:lvl1pPr>
            <a:lvl2pPr marL="185738" indent="-152400">
              <a:lnSpc>
                <a:spcPct val="95000"/>
              </a:lnSpc>
              <a:spcBef>
                <a:spcPts val="200"/>
              </a:spcBef>
              <a:buFont typeface="Arial"/>
              <a:buChar char="•"/>
              <a:defRPr sz="2000">
                <a:solidFill>
                  <a:srgbClr val="000000"/>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&lt;Optional Subtitle&gt;</a:t>
            </a: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2573097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column w/green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&lt;2-column with Green callout&gt;</a:t>
            </a:r>
          </a:p>
        </p:txBody>
      </p:sp>
      <p:sp>
        <p:nvSpPr>
          <p:cNvPr id="3" name="Content Placeholder 2"/>
          <p:cNvSpPr>
            <a:spLocks noGrp="1"/>
          </p:cNvSpPr>
          <p:nvPr>
            <p:ph idx="1"/>
          </p:nvPr>
        </p:nvSpPr>
        <p:spPr>
          <a:xfrm>
            <a:off x="6316720" y="1853399"/>
            <a:ext cx="5266313" cy="4290227"/>
          </a:xfrm>
        </p:spPr>
        <p:txBody>
          <a:bodyPr/>
          <a:lstStyle>
            <a:lvl1pPr>
              <a:spcBef>
                <a:spcPts val="1000"/>
              </a:spcBef>
              <a:defRPr/>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97F68-CC38-3C48-B083-3B4A1457065E}" type="slidenum">
              <a:rPr lang="en-US" smtClean="0"/>
              <a:pPr/>
              <a:t>‹N°›</a:t>
            </a:fld>
            <a:endParaRPr lang="en-US"/>
          </a:p>
        </p:txBody>
      </p:sp>
      <p:sp>
        <p:nvSpPr>
          <p:cNvPr id="8" name="Content Placeholder 2"/>
          <p:cNvSpPr>
            <a:spLocks noGrp="1"/>
          </p:cNvSpPr>
          <p:nvPr>
            <p:ph idx="13" hasCustomPrompt="1"/>
          </p:nvPr>
        </p:nvSpPr>
        <p:spPr>
          <a:xfrm>
            <a:off x="619545" y="1853399"/>
            <a:ext cx="5266313" cy="4290227"/>
          </a:xfrm>
        </p:spPr>
        <p:txBody>
          <a:bodyPr anchor="ctr" anchorCtr="0"/>
          <a:lstStyle>
            <a:lvl1pPr>
              <a:lnSpc>
                <a:spcPct val="85000"/>
              </a:lnSpc>
              <a:spcBef>
                <a:spcPts val="1600"/>
              </a:spcBef>
              <a:defRPr sz="3200" b="1" cap="all" spc="130">
                <a:solidFill>
                  <a:schemeClr val="accent1"/>
                </a:solidFill>
              </a:defRPr>
            </a:lvl1pPr>
            <a:lvl2pPr marL="220663" indent="-169863">
              <a:lnSpc>
                <a:spcPct val="90000"/>
              </a:lnSpc>
              <a:spcBef>
                <a:spcPts val="300"/>
              </a:spcBef>
              <a:buFont typeface="Arial"/>
              <a:buChar char="•"/>
              <a:defRPr sz="2400">
                <a:solidFill>
                  <a:schemeClr val="accent1"/>
                </a:solidFill>
              </a:defRPr>
            </a:lvl2pPr>
            <a:lvl3pPr marL="423863" indent="-187325">
              <a:lnSpc>
                <a:spcPct val="90000"/>
              </a:lnSpc>
              <a:spcBef>
                <a:spcPts val="100"/>
              </a:spcBef>
              <a:defRPr sz="2000">
                <a:solidFill>
                  <a:schemeClr val="accent1"/>
                </a:solidFill>
              </a:defRPr>
            </a:lvl3pPr>
          </a:lstStyle>
          <a:p>
            <a:pPr lvl="0"/>
            <a:r>
              <a:rPr lang="en-US" dirty="0"/>
              <a:t>&lt;Insert large type callout or image&gt;</a:t>
            </a:r>
          </a:p>
          <a:p>
            <a:pPr lvl="1"/>
            <a:r>
              <a:rPr lang="en-US" dirty="0"/>
              <a:t>Second level</a:t>
            </a:r>
          </a:p>
          <a:p>
            <a:pPr lvl="2"/>
            <a:r>
              <a:rPr lang="en-US" dirty="0"/>
              <a:t>Third level</a:t>
            </a:r>
          </a:p>
        </p:txBody>
      </p:sp>
    </p:spTree>
    <p:extLst>
      <p:ext uri="{BB962C8B-B14F-4D97-AF65-F5344CB8AC3E}">
        <p14:creationId xmlns:p14="http://schemas.microsoft.com/office/powerpoint/2010/main" val="217627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&lt;2 column&gt;</a:t>
            </a:r>
          </a:p>
        </p:txBody>
      </p:sp>
      <p:sp>
        <p:nvSpPr>
          <p:cNvPr id="3" name="Content Placeholder 2"/>
          <p:cNvSpPr>
            <a:spLocks noGrp="1"/>
          </p:cNvSpPr>
          <p:nvPr>
            <p:ph idx="1"/>
          </p:nvPr>
        </p:nvSpPr>
        <p:spPr>
          <a:xfrm>
            <a:off x="6316720" y="1853399"/>
            <a:ext cx="5266313" cy="4290227"/>
          </a:xfrm>
        </p:spPr>
        <p:txBody>
          <a:bodyPr/>
          <a:lstStyle>
            <a:lvl1pPr>
              <a:spcBef>
                <a:spcPts val="1000"/>
              </a:spcBef>
              <a:defRPr/>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97F68-CC38-3C48-B083-3B4A1457065E}" type="slidenum">
              <a:rPr lang="en-US" smtClean="0"/>
              <a:pPr/>
              <a:t>‹N°›</a:t>
            </a:fld>
            <a:endParaRPr lang="en-US"/>
          </a:p>
        </p:txBody>
      </p:sp>
      <p:sp>
        <p:nvSpPr>
          <p:cNvPr id="9" name="Content Placeholder 2"/>
          <p:cNvSpPr>
            <a:spLocks noGrp="1"/>
          </p:cNvSpPr>
          <p:nvPr>
            <p:ph idx="13"/>
          </p:nvPr>
        </p:nvSpPr>
        <p:spPr>
          <a:xfrm>
            <a:off x="619545" y="1853399"/>
            <a:ext cx="5266313" cy="4290227"/>
          </a:xfrm>
        </p:spPr>
        <p:txBody>
          <a:bodyPr/>
          <a:lstStyle>
            <a:lvl1pPr>
              <a:spcBef>
                <a:spcPts val="1000"/>
              </a:spcBef>
              <a:defRPr/>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74173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text full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&lt;Large text full callout&gt;</a:t>
            </a:r>
          </a:p>
        </p:txBody>
      </p:sp>
      <p:sp>
        <p:nvSpPr>
          <p:cNvPr id="3" name="Content Placeholder 2"/>
          <p:cNvSpPr>
            <a:spLocks noGrp="1"/>
          </p:cNvSpPr>
          <p:nvPr>
            <p:ph idx="1"/>
          </p:nvPr>
        </p:nvSpPr>
        <p:spPr>
          <a:xfrm>
            <a:off x="4427633" y="4555076"/>
            <a:ext cx="6241558" cy="1588550"/>
          </a:xfrm>
        </p:spPr>
        <p:txBody>
          <a:bodyPr/>
          <a:lstStyle>
            <a:lvl1pPr>
              <a:lnSpc>
                <a:spcPct val="94000"/>
              </a:lnSpc>
              <a:spcBef>
                <a:spcPts val="1000"/>
              </a:spcBef>
              <a:defRPr sz="2400"/>
            </a:lvl1pPr>
            <a:lvl2pPr>
              <a:lnSpc>
                <a:spcPct val="94000"/>
              </a:lnSpc>
              <a:defRPr sz="2400"/>
            </a:lvl2pPr>
            <a:lvl3pPr>
              <a:lnSpc>
                <a:spcPct val="94000"/>
              </a:lnSpc>
              <a:defRPr sz="2400"/>
            </a:lvl3pPr>
          </a:lstStyle>
          <a:p>
            <a:pPr lvl="0"/>
            <a:r>
              <a:rPr lang="es-ES"/>
              <a:t>Haga clic para modificar el estilo de texto del patrón</a:t>
            </a:r>
          </a:p>
          <a:p>
            <a:pPr lvl="1"/>
            <a:r>
              <a:rPr lang="es-ES"/>
              <a:t>Segundo nivel</a:t>
            </a:r>
          </a:p>
          <a:p>
            <a:pPr lvl="2"/>
            <a:r>
              <a:rPr lang="es-ES"/>
              <a:t>Tercer nivel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97F68-CC38-3C48-B083-3B4A1457065E}" type="slidenum">
              <a:rPr lang="en-US" smtClean="0"/>
              <a:pPr/>
              <a:t>‹N°›</a:t>
            </a:fld>
            <a:endParaRPr lang="en-US"/>
          </a:p>
        </p:txBody>
      </p:sp>
      <p:sp>
        <p:nvSpPr>
          <p:cNvPr id="9" name="Content Placeholder 2"/>
          <p:cNvSpPr>
            <a:spLocks noGrp="1"/>
          </p:cNvSpPr>
          <p:nvPr>
            <p:ph idx="13" hasCustomPrompt="1"/>
          </p:nvPr>
        </p:nvSpPr>
        <p:spPr>
          <a:xfrm>
            <a:off x="616641" y="1571359"/>
            <a:ext cx="10052550" cy="2609326"/>
          </a:xfrm>
        </p:spPr>
        <p:txBody>
          <a:bodyPr anchor="b" anchorCtr="0"/>
          <a:lstStyle>
            <a:lvl1pPr>
              <a:lnSpc>
                <a:spcPct val="78000"/>
              </a:lnSpc>
              <a:spcBef>
                <a:spcPts val="2000"/>
              </a:spcBef>
              <a:defRPr sz="5800" cap="all" spc="130">
                <a:solidFill>
                  <a:srgbClr val="00877C"/>
                </a:solidFill>
              </a:defRPr>
            </a:lvl1pPr>
          </a:lstStyle>
          <a:p>
            <a:pPr lvl="0"/>
            <a:r>
              <a:rPr lang="en-US" dirty="0"/>
              <a:t>Click to edit text styles</a:t>
            </a:r>
          </a:p>
        </p:txBody>
      </p:sp>
    </p:spTree>
    <p:extLst>
      <p:ext uri="{BB962C8B-B14F-4D97-AF65-F5344CB8AC3E}">
        <p14:creationId xmlns:p14="http://schemas.microsoft.com/office/powerpoint/2010/main" val="91240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 stacked text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baseline="0"/>
            </a:lvl1pPr>
          </a:lstStyle>
          <a:p>
            <a:r>
              <a:rPr lang="en-US" dirty="0"/>
              <a:t>&lt;2 stacked content / table option&gt;</a:t>
            </a:r>
          </a:p>
        </p:txBody>
      </p:sp>
      <p:sp>
        <p:nvSpPr>
          <p:cNvPr id="3" name="Content Placeholder 2"/>
          <p:cNvSpPr>
            <a:spLocks noGrp="1"/>
          </p:cNvSpPr>
          <p:nvPr>
            <p:ph idx="1"/>
          </p:nvPr>
        </p:nvSpPr>
        <p:spPr>
          <a:xfrm>
            <a:off x="619544" y="1853399"/>
            <a:ext cx="10963490" cy="2847334"/>
          </a:xfrm>
        </p:spPr>
        <p:txBody>
          <a:bodyPr/>
          <a:lstStyle>
            <a:lvl1pPr>
              <a:spcBef>
                <a:spcPts val="1000"/>
              </a:spcBef>
              <a:defRPr/>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74D97F68-CC38-3C48-B083-3B4A1457065E}" type="slidenum">
              <a:rPr lang="en-US" smtClean="0"/>
              <a:pPr/>
              <a:t>‹N°›</a:t>
            </a:fld>
            <a:endParaRPr lang="en-US"/>
          </a:p>
        </p:txBody>
      </p:sp>
      <p:sp>
        <p:nvSpPr>
          <p:cNvPr id="7" name="Content Placeholder 2"/>
          <p:cNvSpPr>
            <a:spLocks noGrp="1"/>
          </p:cNvSpPr>
          <p:nvPr>
            <p:ph idx="13"/>
          </p:nvPr>
        </p:nvSpPr>
        <p:spPr>
          <a:xfrm>
            <a:off x="619544" y="4896138"/>
            <a:ext cx="10963490" cy="1247487"/>
          </a:xfrm>
        </p:spPr>
        <p:txBody>
          <a:bodyPr/>
          <a:lstStyle>
            <a:lvl1pPr>
              <a:spcBef>
                <a:spcPts val="600"/>
              </a:spcBef>
              <a:defRPr sz="1800"/>
            </a:lvl1pPr>
            <a:lvl2pPr marL="180975" indent="-147638">
              <a:spcBef>
                <a:spcPts val="200"/>
              </a:spcBef>
              <a:defRPr sz="1800"/>
            </a:lvl2pPr>
            <a:lvl3pPr marL="368300" indent="-168275">
              <a:spcBef>
                <a:spcPts val="0"/>
              </a:spcBef>
              <a:defRPr sz="1700"/>
            </a:lvl3pPr>
            <a:lvl4pPr marL="501650" indent="-133350">
              <a:spcBef>
                <a:spcPts val="0"/>
              </a:spcBef>
              <a:buNone/>
              <a:defRPr sz="1600"/>
            </a:lvl4pPr>
          </a:lstStyle>
          <a:p>
            <a:pPr lvl="0"/>
            <a:r>
              <a:rPr lang="es-ES"/>
              <a:t>Haga clic para modificar el estilo de texto del patrón</a:t>
            </a:r>
          </a:p>
          <a:p>
            <a:pPr lvl="1"/>
            <a:r>
              <a:rPr lang="es-ES"/>
              <a:t>Segundo nivel</a:t>
            </a:r>
          </a:p>
          <a:p>
            <a:pPr lvl="2"/>
            <a:r>
              <a:rPr lang="es-ES"/>
              <a:t>Tercer nivel</a:t>
            </a:r>
          </a:p>
        </p:txBody>
      </p:sp>
    </p:spTree>
    <p:extLst>
      <p:ext uri="{BB962C8B-B14F-4D97-AF65-F5344CB8AC3E}">
        <p14:creationId xmlns:p14="http://schemas.microsoft.com/office/powerpoint/2010/main" val="38958812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0/70 2-column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&lt;30/70 2-column / plotted chart option&gt;</a:t>
            </a:r>
          </a:p>
        </p:txBody>
      </p:sp>
      <p:sp>
        <p:nvSpPr>
          <p:cNvPr id="3" name="Content Placeholder 2"/>
          <p:cNvSpPr>
            <a:spLocks noGrp="1"/>
          </p:cNvSpPr>
          <p:nvPr>
            <p:ph idx="1"/>
          </p:nvPr>
        </p:nvSpPr>
        <p:spPr>
          <a:xfrm>
            <a:off x="4571603" y="1853399"/>
            <a:ext cx="7011431" cy="4290227"/>
          </a:xfrm>
        </p:spPr>
        <p:txBody>
          <a:bodyPr/>
          <a:lstStyle>
            <a:lvl1pPr>
              <a:spcBef>
                <a:spcPts val="1000"/>
              </a:spcBef>
              <a:defRPr/>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97F68-CC38-3C48-B083-3B4A1457065E}" type="slidenum">
              <a:rPr lang="en-US" smtClean="0"/>
              <a:pPr/>
              <a:t>‹N°›</a:t>
            </a:fld>
            <a:endParaRPr lang="en-US"/>
          </a:p>
        </p:txBody>
      </p:sp>
      <p:sp>
        <p:nvSpPr>
          <p:cNvPr id="9" name="Content Placeholder 2"/>
          <p:cNvSpPr>
            <a:spLocks noGrp="1"/>
          </p:cNvSpPr>
          <p:nvPr>
            <p:ph idx="13"/>
          </p:nvPr>
        </p:nvSpPr>
        <p:spPr>
          <a:xfrm>
            <a:off x="619545" y="1853399"/>
            <a:ext cx="3531039" cy="4290227"/>
          </a:xfrm>
        </p:spPr>
        <p:txBody>
          <a:bodyPr/>
          <a:lstStyle>
            <a:lvl1pPr>
              <a:spcBef>
                <a:spcPts val="1000"/>
              </a:spcBef>
              <a:defRPr/>
            </a:lvl1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2439788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 Closing">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755" y="1913098"/>
            <a:ext cx="7250827" cy="1608668"/>
          </a:xfrm>
        </p:spPr>
        <p:txBody>
          <a:bodyPr/>
          <a:lstStyle>
            <a:lvl1pPr>
              <a:lnSpc>
                <a:spcPct val="78000"/>
              </a:lnSpc>
              <a:defRPr sz="5800" cap="all" spc="130" baseline="0">
                <a:solidFill>
                  <a:srgbClr val="FFFFFF"/>
                </a:solidFill>
              </a:defRPr>
            </a:lvl1pPr>
          </a:lstStyle>
          <a:p>
            <a:r>
              <a:rPr lang="en-US" dirty="0"/>
              <a:t>&lt;Insert thank you&gt;</a:t>
            </a:r>
          </a:p>
        </p:txBody>
      </p:sp>
      <p:sp>
        <p:nvSpPr>
          <p:cNvPr id="3" name="Subtitle 2"/>
          <p:cNvSpPr>
            <a:spLocks noGrp="1"/>
          </p:cNvSpPr>
          <p:nvPr>
            <p:ph type="subTitle" idx="1" hasCustomPrompt="1"/>
          </p:nvPr>
        </p:nvSpPr>
        <p:spPr>
          <a:xfrm>
            <a:off x="616754" y="3970912"/>
            <a:ext cx="5271229" cy="619563"/>
          </a:xfrm>
        </p:spPr>
        <p:txBody>
          <a:bodyPr/>
          <a:lstStyle>
            <a:lvl1pPr marL="0" indent="0" algn="l">
              <a:lnSpc>
                <a:spcPct val="900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&lt;Optional Subtitle&gt;</a:t>
            </a:r>
          </a:p>
        </p:txBody>
      </p:sp>
      <p:sp>
        <p:nvSpPr>
          <p:cNvPr id="9" name="Text Placeholder 8"/>
          <p:cNvSpPr>
            <a:spLocks noGrp="1"/>
          </p:cNvSpPr>
          <p:nvPr>
            <p:ph type="body" sz="quarter" idx="13" hasCustomPrompt="1"/>
          </p:nvPr>
        </p:nvSpPr>
        <p:spPr>
          <a:xfrm>
            <a:off x="616755" y="5483546"/>
            <a:ext cx="5271229" cy="739456"/>
          </a:xfrm>
        </p:spPr>
        <p:txBody>
          <a:bodyPr/>
          <a:lstStyle>
            <a:lvl1pPr>
              <a:defRPr sz="550" kern="500" baseline="0">
                <a:solidFill>
                  <a:srgbClr val="FFFFFF"/>
                </a:solidFill>
              </a:defRPr>
            </a:lvl1pPr>
            <a:lvl2pPr>
              <a:defRPr sz="1400"/>
            </a:lvl2pPr>
            <a:lvl3pPr>
              <a:defRPr sz="1400"/>
            </a:lvl3pPr>
            <a:lvl4pPr>
              <a:defRPr sz="1400"/>
            </a:lvl4pPr>
            <a:lvl5pPr>
              <a:defRPr sz="1400"/>
            </a:lvl5pPr>
          </a:lstStyle>
          <a:p>
            <a:pPr lvl="0"/>
            <a:r>
              <a:rPr lang="en-US" dirty="0"/>
              <a:t>Insert Proprietary / Legal Language Here</a:t>
            </a:r>
          </a:p>
        </p:txBody>
      </p:sp>
    </p:spTree>
    <p:extLst>
      <p:ext uri="{BB962C8B-B14F-4D97-AF65-F5344CB8AC3E}">
        <p14:creationId xmlns:p14="http://schemas.microsoft.com/office/powerpoint/2010/main" val="2204211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95400"/>
            <a:ext cx="5386917" cy="639762"/>
          </a:xfrm>
        </p:spPr>
        <p:txBody>
          <a:bodyPr anchor="b"/>
          <a:lstStyle>
            <a:lvl1pPr marL="0" indent="0">
              <a:buNone/>
              <a:defRPr sz="2400" b="1">
                <a:solidFill>
                  <a:srgbClr val="CCCC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935162"/>
            <a:ext cx="5386917" cy="3951288"/>
          </a:xfrm>
        </p:spPr>
        <p:txBody>
          <a:bodyPr/>
          <a:lstStyle>
            <a:lvl1pPr>
              <a:buClr>
                <a:srgbClr val="CCCC00"/>
              </a:buClr>
              <a:defRPr sz="2400"/>
            </a:lvl1pPr>
            <a:lvl2pPr>
              <a:buClr>
                <a:srgbClr val="CCCC00"/>
              </a:buClr>
              <a:defRPr sz="2000"/>
            </a:lvl2pPr>
            <a:lvl3pPr>
              <a:buClr>
                <a:srgbClr val="CCCC00"/>
              </a:buClr>
              <a:defRPr sz="1800"/>
            </a:lvl3pPr>
            <a:lvl4pPr>
              <a:buClr>
                <a:srgbClr val="CCCC00"/>
              </a:buClr>
              <a:defRPr sz="1600"/>
            </a:lvl4pPr>
            <a:lvl5pPr>
              <a:buClr>
                <a:srgbClr val="CCCC00"/>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7" y="1295400"/>
            <a:ext cx="5389033" cy="639762"/>
          </a:xfrm>
        </p:spPr>
        <p:txBody>
          <a:bodyPr anchor="b"/>
          <a:lstStyle>
            <a:lvl1pPr marL="0" indent="0">
              <a:buNone/>
              <a:defRPr sz="2400" b="1">
                <a:solidFill>
                  <a:srgbClr val="CCCC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7" y="1935162"/>
            <a:ext cx="5389033" cy="3951288"/>
          </a:xfrm>
        </p:spPr>
        <p:txBody>
          <a:bodyPr/>
          <a:lstStyle>
            <a:lvl1pPr>
              <a:buClr>
                <a:srgbClr val="CCCC00"/>
              </a:buClr>
              <a:defRPr sz="2400"/>
            </a:lvl1pPr>
            <a:lvl2pPr>
              <a:buClr>
                <a:srgbClr val="CCCC00"/>
              </a:buClr>
              <a:defRPr sz="2000"/>
            </a:lvl2pPr>
            <a:lvl3pPr>
              <a:buClr>
                <a:srgbClr val="CCCC00"/>
              </a:buClr>
              <a:defRPr sz="1800"/>
            </a:lvl3pPr>
            <a:lvl4pPr>
              <a:buClr>
                <a:srgbClr val="CCCC00"/>
              </a:buClr>
              <a:defRPr sz="1600"/>
            </a:lvl4pPr>
            <a:lvl5pPr>
              <a:buClr>
                <a:srgbClr val="CCCC00"/>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8D1D29DE-786C-453D-AC98-CA001D20C0D7}" type="slidenum">
              <a:rPr lang="en-US" smtClean="0"/>
              <a:t>‹N°›</a:t>
            </a:fld>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31265" y="5952744"/>
            <a:ext cx="6095496" cy="914324"/>
          </a:xfrm>
          <a:prstGeom prst="rect">
            <a:avLst/>
          </a:prstGeom>
        </p:spPr>
      </p:pic>
    </p:spTree>
    <p:extLst>
      <p:ext uri="{BB962C8B-B14F-4D97-AF65-F5344CB8AC3E}">
        <p14:creationId xmlns:p14="http://schemas.microsoft.com/office/powerpoint/2010/main" val="1404072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180" indent="0">
              <a:buNone/>
              <a:defRPr sz="2000" b="1"/>
            </a:lvl2pPr>
            <a:lvl3pPr marL="914358" indent="0">
              <a:buNone/>
              <a:defRPr sz="1799" b="1"/>
            </a:lvl3pPr>
            <a:lvl4pPr marL="1371538" indent="0">
              <a:buNone/>
              <a:defRPr sz="1600" b="1"/>
            </a:lvl4pPr>
            <a:lvl5pPr marL="1828718" indent="0">
              <a:buNone/>
              <a:defRPr sz="1600" b="1"/>
            </a:lvl5pPr>
            <a:lvl6pPr marL="2285896" indent="0">
              <a:buNone/>
              <a:defRPr sz="1600" b="1"/>
            </a:lvl6pPr>
            <a:lvl7pPr marL="2743076" indent="0">
              <a:buNone/>
              <a:defRPr sz="1600" b="1"/>
            </a:lvl7pPr>
            <a:lvl8pPr marL="3200256" indent="0">
              <a:buNone/>
              <a:defRPr sz="1600" b="1"/>
            </a:lvl8pPr>
            <a:lvl9pPr marL="3657434"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69848" y="2743199"/>
            <a:ext cx="4754880" cy="3291840"/>
          </a:xfrm>
        </p:spPr>
        <p:txBody>
          <a:bodyPr/>
          <a:lstStyle>
            <a:lvl1pPr>
              <a:defRPr sz="2000"/>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180" indent="0">
              <a:buNone/>
              <a:defRPr sz="2000" b="1"/>
            </a:lvl2pPr>
            <a:lvl3pPr marL="914358" indent="0">
              <a:buNone/>
              <a:defRPr sz="1799" b="1"/>
            </a:lvl3pPr>
            <a:lvl4pPr marL="1371538" indent="0">
              <a:buNone/>
              <a:defRPr sz="1600" b="1"/>
            </a:lvl4pPr>
            <a:lvl5pPr marL="1828718" indent="0">
              <a:buNone/>
              <a:defRPr sz="1600" b="1"/>
            </a:lvl5pPr>
            <a:lvl6pPr marL="2285896" indent="0">
              <a:buNone/>
              <a:defRPr sz="1600" b="1"/>
            </a:lvl6pPr>
            <a:lvl7pPr marL="2743076" indent="0">
              <a:buNone/>
              <a:defRPr sz="1600" b="1"/>
            </a:lvl7pPr>
            <a:lvl8pPr marL="3200256" indent="0">
              <a:buNone/>
              <a:defRPr sz="1600" b="1"/>
            </a:lvl8pPr>
            <a:lvl9pPr marL="3657434"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364224" y="2743199"/>
            <a:ext cx="4754880" cy="3291840"/>
          </a:xfrm>
        </p:spPr>
        <p:txBody>
          <a:bodyPr/>
          <a:lstStyle>
            <a:lvl1pPr>
              <a:defRPr sz="2000"/>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5B25613-1996-4779-A406-0CAA60EE2C51}" type="datetimeFigureOut">
              <a:rPr lang="fr-FR" smtClean="0"/>
              <a:t>09/09/2021</a:t>
            </a:fld>
            <a:endParaRPr lang="fr-F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4263549981"/>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0BD473A-842E-40AC-BFBA-B1841B576B1A}" type="slidenum">
              <a:rPr lang="en-US" smtClean="0"/>
              <a:pPr/>
              <a:t>‹N°›</a:t>
            </a:fld>
            <a:endParaRPr lang="en-US"/>
          </a:p>
        </p:txBody>
      </p:sp>
    </p:spTree>
    <p:extLst>
      <p:ext uri="{BB962C8B-B14F-4D97-AF65-F5344CB8AC3E}">
        <p14:creationId xmlns:p14="http://schemas.microsoft.com/office/powerpoint/2010/main" val="6067395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56590B-0EF9-4283-9185-F288E291751D}" type="datetimeFigureOut">
              <a:rPr lang="en-US" smtClean="0"/>
              <a:t>9/9/21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59CE7-17F2-45D9-BD08-81582473F26B}" type="slidenum">
              <a:rPr lang="en-US" smtClean="0"/>
              <a:t>‹N°›</a:t>
            </a:fld>
            <a:endParaRPr lang="en-US"/>
          </a:p>
        </p:txBody>
      </p:sp>
    </p:spTree>
    <p:extLst>
      <p:ext uri="{BB962C8B-B14F-4D97-AF65-F5344CB8AC3E}">
        <p14:creationId xmlns:p14="http://schemas.microsoft.com/office/powerpoint/2010/main" val="535664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92381" y="1988841"/>
            <a:ext cx="10464800" cy="1927225"/>
          </a:xfrm>
        </p:spPr>
        <p:txBody>
          <a:bodyPr anchor="b">
            <a:noAutofit/>
          </a:bodyPr>
          <a:lstStyle>
            <a:lvl1pPr>
              <a:defRPr sz="5400" cap="all" baseline="0">
                <a:solidFill>
                  <a:schemeClr val="accent3"/>
                </a:solidFill>
              </a:defRPr>
            </a:lvl1pPr>
          </a:lstStyle>
          <a:p>
            <a:r>
              <a:rPr lang="fr-FR"/>
              <a:t>Modifiez le style du titre</a:t>
            </a:r>
            <a:endParaRPr lang="en-US" dirty="0"/>
          </a:p>
        </p:txBody>
      </p:sp>
      <p:sp>
        <p:nvSpPr>
          <p:cNvPr id="3" name="Subtitle 2"/>
          <p:cNvSpPr>
            <a:spLocks noGrp="1"/>
          </p:cNvSpPr>
          <p:nvPr>
            <p:ph type="subTitle" idx="1"/>
          </p:nvPr>
        </p:nvSpPr>
        <p:spPr>
          <a:xfrm>
            <a:off x="892381" y="4293096"/>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cxnSp>
        <p:nvCxnSpPr>
          <p:cNvPr id="8" name="Straight Connector 7"/>
          <p:cNvCxnSpPr/>
          <p:nvPr/>
        </p:nvCxnSpPr>
        <p:spPr>
          <a:xfrm>
            <a:off x="892381" y="4077072"/>
            <a:ext cx="10464800" cy="1588"/>
          </a:xfrm>
          <a:prstGeom prst="line">
            <a:avLst/>
          </a:prstGeom>
          <a:ln/>
        </p:spPr>
        <p:style>
          <a:lnRef idx="3">
            <a:schemeClr val="accent1"/>
          </a:lnRef>
          <a:fillRef idx="0">
            <a:schemeClr val="accent1"/>
          </a:fillRef>
          <a:effectRef idx="2">
            <a:schemeClr val="accent1"/>
          </a:effectRef>
          <a:fontRef idx="minor">
            <a:schemeClr val="tx1"/>
          </a:fontRef>
        </p:style>
      </p:cxnSp>
      <p:sp>
        <p:nvSpPr>
          <p:cNvPr id="6" name="Triangle rectangle 5"/>
          <p:cNvSpPr/>
          <p:nvPr userDrawn="1"/>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ln>
                <a:solidFill>
                  <a:schemeClr val="accent2">
                    <a:lumMod val="50000"/>
                  </a:schemeClr>
                </a:solidFill>
              </a:ln>
            </a:endParaRPr>
          </a:p>
        </p:txBody>
      </p:sp>
      <p:sp>
        <p:nvSpPr>
          <p:cNvPr id="13" name="Slide Number Placeholder 5"/>
          <p:cNvSpPr>
            <a:spLocks noGrp="1"/>
          </p:cNvSpPr>
          <p:nvPr>
            <p:ph type="sldNum" sz="quarter" idx="12"/>
          </p:nvPr>
        </p:nvSpPr>
        <p:spPr>
          <a:xfrm>
            <a:off x="0" y="6403641"/>
            <a:ext cx="719403" cy="429731"/>
          </a:xfrm>
        </p:spPr>
        <p:txBody>
          <a:bodyPr/>
          <a:lstStyle>
            <a:lvl1pPr>
              <a:defRPr>
                <a:solidFill>
                  <a:schemeClr val="tx1"/>
                </a:solidFill>
              </a:defRPr>
            </a:lvl1pPr>
          </a:lstStyle>
          <a:p>
            <a:fld id="{CD41CC11-DAE4-47F7-9853-195E25E9FCC5}" type="slidenum">
              <a:rPr lang="fr-FR" smtClean="0"/>
              <a:pPr/>
              <a:t>‹N°›</a:t>
            </a:fld>
            <a:endParaRPr lang="fr-FR" dirty="0"/>
          </a:p>
        </p:txBody>
      </p:sp>
    </p:spTree>
    <p:extLst>
      <p:ext uri="{BB962C8B-B14F-4D97-AF65-F5344CB8AC3E}">
        <p14:creationId xmlns:p14="http://schemas.microsoft.com/office/powerpoint/2010/main" val="1529159987"/>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413685"/>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a:xfrm>
            <a:off x="609600" y="1600200"/>
            <a:ext cx="10972800" cy="4637112"/>
          </a:xfrm>
        </p:spPr>
        <p:txBody>
          <a:bodyPr/>
          <a:lstStyle>
            <a:lvl1pPr>
              <a:buClrTx/>
              <a:defRPr/>
            </a:lvl1pPr>
            <a:lvl2pPr>
              <a:buClrTx/>
              <a:defRPr/>
            </a:lvl2pPr>
            <a:lvl3pPr>
              <a:buClrTx/>
              <a:defRPr/>
            </a:lvl3pPr>
            <a:lvl4pPr>
              <a:buClrTx/>
              <a:defRPr/>
            </a:lvl4pPr>
            <a:lvl5pPr>
              <a:buClrTx/>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9" name="Triangle rectangle 8"/>
          <p:cNvSpPr/>
          <p:nvPr/>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6" name="Slide Number Placeholder 5"/>
          <p:cNvSpPr>
            <a:spLocks noGrp="1"/>
          </p:cNvSpPr>
          <p:nvPr>
            <p:ph type="sldNum" sz="quarter" idx="12"/>
          </p:nvPr>
        </p:nvSpPr>
        <p:spPr>
          <a:xfrm>
            <a:off x="0" y="6403641"/>
            <a:ext cx="719403" cy="429731"/>
          </a:xfrm>
        </p:spPr>
        <p:txBody>
          <a:bodyPr/>
          <a:lstStyle>
            <a:lvl1pPr>
              <a:defRPr>
                <a:solidFill>
                  <a:schemeClr val="tx1"/>
                </a:solidFill>
              </a:defRPr>
            </a:lvl1pPr>
          </a:lstStyle>
          <a:p>
            <a:fld id="{CD41CC11-DAE4-47F7-9853-195E25E9FCC5}" type="slidenum">
              <a:rPr lang="fr-FR" smtClean="0"/>
              <a:pPr/>
              <a:t>‹N°›</a:t>
            </a:fld>
            <a:endParaRPr lang="fr-FR" dirty="0"/>
          </a:p>
        </p:txBody>
      </p:sp>
      <p:pic>
        <p:nvPicPr>
          <p:cNvPr id="12" name="Picture 2"/>
          <p:cNvPicPr>
            <a:picLocks noChangeAspect="1" noChangeArrowheads="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413685"/>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a:off x="0" y="413684"/>
            <a:ext cx="2927648" cy="2151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4093179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11163"/>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445" y="1416843"/>
            <a:ext cx="5384800" cy="4718304"/>
          </a:xfrm>
        </p:spPr>
        <p:txBody>
          <a:bodyPr/>
          <a:lstStyle>
            <a:lvl1pPr>
              <a:buClrTx/>
              <a:defRPr sz="2800"/>
            </a:lvl1pPr>
            <a:lvl2pPr>
              <a:buClrTx/>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97600" y="1673352"/>
            <a:ext cx="5384800" cy="4718304"/>
          </a:xfrm>
        </p:spPr>
        <p:txBody>
          <a:bodyPr/>
          <a:lstStyle>
            <a:lvl1pPr>
              <a:buClrTx/>
              <a:defRPr sz="2800"/>
            </a:lvl1pPr>
            <a:lvl2pPr>
              <a:buClrTx/>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1CC11-DAE4-47F7-9853-195E25E9FCC5}" type="slidenum">
              <a:rPr lang="fr-FR" smtClean="0"/>
              <a:t>‹N°›</a:t>
            </a:fld>
            <a:endParaRPr lang="fr-FR"/>
          </a:p>
        </p:txBody>
      </p:sp>
      <p:sp>
        <p:nvSpPr>
          <p:cNvPr id="12" name="Triangle rectangle 11"/>
          <p:cNvSpPr/>
          <p:nvPr/>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4" name="Slide Number Placeholder 5"/>
          <p:cNvSpPr txBox="1">
            <a:spLocks/>
          </p:cNvSpPr>
          <p:nvPr/>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pPr/>
              <a:t>‹N°›</a:t>
            </a:fld>
            <a:endParaRPr lang="fr-FR" sz="1400"/>
          </a:p>
        </p:txBody>
      </p:sp>
      <p:pic>
        <p:nvPicPr>
          <p:cNvPr id="15" name="Picture 2"/>
          <p:cNvPicPr>
            <a:picLocks noChangeAspect="1" noChangeArrowheads="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11163"/>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riangle rectangle 15"/>
          <p:cNvSpPr/>
          <p:nvPr userDrawn="1"/>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7" name="Slide Number Placeholder 5"/>
          <p:cNvSpPr txBox="1">
            <a:spLocks/>
          </p:cNvSpPr>
          <p:nvPr userDrawn="1"/>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solidFill>
                  <a:schemeClr val="tx1"/>
                </a:solidFill>
              </a:rPr>
              <a:pPr/>
              <a:t>‹N°›</a:t>
            </a:fld>
            <a:endParaRPr lang="fr-FR" sz="1400" dirty="0">
              <a:solidFill>
                <a:schemeClr val="tx1"/>
              </a:solidFill>
            </a:endParaRPr>
          </a:p>
        </p:txBody>
      </p:sp>
      <p:sp>
        <p:nvSpPr>
          <p:cNvPr id="18" name="Rectangle 17"/>
          <p:cNvSpPr/>
          <p:nvPr userDrawn="1"/>
        </p:nvSpPr>
        <p:spPr>
          <a:xfrm>
            <a:off x="0" y="413684"/>
            <a:ext cx="2927648" cy="2151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696826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404665"/>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09600" y="2438400"/>
            <a:ext cx="5242560" cy="3951288"/>
          </a:xfrm>
        </p:spPr>
        <p:txBody>
          <a:bodyPr/>
          <a:lstStyle>
            <a:lvl1pPr>
              <a:buClr>
                <a:schemeClr val="tx2"/>
              </a:buClr>
              <a:defRPr sz="2400"/>
            </a:lvl1pPr>
            <a:lvl2pPr>
              <a:buClr>
                <a:schemeClr val="tx2"/>
              </a:buClr>
              <a:defRPr sz="2000"/>
            </a:lvl2pPr>
            <a:lvl3pPr>
              <a:buClr>
                <a:schemeClr val="tx2"/>
              </a:buClr>
              <a:defRPr sz="1800"/>
            </a:lvl3pPr>
            <a:lvl4pPr>
              <a:buClr>
                <a:schemeClr val="tx2"/>
              </a:buClr>
              <a:defRPr sz="1600"/>
            </a:lvl4pPr>
            <a:lvl5pPr>
              <a:buClr>
                <a:schemeClr val="tx2"/>
              </a:buClr>
              <a:defRPr sz="16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339840" y="2438400"/>
            <a:ext cx="5242560" cy="3951288"/>
          </a:xfrm>
        </p:spPr>
        <p:txBody>
          <a:bodyPr/>
          <a:lstStyle>
            <a:lvl1pPr>
              <a:buClrTx/>
              <a:defRPr sz="2400"/>
            </a:lvl1pPr>
            <a:lvl2pPr>
              <a:buClrTx/>
              <a:defRPr sz="2000"/>
            </a:lvl2pPr>
            <a:lvl3pPr>
              <a:buClrTx/>
              <a:defRPr sz="1800"/>
            </a:lvl3pPr>
            <a:lvl4pPr>
              <a:buClrTx/>
              <a:defRPr sz="1600"/>
            </a:lvl4pPr>
            <a:lvl5pPr>
              <a:buClrTx/>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D41CC11-DAE4-47F7-9853-195E25E9FCC5}" type="slidenum">
              <a:rPr lang="fr-FR" smtClean="0"/>
              <a:t>‹N°›</a:t>
            </a:fld>
            <a:endParaRPr lang="fr-FR"/>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riangle rectangle 14"/>
          <p:cNvSpPr/>
          <p:nvPr/>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7" name="Slide Number Placeholder 5"/>
          <p:cNvSpPr txBox="1">
            <a:spLocks/>
          </p:cNvSpPr>
          <p:nvPr/>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pPr/>
              <a:t>‹N°›</a:t>
            </a:fld>
            <a:endParaRPr lang="fr-FR" sz="1400"/>
          </a:p>
        </p:txBody>
      </p:sp>
      <p:pic>
        <p:nvPicPr>
          <p:cNvPr id="16" name="Picture 2"/>
          <p:cNvPicPr>
            <a:picLocks noChangeAspect="1" noChangeArrowheads="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404665"/>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riangle rectangle 17"/>
          <p:cNvSpPr/>
          <p:nvPr userDrawn="1"/>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9" name="Slide Number Placeholder 5"/>
          <p:cNvSpPr txBox="1">
            <a:spLocks/>
          </p:cNvSpPr>
          <p:nvPr userDrawn="1"/>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solidFill>
                  <a:schemeClr val="tx1"/>
                </a:solidFill>
              </a:rPr>
              <a:pPr/>
              <a:t>‹N°›</a:t>
            </a:fld>
            <a:endParaRPr lang="fr-FR" sz="1400" dirty="0">
              <a:solidFill>
                <a:schemeClr val="tx1"/>
              </a:solidFill>
            </a:endParaRPr>
          </a:p>
        </p:txBody>
      </p:sp>
      <p:sp>
        <p:nvSpPr>
          <p:cNvPr id="20" name="Rectangle 19"/>
          <p:cNvSpPr/>
          <p:nvPr userDrawn="1"/>
        </p:nvSpPr>
        <p:spPr>
          <a:xfrm>
            <a:off x="0" y="413684"/>
            <a:ext cx="2927648" cy="2151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385754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76673"/>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D41CC11-DAE4-47F7-9853-195E25E9FCC5}" type="slidenum">
              <a:rPr lang="fr-FR" smtClean="0"/>
              <a:t>‹N°›</a:t>
            </a:fld>
            <a:endParaRPr lang="fr-FR"/>
          </a:p>
        </p:txBody>
      </p:sp>
      <p:sp>
        <p:nvSpPr>
          <p:cNvPr id="10" name="Triangle rectangle 9"/>
          <p:cNvSpPr/>
          <p:nvPr/>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1" name="Picture 2"/>
          <p:cNvPicPr>
            <a:picLocks noChangeAspect="1" noChangeArrowheads="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76673"/>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userDrawn="1"/>
        </p:nvSpPr>
        <p:spPr>
          <a:xfrm>
            <a:off x="0" y="413684"/>
            <a:ext cx="2927648" cy="2151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1083058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11163"/>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D41CC11-DAE4-47F7-9853-195E25E9FCC5}" type="slidenum">
              <a:rPr lang="fr-FR" smtClean="0"/>
              <a:t>‹N°›</a:t>
            </a:fld>
            <a:endParaRPr lang="fr-FR"/>
          </a:p>
        </p:txBody>
      </p:sp>
      <p:sp>
        <p:nvSpPr>
          <p:cNvPr id="9" name="Triangle rectangle 8"/>
          <p:cNvSpPr/>
          <p:nvPr/>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Slide Number Placeholder 5"/>
          <p:cNvSpPr txBox="1">
            <a:spLocks/>
          </p:cNvSpPr>
          <p:nvPr/>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pPr/>
              <a:t>‹N°›</a:t>
            </a:fld>
            <a:endParaRPr lang="fr-FR" sz="1400"/>
          </a:p>
        </p:txBody>
      </p:sp>
      <p:pic>
        <p:nvPicPr>
          <p:cNvPr id="10" name="Picture 2"/>
          <p:cNvPicPr>
            <a:picLocks noChangeAspect="1" noChangeArrowheads="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11163"/>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riangle rectangle 11"/>
          <p:cNvSpPr/>
          <p:nvPr userDrawn="1"/>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Slide Number Placeholder 5"/>
          <p:cNvSpPr txBox="1">
            <a:spLocks/>
          </p:cNvSpPr>
          <p:nvPr userDrawn="1"/>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solidFill>
                  <a:schemeClr val="tx1"/>
                </a:solidFill>
              </a:rPr>
              <a:pPr/>
              <a:t>‹N°›</a:t>
            </a:fld>
            <a:endParaRPr lang="fr-FR" sz="1400" dirty="0">
              <a:solidFill>
                <a:schemeClr val="tx1"/>
              </a:solidFill>
            </a:endParaRPr>
          </a:p>
        </p:txBody>
      </p:sp>
      <p:sp>
        <p:nvSpPr>
          <p:cNvPr id="14" name="Rectangle 13"/>
          <p:cNvSpPr/>
          <p:nvPr userDrawn="1"/>
        </p:nvSpPr>
        <p:spPr>
          <a:xfrm>
            <a:off x="0" y="476672"/>
            <a:ext cx="4559829" cy="2448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142593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47149"/>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3887755" y="792080"/>
            <a:ext cx="7620000" cy="5577840"/>
          </a:xfrm>
        </p:spPr>
        <p:txBody>
          <a:bodyPr/>
          <a:lstStyle>
            <a:lvl1pPr>
              <a:buClrTx/>
              <a:defRPr sz="3200"/>
            </a:lvl1pPr>
            <a:lvl2pPr>
              <a:buClrTx/>
              <a:defRPr sz="2800"/>
            </a:lvl2pPr>
            <a:lvl3pPr>
              <a:buClrTx/>
              <a:defRPr sz="2400"/>
            </a:lvl3pPr>
            <a:lvl4pPr>
              <a:buClrTx/>
              <a:defRPr sz="2000"/>
            </a:lvl4pPr>
            <a:lvl5pPr>
              <a:buClrTx/>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1CC11-DAE4-47F7-9853-195E25E9FCC5}" type="slidenum">
              <a:rPr lang="fr-FR" smtClean="0"/>
              <a:t>‹N°›</a:t>
            </a:fld>
            <a:endParaRPr lang="fr-FR"/>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riangle rectangle 12"/>
          <p:cNvSpPr/>
          <p:nvPr/>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5" name="Slide Number Placeholder 5"/>
          <p:cNvSpPr txBox="1">
            <a:spLocks/>
          </p:cNvSpPr>
          <p:nvPr/>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pPr/>
              <a:t>‹N°›</a:t>
            </a:fld>
            <a:endParaRPr lang="fr-FR" sz="1400"/>
          </a:p>
        </p:txBody>
      </p:sp>
      <p:pic>
        <p:nvPicPr>
          <p:cNvPr id="14" name="Picture 2"/>
          <p:cNvPicPr>
            <a:picLocks noChangeAspect="1" noChangeArrowheads="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47149"/>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riangle rectangle 16"/>
          <p:cNvSpPr/>
          <p:nvPr userDrawn="1"/>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8" name="Slide Number Placeholder 5"/>
          <p:cNvSpPr txBox="1">
            <a:spLocks/>
          </p:cNvSpPr>
          <p:nvPr userDrawn="1"/>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solidFill>
                  <a:schemeClr val="tx1"/>
                </a:solidFill>
              </a:rPr>
              <a:pPr/>
              <a:t>‹N°›</a:t>
            </a:fld>
            <a:endParaRPr lang="fr-FR" sz="1400" dirty="0">
              <a:solidFill>
                <a:schemeClr val="tx1"/>
              </a:solidFill>
            </a:endParaRPr>
          </a:p>
        </p:txBody>
      </p:sp>
      <p:sp>
        <p:nvSpPr>
          <p:cNvPr id="19" name="Rectangle 18"/>
          <p:cNvSpPr/>
          <p:nvPr userDrawn="1"/>
        </p:nvSpPr>
        <p:spPr>
          <a:xfrm>
            <a:off x="0" y="413684"/>
            <a:ext cx="2927648" cy="2151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161014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55895"/>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p:cNvSpPr>
          <p:nvPr>
            <p:ph type="pic" idx="1"/>
          </p:nvPr>
        </p:nvSpPr>
        <p:spPr>
          <a:xfrm>
            <a:off x="3811480" y="838202"/>
            <a:ext cx="7872520" cy="5255095"/>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09600" y="2133600"/>
            <a:ext cx="2852928" cy="39596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1CC11-DAE4-47F7-9853-195E25E9FCC5}" type="slidenum">
              <a:rPr lang="fr-FR" smtClean="0"/>
              <a:t>‹N°›</a:t>
            </a:fld>
            <a:endParaRPr lang="fr-FR"/>
          </a:p>
        </p:txBody>
      </p:sp>
      <p:sp>
        <p:nvSpPr>
          <p:cNvPr id="12" name="Triangle rectangle 11"/>
          <p:cNvSpPr/>
          <p:nvPr/>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4" name="Slide Number Placeholder 5"/>
          <p:cNvSpPr txBox="1">
            <a:spLocks/>
          </p:cNvSpPr>
          <p:nvPr/>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pPr/>
              <a:t>‹N°›</a:t>
            </a:fld>
            <a:endParaRPr lang="fr-FR" sz="1400"/>
          </a:p>
        </p:txBody>
      </p:sp>
      <p:pic>
        <p:nvPicPr>
          <p:cNvPr id="15" name="Picture 2"/>
          <p:cNvPicPr>
            <a:picLocks noChangeAspect="1" noChangeArrowheads="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55895"/>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riangle rectangle 15"/>
          <p:cNvSpPr/>
          <p:nvPr userDrawn="1"/>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7" name="Slide Number Placeholder 5"/>
          <p:cNvSpPr txBox="1">
            <a:spLocks/>
          </p:cNvSpPr>
          <p:nvPr userDrawn="1"/>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solidFill>
                  <a:schemeClr val="tx1"/>
                </a:solidFill>
              </a:rPr>
              <a:pPr/>
              <a:t>‹N°›</a:t>
            </a:fld>
            <a:endParaRPr lang="fr-FR" sz="1400" dirty="0">
              <a:solidFill>
                <a:schemeClr val="tx1"/>
              </a:solidFill>
            </a:endParaRPr>
          </a:p>
        </p:txBody>
      </p:sp>
      <p:sp>
        <p:nvSpPr>
          <p:cNvPr id="18" name="Rectangle 17"/>
          <p:cNvSpPr/>
          <p:nvPr userDrawn="1"/>
        </p:nvSpPr>
        <p:spPr>
          <a:xfrm>
            <a:off x="0" y="413684"/>
            <a:ext cx="2927648" cy="2151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60486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1B5EFAE6-2603-6F42-A9C4-E968C593E962}" type="slidenum">
              <a:rPr lang="fr-FR" smtClean="0"/>
              <a:pPr>
                <a:defRPr/>
              </a:pPr>
              <a:t>‹N°›</a:t>
            </a:fld>
            <a:endParaRPr lang="fr-FR"/>
          </a:p>
        </p:txBody>
      </p:sp>
    </p:spTree>
    <p:extLst>
      <p:ext uri="{BB962C8B-B14F-4D97-AF65-F5344CB8AC3E}">
        <p14:creationId xmlns:p14="http://schemas.microsoft.com/office/powerpoint/2010/main" val="2014478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35426"/>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a:xfrm>
            <a:off x="609600" y="1600200"/>
            <a:ext cx="10972800" cy="4709120"/>
          </a:xfrm>
        </p:spPr>
        <p:txBody>
          <a:bodyPr vert="eaVert"/>
          <a:lstStyle>
            <a:lvl1pPr>
              <a:buClrTx/>
              <a:defRPr/>
            </a:lvl1pPr>
            <a:lvl2pPr>
              <a:buClrTx/>
              <a:defRPr/>
            </a:lvl2pPr>
            <a:lvl3pPr>
              <a:buClrTx/>
              <a:defRPr/>
            </a:lvl3pPr>
            <a:lvl4pPr>
              <a:buClrTx/>
              <a:defRPr/>
            </a:lvl4pPr>
            <a:lvl5pPr>
              <a:buClrTx/>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1CC11-DAE4-47F7-9853-195E25E9FCC5}" type="slidenum">
              <a:rPr lang="fr-FR" smtClean="0"/>
              <a:t>‹N°›</a:t>
            </a:fld>
            <a:endParaRPr lang="fr-FR"/>
          </a:p>
        </p:txBody>
      </p:sp>
      <p:sp>
        <p:nvSpPr>
          <p:cNvPr id="11" name="Triangle rectangle 10"/>
          <p:cNvSpPr/>
          <p:nvPr/>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Slide Number Placeholder 5"/>
          <p:cNvSpPr txBox="1">
            <a:spLocks/>
          </p:cNvSpPr>
          <p:nvPr/>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pPr/>
              <a:t>‹N°›</a:t>
            </a:fld>
            <a:endParaRPr lang="fr-FR" sz="1400"/>
          </a:p>
        </p:txBody>
      </p:sp>
      <p:pic>
        <p:nvPicPr>
          <p:cNvPr id="14" name="Picture 2"/>
          <p:cNvPicPr>
            <a:picLocks noChangeAspect="1" noChangeArrowheads="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35426"/>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riangle rectangle 14"/>
          <p:cNvSpPr/>
          <p:nvPr userDrawn="1"/>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16" name="Slide Number Placeholder 5"/>
          <p:cNvSpPr txBox="1">
            <a:spLocks/>
          </p:cNvSpPr>
          <p:nvPr userDrawn="1"/>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solidFill>
                  <a:schemeClr val="tx1"/>
                </a:solidFill>
              </a:rPr>
              <a:pPr/>
              <a:t>‹N°›</a:t>
            </a:fld>
            <a:endParaRPr lang="fr-FR" sz="1400" dirty="0">
              <a:solidFill>
                <a:schemeClr val="tx1"/>
              </a:solidFill>
            </a:endParaRPr>
          </a:p>
        </p:txBody>
      </p:sp>
      <p:sp>
        <p:nvSpPr>
          <p:cNvPr id="17" name="Rectangle 16"/>
          <p:cNvSpPr/>
          <p:nvPr userDrawn="1"/>
        </p:nvSpPr>
        <p:spPr>
          <a:xfrm>
            <a:off x="0" y="413684"/>
            <a:ext cx="2927648" cy="2151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168084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11163"/>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Vertical Title 1"/>
          <p:cNvSpPr>
            <a:spLocks noGrp="1"/>
          </p:cNvSpPr>
          <p:nvPr>
            <p:ph type="title" orient="vert"/>
          </p:nvPr>
        </p:nvSpPr>
        <p:spPr>
          <a:xfrm>
            <a:off x="8839200" y="609600"/>
            <a:ext cx="2743200" cy="5771728"/>
          </a:xfrm>
        </p:spPr>
        <p:txBody>
          <a:bodyPr vert="eaVert" anchor="b"/>
          <a:lstStyle/>
          <a:p>
            <a:r>
              <a:rPr lang="fr-FR"/>
              <a:t>Modifiez le style du titre</a:t>
            </a:r>
            <a:endParaRPr lang="en-US" dirty="0"/>
          </a:p>
        </p:txBody>
      </p:sp>
      <p:sp>
        <p:nvSpPr>
          <p:cNvPr id="3" name="Vertical Text Placeholder 2"/>
          <p:cNvSpPr>
            <a:spLocks noGrp="1"/>
          </p:cNvSpPr>
          <p:nvPr>
            <p:ph type="body" orient="vert" idx="1"/>
          </p:nvPr>
        </p:nvSpPr>
        <p:spPr>
          <a:xfrm>
            <a:off x="609600" y="609600"/>
            <a:ext cx="8026400" cy="5771728"/>
          </a:xfrm>
        </p:spPr>
        <p:txBody>
          <a:bodyPr vert="eaVert"/>
          <a:lstStyle>
            <a:lvl1pPr>
              <a:buClrTx/>
              <a:defRPr/>
            </a:lvl1pPr>
            <a:lvl2pPr>
              <a:buClrTx/>
              <a:defRPr/>
            </a:lvl2pPr>
            <a:lvl3pPr>
              <a:buClrTx/>
              <a:defRPr/>
            </a:lvl3pPr>
            <a:lvl4pPr>
              <a:buClrTx/>
              <a:defRPr/>
            </a:lvl4pPr>
            <a:lvl5pPr>
              <a:buClrTx/>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D41CC11-DAE4-47F7-9853-195E25E9FCC5}" type="slidenum">
              <a:rPr lang="fr-FR" smtClean="0"/>
              <a:t>‹N°›</a:t>
            </a:fld>
            <a:endParaRPr lang="fr-FR"/>
          </a:p>
        </p:txBody>
      </p:sp>
      <p:sp>
        <p:nvSpPr>
          <p:cNvPr id="11" name="Triangle rectangle 10"/>
          <p:cNvSpPr/>
          <p:nvPr/>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Slide Number Placeholder 5"/>
          <p:cNvSpPr txBox="1">
            <a:spLocks/>
          </p:cNvSpPr>
          <p:nvPr/>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pPr/>
              <a:t>‹N°›</a:t>
            </a:fld>
            <a:endParaRPr lang="fr-FR" sz="1400"/>
          </a:p>
        </p:txBody>
      </p:sp>
      <p:pic>
        <p:nvPicPr>
          <p:cNvPr id="14" name="Picture 2"/>
          <p:cNvPicPr>
            <a:picLocks noChangeAspect="1" noChangeArrowheads="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411163"/>
            <a:ext cx="2681817"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riangle rectangle 14"/>
          <p:cNvSpPr/>
          <p:nvPr userDrawn="1"/>
        </p:nvSpPr>
        <p:spPr>
          <a:xfrm>
            <a:off x="0" y="594928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6" name="Slide Number Placeholder 5"/>
          <p:cNvSpPr txBox="1">
            <a:spLocks/>
          </p:cNvSpPr>
          <p:nvPr userDrawn="1"/>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solidFill>
                  <a:schemeClr val="tx1"/>
                </a:solidFill>
              </a:rPr>
              <a:pPr/>
              <a:t>‹N°›</a:t>
            </a:fld>
            <a:endParaRPr lang="fr-FR" sz="1400" dirty="0">
              <a:solidFill>
                <a:schemeClr val="tx1"/>
              </a:solidFill>
            </a:endParaRPr>
          </a:p>
        </p:txBody>
      </p:sp>
      <p:sp>
        <p:nvSpPr>
          <p:cNvPr id="17" name="Rectangle 16"/>
          <p:cNvSpPr/>
          <p:nvPr userDrawn="1"/>
        </p:nvSpPr>
        <p:spPr>
          <a:xfrm>
            <a:off x="0" y="485692"/>
            <a:ext cx="2927648" cy="2151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840006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406400" y="1201511"/>
            <a:ext cx="11379200" cy="47238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69333" y="104776"/>
            <a:ext cx="9448800" cy="868363"/>
          </a:xfrm>
        </p:spPr>
        <p:txBody>
          <a:bodyPr/>
          <a:lstStyle/>
          <a:p>
            <a:r>
              <a:rPr lang="en-US"/>
              <a:t>Click to edit Master title style</a:t>
            </a:r>
          </a:p>
        </p:txBody>
      </p:sp>
      <p:sp>
        <p:nvSpPr>
          <p:cNvPr id="7" name="Rectangle 6"/>
          <p:cNvSpPr/>
          <p:nvPr userDrawn="1"/>
        </p:nvSpPr>
        <p:spPr>
          <a:xfrm>
            <a:off x="0" y="413684"/>
            <a:ext cx="2927648" cy="2151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8" name="Triangle rectangle 7"/>
          <p:cNvSpPr/>
          <p:nvPr userDrawn="1"/>
        </p:nvSpPr>
        <p:spPr>
          <a:xfrm>
            <a:off x="0" y="5953350"/>
            <a:ext cx="1103445" cy="908720"/>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Slide Number Placeholder 5">
            <a:extLst>
              <a:ext uri="{FF2B5EF4-FFF2-40B4-BE49-F238E27FC236}">
                <a16:creationId xmlns:a16="http://schemas.microsoft.com/office/drawing/2014/main" id="{5C87AF42-CD2F-482D-9228-382D3132F209}"/>
              </a:ext>
            </a:extLst>
          </p:cNvPr>
          <p:cNvSpPr txBox="1">
            <a:spLocks/>
          </p:cNvSpPr>
          <p:nvPr userDrawn="1"/>
        </p:nvSpPr>
        <p:spPr>
          <a:xfrm>
            <a:off x="0" y="6403641"/>
            <a:ext cx="719403"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solidFill>
                  <a:schemeClr val="tx1"/>
                </a:solidFill>
              </a:rPr>
              <a:pPr/>
              <a:t>‹N°›</a:t>
            </a:fld>
            <a:endParaRPr lang="fr-FR" sz="1400" dirty="0">
              <a:solidFill>
                <a:schemeClr val="tx1"/>
              </a:solidFill>
            </a:endParaRPr>
          </a:p>
        </p:txBody>
      </p:sp>
    </p:spTree>
    <p:extLst>
      <p:ext uri="{BB962C8B-B14F-4D97-AF65-F5344CB8AC3E}">
        <p14:creationId xmlns:p14="http://schemas.microsoft.com/office/powerpoint/2010/main" val="3622539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ext &amp; Content – Warm 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89987"/>
            <a:ext cx="10962696" cy="1076155"/>
          </a:xfrm>
        </p:spPr>
        <p:txBody>
          <a:bodyPr/>
          <a:lstStyle/>
          <a:p>
            <a:r>
              <a:rPr lang="en-US" dirty="0"/>
              <a:t>&lt;Title &amp; content layout&gt;</a:t>
            </a:r>
          </a:p>
        </p:txBody>
      </p:sp>
      <p:sp>
        <p:nvSpPr>
          <p:cNvPr id="3" name="Content Placeholder 2"/>
          <p:cNvSpPr>
            <a:spLocks noGrp="1"/>
          </p:cNvSpPr>
          <p:nvPr>
            <p:ph idx="1"/>
          </p:nvPr>
        </p:nvSpPr>
        <p:spPr>
          <a:xfrm>
            <a:off x="619544" y="1515766"/>
            <a:ext cx="10963490"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msd_ifl_lg_rgb_dkgry_full.png"/>
          <p:cNvPicPr>
            <a:picLocks noChangeAspect="1"/>
          </p:cNvPicPr>
          <p:nvPr userDrawn="1"/>
        </p:nvPicPr>
        <p:blipFill>
          <a:blip r:embed="rId2"/>
          <a:stretch>
            <a:fillRect/>
          </a:stretch>
        </p:blipFill>
        <p:spPr>
          <a:xfrm>
            <a:off x="10064387" y="6185194"/>
            <a:ext cx="2140253" cy="574330"/>
          </a:xfrm>
          <a:prstGeom prst="rect">
            <a:avLst/>
          </a:prstGeom>
        </p:spPr>
      </p:pic>
      <p:pic>
        <p:nvPicPr>
          <p:cNvPr id="11" name="Picture 2" descr="W:\AP_COM\COM INTERNE\Photothèque\Logos\Logo-MSD-Vaccins-25-10-2016-Final - fond blanc.png"/>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078032"/>
            <a:ext cx="1519707" cy="77996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a:spLocks noChangeArrowheads="1"/>
          </p:cNvSpPr>
          <p:nvPr userDrawn="1"/>
        </p:nvSpPr>
        <p:spPr bwMode="auto">
          <a:xfrm>
            <a:off x="6240590" y="6631772"/>
            <a:ext cx="47272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50000"/>
              </a:spcBef>
              <a:spcAft>
                <a:spcPct val="0"/>
              </a:spcAft>
              <a:defRPr sz="1200">
                <a:solidFill>
                  <a:schemeClr val="tx1"/>
                </a:solidFill>
                <a:latin typeface="Arial" charset="0"/>
                <a:cs typeface="Arial" charset="0"/>
              </a:defRPr>
            </a:lvl6pPr>
            <a:lvl7pPr marL="2971800" indent="-228600" eaLnBrk="0" fontAlgn="base" hangingPunct="0">
              <a:spcBef>
                <a:spcPct val="50000"/>
              </a:spcBef>
              <a:spcAft>
                <a:spcPct val="0"/>
              </a:spcAft>
              <a:defRPr sz="1200">
                <a:solidFill>
                  <a:schemeClr val="tx1"/>
                </a:solidFill>
                <a:latin typeface="Arial" charset="0"/>
                <a:cs typeface="Arial" charset="0"/>
              </a:defRPr>
            </a:lvl7pPr>
            <a:lvl8pPr marL="3429000" indent="-228600" eaLnBrk="0" fontAlgn="base" hangingPunct="0">
              <a:spcBef>
                <a:spcPct val="50000"/>
              </a:spcBef>
              <a:spcAft>
                <a:spcPct val="0"/>
              </a:spcAft>
              <a:defRPr sz="1200">
                <a:solidFill>
                  <a:schemeClr val="tx1"/>
                </a:solidFill>
                <a:latin typeface="Arial" charset="0"/>
                <a:cs typeface="Arial" charset="0"/>
              </a:defRPr>
            </a:lvl8pPr>
            <a:lvl9pPr marL="3886200" indent="-228600" eaLnBrk="0" fontAlgn="base" hangingPunct="0">
              <a:spcBef>
                <a:spcPct val="50000"/>
              </a:spcBef>
              <a:spcAft>
                <a:spcPct val="0"/>
              </a:spcAft>
              <a:defRPr sz="1200">
                <a:solidFill>
                  <a:schemeClr val="tx1"/>
                </a:solidFill>
                <a:latin typeface="Arial" charset="0"/>
                <a:cs typeface="Arial" charset="0"/>
              </a:defRPr>
            </a:lvl9pPr>
          </a:lstStyle>
          <a:p>
            <a:pPr algn="r" defTabSz="914400" eaLnBrk="1" hangingPunct="1">
              <a:defRPr/>
            </a:pPr>
            <a:r>
              <a:rPr lang="fr-FR" altLang="fr-FR" sz="1000" kern="0" dirty="0">
                <a:solidFill>
                  <a:srgbClr val="808080"/>
                </a:solidFill>
                <a:latin typeface="Arial Narrow"/>
              </a:rPr>
              <a:t> Propriété exclusive de MSD VACCINS. Reproduction partielle ou totale interdite.</a:t>
            </a:r>
          </a:p>
        </p:txBody>
      </p:sp>
      <p:sp>
        <p:nvSpPr>
          <p:cNvPr id="12" name="Slide Number Placeholder 5"/>
          <p:cNvSpPr>
            <a:spLocks noGrp="1"/>
          </p:cNvSpPr>
          <p:nvPr>
            <p:ph type="sldNum" sz="quarter" idx="12"/>
          </p:nvPr>
        </p:nvSpPr>
        <p:spPr>
          <a:xfrm>
            <a:off x="11741249" y="6433581"/>
            <a:ext cx="372540" cy="289247"/>
          </a:xfrm>
        </p:spPr>
        <p:txBody>
          <a:bodyPr/>
          <a:lstStyle>
            <a:lvl1pPr>
              <a:defRPr>
                <a:solidFill>
                  <a:schemeClr val="accent2"/>
                </a:solidFill>
              </a:defRPr>
            </a:lvl1pPr>
          </a:lstStyle>
          <a:p>
            <a:fld id="{74D97F68-CC38-3C48-B083-3B4A1457065E}" type="slidenum">
              <a:rPr lang="en-US" smtClean="0">
                <a:solidFill>
                  <a:srgbClr val="7B7B7B"/>
                </a:solidFill>
              </a:rPr>
              <a:pPr/>
              <a:t>‹N°›</a:t>
            </a:fld>
            <a:endParaRPr lang="en-US" dirty="0">
              <a:solidFill>
                <a:srgbClr val="7B7B7B"/>
              </a:solidFill>
            </a:endParaRPr>
          </a:p>
        </p:txBody>
      </p:sp>
    </p:spTree>
    <p:extLst>
      <p:ext uri="{BB962C8B-B14F-4D97-AF65-F5344CB8AC3E}">
        <p14:creationId xmlns:p14="http://schemas.microsoft.com/office/powerpoint/2010/main" val="1283749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Text &amp; Content – Warm Gra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193035"/>
            <a:ext cx="10962696" cy="1076155"/>
          </a:xfrm>
        </p:spPr>
        <p:txBody>
          <a:bodyPr/>
          <a:lstStyle/>
          <a:p>
            <a:r>
              <a:rPr lang="en-US" dirty="0"/>
              <a:t>&lt;Title &amp; content layout&gt;</a:t>
            </a:r>
          </a:p>
        </p:txBody>
      </p:sp>
      <p:sp>
        <p:nvSpPr>
          <p:cNvPr id="3" name="Content Placeholder 2"/>
          <p:cNvSpPr>
            <a:spLocks noGrp="1"/>
          </p:cNvSpPr>
          <p:nvPr>
            <p:ph idx="1"/>
          </p:nvPr>
        </p:nvSpPr>
        <p:spPr>
          <a:xfrm>
            <a:off x="619544" y="1431359"/>
            <a:ext cx="10963490" cy="4290227"/>
          </a:xfrm>
        </p:spPr>
        <p:txBody>
          <a:bodyPr/>
          <a:lstStyle>
            <a:lvl1pPr>
              <a:spcBef>
                <a:spcPts val="10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12"/>
          </p:nvPr>
        </p:nvSpPr>
        <p:spPr>
          <a:xfrm>
            <a:off x="11741249" y="6433581"/>
            <a:ext cx="372540" cy="289247"/>
          </a:xfrm>
        </p:spPr>
        <p:txBody>
          <a:bodyPr/>
          <a:lstStyle>
            <a:lvl1pPr>
              <a:defRPr>
                <a:solidFill>
                  <a:schemeClr val="accent2"/>
                </a:solidFill>
              </a:defRPr>
            </a:lvl1pPr>
          </a:lstStyle>
          <a:p>
            <a:fld id="{74D97F68-CC38-3C48-B083-3B4A1457065E}" type="slidenum">
              <a:rPr lang="en-US" smtClean="0">
                <a:solidFill>
                  <a:srgbClr val="7B7B7B"/>
                </a:solidFill>
              </a:rPr>
              <a:pPr/>
              <a:t>‹N°›</a:t>
            </a:fld>
            <a:endParaRPr lang="en-US" dirty="0">
              <a:solidFill>
                <a:srgbClr val="7B7B7B"/>
              </a:solidFill>
            </a:endParaRPr>
          </a:p>
        </p:txBody>
      </p:sp>
      <p:pic>
        <p:nvPicPr>
          <p:cNvPr id="16" name="bjClassifierImageBottom">
            <a:extLst>
              <a:ext uri="{FF2B5EF4-FFF2-40B4-BE49-F238E27FC236}">
                <a16:creationId xmlns:a16="http://schemas.microsoft.com/office/drawing/2014/main" id="{06050D56-062A-4E70-95D0-6F90727A45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0" y="6337260"/>
            <a:ext cx="908383" cy="457240"/>
          </a:xfrm>
          <a:prstGeom prst="rect">
            <a:avLst/>
          </a:prstGeom>
        </p:spPr>
      </p:pic>
    </p:spTree>
    <p:extLst>
      <p:ext uri="{BB962C8B-B14F-4D97-AF65-F5344CB8AC3E}">
        <p14:creationId xmlns:p14="http://schemas.microsoft.com/office/powerpoint/2010/main" val="3177181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2556413"/>
            <a:ext cx="10962696" cy="1076155"/>
          </a:xfrm>
        </p:spPr>
        <p:txBody>
          <a:bodyPr/>
          <a:lstStyle>
            <a:lvl1pPr algn="ctr">
              <a:defRPr/>
            </a:lvl1pPr>
          </a:lstStyle>
          <a:p>
            <a:r>
              <a:rPr lang="en-US" dirty="0"/>
              <a:t>&lt;Title &amp; content layout&gt;</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10" name="Slide Number Placeholder 5"/>
          <p:cNvSpPr>
            <a:spLocks noGrp="1"/>
          </p:cNvSpPr>
          <p:nvPr>
            <p:ph type="sldNum" sz="quarter" idx="12"/>
          </p:nvPr>
        </p:nvSpPr>
        <p:spPr>
          <a:xfrm>
            <a:off x="11741249" y="6433581"/>
            <a:ext cx="372540" cy="289247"/>
          </a:xfrm>
        </p:spPr>
        <p:txBody>
          <a:bodyPr/>
          <a:lstStyle>
            <a:lvl1pPr>
              <a:defRPr>
                <a:solidFill>
                  <a:schemeClr val="accent2"/>
                </a:solidFill>
              </a:defRPr>
            </a:lvl1pPr>
          </a:lstStyle>
          <a:p>
            <a:fld id="{74D97F68-CC38-3C48-B083-3B4A1457065E}" type="slidenum">
              <a:rPr lang="en-US" smtClean="0">
                <a:solidFill>
                  <a:srgbClr val="7B7B7B"/>
                </a:solidFill>
              </a:rPr>
              <a:pPr/>
              <a:t>‹N°›</a:t>
            </a:fld>
            <a:endParaRPr lang="en-US" dirty="0">
              <a:solidFill>
                <a:srgbClr val="7B7B7B"/>
              </a:solidFill>
            </a:endParaRPr>
          </a:p>
        </p:txBody>
      </p:sp>
    </p:spTree>
    <p:extLst>
      <p:ext uri="{BB962C8B-B14F-4D97-AF65-F5344CB8AC3E}">
        <p14:creationId xmlns:p14="http://schemas.microsoft.com/office/powerpoint/2010/main" val="3150571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&lt;2 column&gt;</a:t>
            </a:r>
          </a:p>
        </p:txBody>
      </p:sp>
      <p:sp>
        <p:nvSpPr>
          <p:cNvPr id="3" name="Content Placeholder 2"/>
          <p:cNvSpPr>
            <a:spLocks noGrp="1"/>
          </p:cNvSpPr>
          <p:nvPr>
            <p:ph idx="1"/>
          </p:nvPr>
        </p:nvSpPr>
        <p:spPr>
          <a:xfrm>
            <a:off x="6316720" y="1853399"/>
            <a:ext cx="5266313"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19545" y="1853399"/>
            <a:ext cx="5266313"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2" descr="W:\AP_COM\COM INTERNE\Photothèque\Logos\Logo-MSD-Vaccins-25-10-2016-Final - fond blanc.png"/>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078032"/>
            <a:ext cx="1519707" cy="77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msd_ifl_lg_rgb_dkgry_full.png"/>
          <p:cNvPicPr>
            <a:picLocks noChangeAspect="1"/>
          </p:cNvPicPr>
          <p:nvPr userDrawn="1"/>
        </p:nvPicPr>
        <p:blipFill>
          <a:blip r:embed="rId3"/>
          <a:stretch>
            <a:fillRect/>
          </a:stretch>
        </p:blipFill>
        <p:spPr>
          <a:xfrm>
            <a:off x="10064387" y="6185194"/>
            <a:ext cx="2140253" cy="574330"/>
          </a:xfrm>
          <a:prstGeom prst="rect">
            <a:avLst/>
          </a:prstGeom>
        </p:spPr>
      </p:pic>
      <p:sp>
        <p:nvSpPr>
          <p:cNvPr id="14" name="Slide Number Placeholder 5"/>
          <p:cNvSpPr>
            <a:spLocks noGrp="1"/>
          </p:cNvSpPr>
          <p:nvPr>
            <p:ph type="sldNum" sz="quarter" idx="12"/>
          </p:nvPr>
        </p:nvSpPr>
        <p:spPr>
          <a:xfrm>
            <a:off x="11741249" y="6433581"/>
            <a:ext cx="372540" cy="289247"/>
          </a:xfrm>
        </p:spPr>
        <p:txBody>
          <a:bodyPr/>
          <a:lstStyle>
            <a:lvl1pPr>
              <a:defRPr>
                <a:solidFill>
                  <a:schemeClr val="accent2"/>
                </a:solidFill>
              </a:defRPr>
            </a:lvl1pPr>
          </a:lstStyle>
          <a:p>
            <a:fld id="{74D97F68-CC38-3C48-B083-3B4A1457065E}" type="slidenum">
              <a:rPr lang="en-US" smtClean="0">
                <a:solidFill>
                  <a:srgbClr val="7B7B7B"/>
                </a:solidFill>
              </a:rPr>
              <a:pPr/>
              <a:t>‹N°›</a:t>
            </a:fld>
            <a:endParaRPr lang="en-US" dirty="0">
              <a:solidFill>
                <a:srgbClr val="7B7B7B"/>
              </a:solidFill>
            </a:endParaRPr>
          </a:p>
        </p:txBody>
      </p:sp>
      <p:sp>
        <p:nvSpPr>
          <p:cNvPr id="15" name="Footer Placeholder 4"/>
          <p:cNvSpPr>
            <a:spLocks noGrp="1"/>
          </p:cNvSpPr>
          <p:nvPr>
            <p:ph type="ftr" sz="quarter" idx="11"/>
          </p:nvPr>
        </p:nvSpPr>
        <p:spPr>
          <a:xfrm>
            <a:off x="872829" y="6195996"/>
            <a:ext cx="3860800" cy="272020"/>
          </a:xfrm>
        </p:spPr>
        <p:txBody>
          <a:bodyPr/>
          <a:lstStyle>
            <a:lvl1pPr>
              <a:defRPr>
                <a:solidFill>
                  <a:srgbClr val="000000"/>
                </a:solidFill>
              </a:defRPr>
            </a:lvl1pPr>
          </a:lstStyle>
          <a:p>
            <a:endParaRPr lang="en-US" dirty="0"/>
          </a:p>
        </p:txBody>
      </p:sp>
    </p:spTree>
    <p:extLst>
      <p:ext uri="{BB962C8B-B14F-4D97-AF65-F5344CB8AC3E}">
        <p14:creationId xmlns:p14="http://schemas.microsoft.com/office/powerpoint/2010/main" val="1659808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 stacked text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lvl1pPr>
              <a:defRPr baseline="0"/>
            </a:lvl1pPr>
          </a:lstStyle>
          <a:p>
            <a:r>
              <a:rPr lang="en-US" dirty="0"/>
              <a:t>&lt;2 stacked content / table option&gt;</a:t>
            </a:r>
          </a:p>
        </p:txBody>
      </p:sp>
      <p:sp>
        <p:nvSpPr>
          <p:cNvPr id="3" name="Content Placeholder 2"/>
          <p:cNvSpPr>
            <a:spLocks noGrp="1"/>
          </p:cNvSpPr>
          <p:nvPr>
            <p:ph idx="1"/>
          </p:nvPr>
        </p:nvSpPr>
        <p:spPr>
          <a:xfrm>
            <a:off x="619544" y="1853399"/>
            <a:ext cx="10963490" cy="2847334"/>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72829" y="6195996"/>
            <a:ext cx="3860800" cy="272020"/>
          </a:xfrm>
        </p:spPr>
        <p:txBody>
          <a:bodyPr/>
          <a:lstStyle>
            <a:lvl1pPr>
              <a:defRPr>
                <a:solidFill>
                  <a:srgbClr val="000000"/>
                </a:solidFill>
              </a:defRPr>
            </a:lvl1pPr>
          </a:lstStyle>
          <a:p>
            <a:endParaRPr lang="en-US" dirty="0"/>
          </a:p>
        </p:txBody>
      </p:sp>
      <p:sp>
        <p:nvSpPr>
          <p:cNvPr id="7" name="Content Placeholder 2"/>
          <p:cNvSpPr>
            <a:spLocks noGrp="1"/>
          </p:cNvSpPr>
          <p:nvPr>
            <p:ph idx="13"/>
          </p:nvPr>
        </p:nvSpPr>
        <p:spPr>
          <a:xfrm>
            <a:off x="619544" y="4896138"/>
            <a:ext cx="10963490" cy="1247487"/>
          </a:xfrm>
        </p:spPr>
        <p:txBody>
          <a:bodyPr/>
          <a:lstStyle>
            <a:lvl1pPr>
              <a:spcBef>
                <a:spcPts val="600"/>
              </a:spcBef>
              <a:defRPr sz="1800"/>
            </a:lvl1pPr>
            <a:lvl2pPr marL="180975" indent="-147638">
              <a:spcBef>
                <a:spcPts val="200"/>
              </a:spcBef>
              <a:defRPr sz="1800"/>
            </a:lvl2pPr>
            <a:lvl3pPr marL="368300" indent="-168275">
              <a:spcBef>
                <a:spcPts val="0"/>
              </a:spcBef>
              <a:defRPr sz="1700"/>
            </a:lvl3pPr>
            <a:lvl4pPr marL="501650" indent="-133350">
              <a:spcBef>
                <a:spcPts val="0"/>
              </a:spcBef>
              <a:buNone/>
              <a:defRPr sz="1600"/>
            </a:lvl4pPr>
          </a:lstStyle>
          <a:p>
            <a:pPr lvl="0"/>
            <a:r>
              <a:rPr lang="en-US"/>
              <a:t>Click to edit Master text styles</a:t>
            </a:r>
          </a:p>
          <a:p>
            <a:pPr lvl="1"/>
            <a:r>
              <a:rPr lang="en-US"/>
              <a:t>Second level</a:t>
            </a:r>
          </a:p>
          <a:p>
            <a:pPr lvl="2"/>
            <a:r>
              <a:rPr lang="en-US"/>
              <a:t>Third level</a:t>
            </a:r>
          </a:p>
        </p:txBody>
      </p:sp>
      <p:sp>
        <p:nvSpPr>
          <p:cNvPr id="13" name="Slide Number Placeholder 5"/>
          <p:cNvSpPr>
            <a:spLocks noGrp="1"/>
          </p:cNvSpPr>
          <p:nvPr>
            <p:ph type="sldNum" sz="quarter" idx="12"/>
          </p:nvPr>
        </p:nvSpPr>
        <p:spPr>
          <a:xfrm>
            <a:off x="11741249" y="6433581"/>
            <a:ext cx="372540" cy="289247"/>
          </a:xfrm>
        </p:spPr>
        <p:txBody>
          <a:bodyPr/>
          <a:lstStyle>
            <a:lvl1pPr>
              <a:defRPr>
                <a:solidFill>
                  <a:schemeClr val="accent2"/>
                </a:solidFill>
              </a:defRPr>
            </a:lvl1pPr>
          </a:lstStyle>
          <a:p>
            <a:fld id="{74D97F68-CC38-3C48-B083-3B4A1457065E}" type="slidenum">
              <a:rPr lang="en-US" smtClean="0">
                <a:solidFill>
                  <a:srgbClr val="7B7B7B"/>
                </a:solidFill>
              </a:rPr>
              <a:pPr/>
              <a:t>‹N°›</a:t>
            </a:fld>
            <a:endParaRPr lang="en-US" dirty="0">
              <a:solidFill>
                <a:srgbClr val="7B7B7B"/>
              </a:solidFill>
            </a:endParaRPr>
          </a:p>
        </p:txBody>
      </p:sp>
    </p:spTree>
    <p:extLst>
      <p:ext uri="{BB962C8B-B14F-4D97-AF65-F5344CB8AC3E}">
        <p14:creationId xmlns:p14="http://schemas.microsoft.com/office/powerpoint/2010/main" val="477575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0/70 2-column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46259"/>
            <a:ext cx="10962696" cy="1076155"/>
          </a:xfrm>
        </p:spPr>
        <p:txBody>
          <a:bodyPr/>
          <a:lstStyle/>
          <a:p>
            <a:r>
              <a:rPr lang="en-US" dirty="0"/>
              <a:t>&lt;30/70 2-column / plotted chart option&gt;</a:t>
            </a:r>
          </a:p>
        </p:txBody>
      </p:sp>
      <p:sp>
        <p:nvSpPr>
          <p:cNvPr id="3" name="Content Placeholder 2"/>
          <p:cNvSpPr>
            <a:spLocks noGrp="1"/>
          </p:cNvSpPr>
          <p:nvPr>
            <p:ph idx="1"/>
          </p:nvPr>
        </p:nvSpPr>
        <p:spPr>
          <a:xfrm>
            <a:off x="4571603" y="1853399"/>
            <a:ext cx="7011431"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619545" y="1853399"/>
            <a:ext cx="3531039" cy="4290227"/>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p:cNvSpPr>
            <a:spLocks noGrp="1"/>
          </p:cNvSpPr>
          <p:nvPr>
            <p:ph type="sldNum" sz="quarter" idx="12"/>
          </p:nvPr>
        </p:nvSpPr>
        <p:spPr>
          <a:xfrm>
            <a:off x="11741249" y="6433581"/>
            <a:ext cx="372540" cy="289247"/>
          </a:xfrm>
        </p:spPr>
        <p:txBody>
          <a:bodyPr/>
          <a:lstStyle>
            <a:lvl1pPr>
              <a:defRPr>
                <a:solidFill>
                  <a:schemeClr val="accent2"/>
                </a:solidFill>
              </a:defRPr>
            </a:lvl1pPr>
          </a:lstStyle>
          <a:p>
            <a:fld id="{74D97F68-CC38-3C48-B083-3B4A1457065E}" type="slidenum">
              <a:rPr lang="en-US" smtClean="0">
                <a:solidFill>
                  <a:srgbClr val="7B7B7B"/>
                </a:solidFill>
              </a:rPr>
              <a:pPr/>
              <a:t>‹N°›</a:t>
            </a:fld>
            <a:endParaRPr lang="en-US" dirty="0">
              <a:solidFill>
                <a:srgbClr val="7B7B7B"/>
              </a:solidFill>
            </a:endParaRPr>
          </a:p>
        </p:txBody>
      </p:sp>
    </p:spTree>
    <p:extLst>
      <p:ext uri="{BB962C8B-B14F-4D97-AF65-F5344CB8AC3E}">
        <p14:creationId xmlns:p14="http://schemas.microsoft.com/office/powerpoint/2010/main" val="27817724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AutoShape 17"/>
          <p:cNvSpPr>
            <a:spLocks noChangeArrowheads="1"/>
          </p:cNvSpPr>
          <p:nvPr userDrawn="1"/>
        </p:nvSpPr>
        <p:spPr bwMode="auto">
          <a:xfrm>
            <a:off x="304802" y="471488"/>
            <a:ext cx="11582400" cy="6081712"/>
          </a:xfrm>
          <a:prstGeom prst="roundRect">
            <a:avLst>
              <a:gd name="adj" fmla="val 2236"/>
            </a:avLst>
          </a:prstGeom>
          <a:noFill/>
          <a:ln w="31750" algn="ctr">
            <a:solidFill>
              <a:srgbClr val="0099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01" tIns="54400" rIns="108801" bIns="54400" anchor="ct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1200">
                <a:solidFill>
                  <a:schemeClr val="tx1"/>
                </a:solidFill>
                <a:latin typeface="Arial" pitchFamily="34" charset="0"/>
                <a:cs typeface="Arial" pitchFamily="34" charset="0"/>
              </a:defRPr>
            </a:lvl9pPr>
          </a:lstStyle>
          <a:p>
            <a:pPr eaLnBrk="1" hangingPunct="1">
              <a:defRPr/>
            </a:pPr>
            <a:endParaRPr lang="fr-FR" altLang="en-US" sz="1200">
              <a:solidFill>
                <a:srgbClr val="292934"/>
              </a:solidFill>
            </a:endParaRPr>
          </a:p>
        </p:txBody>
      </p:sp>
      <p:sp>
        <p:nvSpPr>
          <p:cNvPr id="4" name="Rectangle 18"/>
          <p:cNvSpPr>
            <a:spLocks noChangeArrowheads="1"/>
          </p:cNvSpPr>
          <p:nvPr userDrawn="1"/>
        </p:nvSpPr>
        <p:spPr bwMode="auto">
          <a:xfrm>
            <a:off x="812800" y="104777"/>
            <a:ext cx="2133601" cy="762000"/>
          </a:xfrm>
          <a:prstGeom prst="rect">
            <a:avLst/>
          </a:prstGeom>
          <a:solidFill>
            <a:schemeClr val="bg1"/>
          </a:solidFill>
          <a:ln>
            <a:noFill/>
          </a:ln>
          <a:effectLst/>
          <a:extLst>
            <a:ext uri="{91240B29-F687-4F45-9708-019B960494DF}">
              <a14:hiddenLine xmlns:a14="http://schemas.microsoft.com/office/drawing/2010/main" w="28575" algn="ctr">
                <a:solidFill>
                  <a:srgbClr val="0099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01" tIns="54400" rIns="108801" bIns="54400" anchor="ct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5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5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5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50000"/>
              </a:spcBef>
              <a:spcAft>
                <a:spcPct val="0"/>
              </a:spcAft>
              <a:defRPr sz="1200">
                <a:solidFill>
                  <a:schemeClr val="tx1"/>
                </a:solidFill>
                <a:latin typeface="Arial" pitchFamily="34" charset="0"/>
                <a:cs typeface="Arial" pitchFamily="34" charset="0"/>
              </a:defRPr>
            </a:lvl9pPr>
          </a:lstStyle>
          <a:p>
            <a:pPr eaLnBrk="1" hangingPunct="1">
              <a:defRPr/>
            </a:pPr>
            <a:endParaRPr lang="fr-FR" altLang="en-US" sz="1200">
              <a:solidFill>
                <a:srgbClr val="292934"/>
              </a:solidFill>
            </a:endParaRPr>
          </a:p>
        </p:txBody>
      </p:sp>
      <p:sp>
        <p:nvSpPr>
          <p:cNvPr id="7" name="Text Placeholder 2"/>
          <p:cNvSpPr>
            <a:spLocks noGrp="1"/>
          </p:cNvSpPr>
          <p:nvPr>
            <p:ph type="body" idx="1"/>
          </p:nvPr>
        </p:nvSpPr>
        <p:spPr>
          <a:xfrm>
            <a:off x="914403" y="2860316"/>
            <a:ext cx="10363200" cy="563071"/>
          </a:xfrm>
        </p:spPr>
        <p:txBody>
          <a:bodyPr/>
          <a:lstStyle>
            <a:lvl1pPr marL="0" indent="0" algn="ctr">
              <a:buNone/>
              <a:defRPr sz="3300" b="1">
                <a:solidFill>
                  <a:schemeClr val="tx2">
                    <a:lumMod val="75000"/>
                  </a:schemeClr>
                </a:solidFill>
              </a:defRPr>
            </a:lvl1pPr>
            <a:lvl2pPr marL="544002" indent="0">
              <a:buNone/>
              <a:defRPr sz="2100"/>
            </a:lvl2pPr>
            <a:lvl3pPr marL="1088004" indent="0">
              <a:buNone/>
              <a:defRPr sz="1900"/>
            </a:lvl3pPr>
            <a:lvl4pPr marL="1632006" indent="0">
              <a:buNone/>
              <a:defRPr sz="1700"/>
            </a:lvl4pPr>
            <a:lvl5pPr marL="2176009" indent="0">
              <a:buNone/>
              <a:defRPr sz="1700"/>
            </a:lvl5pPr>
            <a:lvl6pPr marL="2720009" indent="0">
              <a:buNone/>
              <a:defRPr sz="1700"/>
            </a:lvl6pPr>
            <a:lvl7pPr marL="3264013" indent="0">
              <a:buNone/>
              <a:defRPr sz="1700"/>
            </a:lvl7pPr>
            <a:lvl8pPr marL="3808015" indent="0">
              <a:buNone/>
              <a:defRPr sz="1700"/>
            </a:lvl8pPr>
            <a:lvl9pPr marL="4352017" indent="0">
              <a:buNone/>
              <a:defRPr sz="1700"/>
            </a:lvl9pPr>
          </a:lstStyle>
          <a:p>
            <a:pPr lvl="0"/>
            <a:r>
              <a:rPr lang="en-US" dirty="0"/>
              <a:t>Click to edit Master text styles</a:t>
            </a:r>
          </a:p>
        </p:txBody>
      </p:sp>
      <p:sp>
        <p:nvSpPr>
          <p:cNvPr id="8" name="ZoneTexte 7"/>
          <p:cNvSpPr txBox="1"/>
          <p:nvPr userDrawn="1"/>
        </p:nvSpPr>
        <p:spPr>
          <a:xfrm>
            <a:off x="5887028" y="6564869"/>
            <a:ext cx="6304972" cy="327604"/>
          </a:xfrm>
          <a:prstGeom prst="rect">
            <a:avLst/>
          </a:prstGeom>
          <a:noFill/>
        </p:spPr>
        <p:txBody>
          <a:bodyPr wrap="square" lIns="80595" tIns="40298" rIns="80595" bIns="40298" rtlCol="0">
            <a:spAutoFit/>
          </a:bodyPr>
          <a:lstStyle/>
          <a:p>
            <a:pPr algn="ctr"/>
            <a:r>
              <a:rPr lang="fr-FR" sz="800" dirty="0">
                <a:solidFill>
                  <a:srgbClr val="FFFFFF"/>
                </a:solidFill>
              </a:rPr>
              <a:t>Document à usage exclusivement interne réservé à la formation médicale des délégués médicaux et directeurs régionaux présentant les spécialités MSD Vaccins. Propriété exclusive de MSD Vaccins. Reproduction intégrale ou partielle interdite. </a:t>
            </a:r>
          </a:p>
        </p:txBody>
      </p:sp>
      <p:sp>
        <p:nvSpPr>
          <p:cNvPr id="9" name="ZoneTexte 8"/>
          <p:cNvSpPr txBox="1"/>
          <p:nvPr userDrawn="1"/>
        </p:nvSpPr>
        <p:spPr>
          <a:xfrm>
            <a:off x="304801" y="6150146"/>
            <a:ext cx="2298249" cy="450715"/>
          </a:xfrm>
          <a:prstGeom prst="rect">
            <a:avLst/>
          </a:prstGeom>
          <a:noFill/>
        </p:spPr>
        <p:txBody>
          <a:bodyPr wrap="square" lIns="80595" tIns="40298" rIns="80595" bIns="40298" rtlCol="0">
            <a:spAutoFit/>
          </a:bodyPr>
          <a:lstStyle/>
          <a:p>
            <a:r>
              <a:rPr lang="fr-FR" sz="800" dirty="0">
                <a:solidFill>
                  <a:srgbClr val="FFFFFF"/>
                </a:solidFill>
              </a:rPr>
              <a:t>Document de Formation</a:t>
            </a:r>
          </a:p>
          <a:p>
            <a:r>
              <a:rPr lang="fr-FR" sz="800" dirty="0">
                <a:solidFill>
                  <a:srgbClr val="FFFFFF"/>
                </a:solidFill>
              </a:rPr>
              <a:t>Module </a:t>
            </a:r>
            <a:r>
              <a:rPr lang="fr-FR" sz="800" dirty="0" err="1">
                <a:solidFill>
                  <a:srgbClr val="FFFFFF"/>
                </a:solidFill>
              </a:rPr>
              <a:t>Vaxelis</a:t>
            </a:r>
            <a:r>
              <a:rPr lang="fr-FR" sz="800" baseline="30000" dirty="0">
                <a:solidFill>
                  <a:srgbClr val="FFFFFF"/>
                </a:solidFill>
              </a:rPr>
              <a:t>®</a:t>
            </a:r>
          </a:p>
          <a:p>
            <a:r>
              <a:rPr lang="fr-FR" sz="800" dirty="0">
                <a:solidFill>
                  <a:srgbClr val="FFFFFF"/>
                </a:solidFill>
              </a:rPr>
              <a:t>V1 – Janvier 2018</a:t>
            </a:r>
          </a:p>
        </p:txBody>
      </p:sp>
    </p:spTree>
    <p:extLst>
      <p:ext uri="{BB962C8B-B14F-4D97-AF65-F5344CB8AC3E}">
        <p14:creationId xmlns:p14="http://schemas.microsoft.com/office/powerpoint/2010/main" val="1204831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CD41CC11-DAE4-47F7-9853-195E25E9FCC5}" type="slidenum">
              <a:rPr lang="fr-FR" smtClean="0"/>
              <a:t>‹N°›</a:t>
            </a:fld>
            <a:endParaRPr lang="fr-FR"/>
          </a:p>
        </p:txBody>
      </p:sp>
    </p:spTree>
    <p:extLst>
      <p:ext uri="{BB962C8B-B14F-4D97-AF65-F5344CB8AC3E}">
        <p14:creationId xmlns:p14="http://schemas.microsoft.com/office/powerpoint/2010/main" val="23791723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297224" y="901999"/>
            <a:ext cx="11589422" cy="990554"/>
          </a:xfrm>
        </p:spPr>
        <p:txBody>
          <a:bodyPr/>
          <a:lstStyle>
            <a:lvl1pPr>
              <a:lnSpc>
                <a:spcPct val="100000"/>
              </a:lnSpc>
              <a:spcBef>
                <a:spcPts val="0"/>
              </a:spcBef>
              <a:defRPr sz="2000"/>
            </a:lvl1pPr>
            <a:lvl2pPr>
              <a:lnSpc>
                <a:spcPct val="100000"/>
              </a:lnSpc>
              <a:spcBef>
                <a:spcPts val="0"/>
              </a:spcBef>
              <a:defRPr sz="1600"/>
            </a:lvl2pPr>
            <a:lvl3pPr>
              <a:lnSpc>
                <a:spcPct val="100000"/>
              </a:lnSpc>
              <a:spcBef>
                <a:spcPts val="0"/>
              </a:spcBef>
              <a:defRPr lang="en-US" altLang="en-US" sz="1400" noProof="0" dirty="0" smtClean="0">
                <a:solidFill>
                  <a:schemeClr val="tx1"/>
                </a:solidFill>
                <a:latin typeface="+mn-lt"/>
                <a:ea typeface="+mn-ea"/>
                <a:cs typeface="+mn-cs"/>
              </a:defRPr>
            </a:lvl3pPr>
            <a:lvl4pPr marL="952172" indent="-136025">
              <a:lnSpc>
                <a:spcPct val="100000"/>
              </a:lnSpc>
              <a:spcBef>
                <a:spcPts val="0"/>
              </a:spcBef>
              <a:defRPr/>
            </a:lvl4pPr>
            <a:lvl5pPr>
              <a:lnSpc>
                <a:spcPct val="100000"/>
              </a:lnSpc>
              <a:spcBef>
                <a:spcPts val="0"/>
              </a:spcBef>
              <a:defRPr/>
            </a:lvl5pPr>
          </a:lstStyle>
          <a:p>
            <a:pPr lvl="0"/>
            <a:r>
              <a:rPr lang="en-US" dirty="0"/>
              <a:t>Click to edit Master text styles</a:t>
            </a:r>
          </a:p>
          <a:p>
            <a:pPr lvl="1"/>
            <a:r>
              <a:rPr lang="en-US" dirty="0"/>
              <a:t>Second level</a:t>
            </a:r>
          </a:p>
          <a:p>
            <a:pPr lvl="2"/>
            <a:r>
              <a:rPr lang="en-US" dirty="0"/>
              <a:t>Third level</a:t>
            </a:r>
          </a:p>
          <a:p>
            <a:pPr marL="952172" marR="0" lvl="2" indent="-136025" algn="l" defTabSz="1088197" rtl="0" eaLnBrk="0" fontAlgn="base" latinLnBrk="0" hangingPunct="0">
              <a:lnSpc>
                <a:spcPct val="100000"/>
              </a:lnSpc>
              <a:spcBef>
                <a:spcPts val="0"/>
              </a:spcBef>
              <a:spcAft>
                <a:spcPct val="0"/>
              </a:spcAft>
              <a:buClr>
                <a:srgbClr val="009999"/>
              </a:buClr>
              <a:buSzTx/>
              <a:buFont typeface="Arial" charset="0"/>
              <a:buChar char="-"/>
              <a:tabLst/>
            </a:pPr>
            <a:r>
              <a:rPr lang="en-US" dirty="0"/>
              <a:t>Fourth level</a:t>
            </a:r>
          </a:p>
        </p:txBody>
      </p:sp>
      <p:sp>
        <p:nvSpPr>
          <p:cNvPr id="5" name="Title 1"/>
          <p:cNvSpPr>
            <a:spLocks noGrp="1"/>
          </p:cNvSpPr>
          <p:nvPr>
            <p:ph type="title"/>
          </p:nvPr>
        </p:nvSpPr>
        <p:spPr>
          <a:xfrm>
            <a:off x="169333" y="12623"/>
            <a:ext cx="10151136" cy="747679"/>
          </a:xfrm>
        </p:spPr>
        <p:txBody>
          <a:bodyPr anchor="ctr"/>
          <a:lstStyle/>
          <a:p>
            <a:r>
              <a:rPr lang="en-US" dirty="0"/>
              <a:t>Click to edit Master title style</a:t>
            </a:r>
          </a:p>
        </p:txBody>
      </p:sp>
      <p:sp>
        <p:nvSpPr>
          <p:cNvPr id="7" name="Slide Number Placeholder 5"/>
          <p:cNvSpPr>
            <a:spLocks noGrp="1"/>
          </p:cNvSpPr>
          <p:nvPr>
            <p:ph type="sldNum" sz="quarter" idx="12"/>
          </p:nvPr>
        </p:nvSpPr>
        <p:spPr>
          <a:xfrm>
            <a:off x="11741249" y="6433581"/>
            <a:ext cx="372540" cy="289247"/>
          </a:xfrm>
        </p:spPr>
        <p:txBody>
          <a:bodyPr/>
          <a:lstStyle>
            <a:lvl1pPr>
              <a:defRPr>
                <a:solidFill>
                  <a:schemeClr val="accent2"/>
                </a:solidFill>
              </a:defRPr>
            </a:lvl1pPr>
          </a:lstStyle>
          <a:p>
            <a:fld id="{74D97F68-CC38-3C48-B083-3B4A1457065E}" type="slidenum">
              <a:rPr lang="en-US" smtClean="0">
                <a:solidFill>
                  <a:srgbClr val="7B7B7B"/>
                </a:solidFill>
              </a:rPr>
              <a:pPr/>
              <a:t>‹N°›</a:t>
            </a:fld>
            <a:endParaRPr lang="en-US" dirty="0">
              <a:solidFill>
                <a:srgbClr val="7B7B7B"/>
              </a:solidFill>
            </a:endParaRPr>
          </a:p>
        </p:txBody>
      </p:sp>
    </p:spTree>
    <p:extLst>
      <p:ext uri="{BB962C8B-B14F-4D97-AF65-F5344CB8AC3E}">
        <p14:creationId xmlns:p14="http://schemas.microsoft.com/office/powerpoint/2010/main" val="27134628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 y="12652"/>
            <a:ext cx="12192000" cy="752052"/>
          </a:xfrm>
        </p:spPr>
        <p:txBody>
          <a:bodyPr>
            <a:normAutofit/>
          </a:bodyPr>
          <a:lstStyle>
            <a:lvl1pPr algn="ctr">
              <a:defRPr sz="3600"/>
            </a:lvl1pPr>
          </a:lstStyle>
          <a:p>
            <a:r>
              <a:rPr lang="fr-FR" dirty="0"/>
              <a:t>Modifiez le style du titre</a:t>
            </a:r>
            <a:endParaRPr lang="en-US" dirty="0"/>
          </a:p>
        </p:txBody>
      </p:sp>
      <p:sp>
        <p:nvSpPr>
          <p:cNvPr id="9" name="Triangle rectangle 8"/>
          <p:cNvSpPr/>
          <p:nvPr userDrawn="1"/>
        </p:nvSpPr>
        <p:spPr>
          <a:xfrm>
            <a:off x="0" y="5949280"/>
            <a:ext cx="1103445" cy="908720"/>
          </a:xfrm>
          <a:prstGeom prst="rtTriangle">
            <a:avLst/>
          </a:prstGeom>
          <a:solidFill>
            <a:srgbClr val="6BC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5" name="Slide Number Placeholder 5"/>
          <p:cNvSpPr txBox="1">
            <a:spLocks/>
          </p:cNvSpPr>
          <p:nvPr userDrawn="1"/>
        </p:nvSpPr>
        <p:spPr>
          <a:xfrm>
            <a:off x="1" y="6403642"/>
            <a:ext cx="719402" cy="429731"/>
          </a:xfrm>
          <a:prstGeom prst="rect">
            <a:avLst/>
          </a:prstGeom>
        </p:spPr>
        <p:txBody>
          <a:bodyPr vert="horz" lIns="91440" tIns="45720" rIns="91440" bIns="45720" rtlCol="0" anchor="ctr"/>
          <a:lstStyle>
            <a:defPPr>
              <a:defRPr lang="fr-FR"/>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41CC11-DAE4-47F7-9853-195E25E9FCC5}" type="slidenum">
              <a:rPr lang="fr-FR" sz="1400" smtClean="0">
                <a:solidFill>
                  <a:schemeClr val="tx1"/>
                </a:solidFill>
              </a:rPr>
              <a:pPr/>
              <a:t>‹N°›</a:t>
            </a:fld>
            <a:endParaRPr lang="fr-FR" sz="1400" dirty="0">
              <a:solidFill>
                <a:schemeClr val="tx1"/>
              </a:solidFill>
            </a:endParaRPr>
          </a:p>
        </p:txBody>
      </p:sp>
      <p:sp>
        <p:nvSpPr>
          <p:cNvPr id="11" name="Content Placeholder 2"/>
          <p:cNvSpPr>
            <a:spLocks noGrp="1"/>
          </p:cNvSpPr>
          <p:nvPr>
            <p:ph sz="half" idx="1" hasCustomPrompt="1"/>
          </p:nvPr>
        </p:nvSpPr>
        <p:spPr>
          <a:xfrm>
            <a:off x="359701" y="980728"/>
            <a:ext cx="11496939" cy="4968552"/>
          </a:xfrm>
          <a:prstGeom prst="rect">
            <a:avLst/>
          </a:prstGeom>
        </p:spPr>
        <p:txBody>
          <a:bodyPr/>
          <a:lstStyle>
            <a:lvl1pPr marL="182880" indent="-182880">
              <a:buClr>
                <a:srgbClr val="FF3399"/>
              </a:buClr>
              <a:buFont typeface="Calibri" panose="020F0502020204030204" pitchFamily="34" charset="0"/>
              <a:buChar char="└"/>
              <a:defRPr sz="2800"/>
            </a:lvl1pPr>
            <a:lvl2pPr marL="457200" indent="-182880">
              <a:buClrTx/>
              <a:buFont typeface="Calibri" panose="020F0502020204030204" pitchFamily="34" charset="0"/>
              <a:buChar char="▪"/>
              <a:defRPr sz="2400"/>
            </a:lvl2pPr>
            <a:lvl3pPr>
              <a:buClrTx/>
              <a:defRPr sz="2000"/>
            </a:lvl3pPr>
            <a:lvl4pPr>
              <a:buClrTx/>
              <a:defRPr sz="1800"/>
            </a:lvl4pPr>
            <a:lvl5pPr>
              <a:buClrTx/>
              <a:defRPr sz="1800"/>
            </a:lvl5pPr>
            <a:lvl6pPr>
              <a:defRPr sz="1800"/>
            </a:lvl6pPr>
            <a:lvl7pPr>
              <a:defRPr sz="1800"/>
            </a:lvl7pPr>
            <a:lvl8pPr>
              <a:defRPr sz="1800"/>
            </a:lvl8pPr>
            <a:lvl9pPr>
              <a:defRPr sz="1800"/>
            </a:lvl9pPr>
          </a:lstStyle>
          <a:p>
            <a:pPr lvl="0"/>
            <a:r>
              <a:rPr lang="fr-FR" dirty="0"/>
              <a:t> Modifiez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4135296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920835" y="1346948"/>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5" y="4299697"/>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5" y="1484780"/>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4"/>
            <a:ext cx="1080904" cy="1080901"/>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1" cy="3035808"/>
          </a:xfrm>
        </p:spPr>
        <p:txBody>
          <a:bodyPr anchor="ctr">
            <a:noAutofit/>
          </a:bodyPr>
          <a:lstStyle>
            <a:lvl1pPr algn="l">
              <a:lnSpc>
                <a:spcPct val="80000"/>
              </a:lnSpc>
              <a:defRPr sz="9599" cap="all" baseline="0">
                <a:blipFill dpi="0" rotWithShape="1">
                  <a:blip r:embed="rId4"/>
                  <a:srcRect/>
                  <a:tile tx="6350" ty="-127000" sx="65000" sy="64000" flip="none" algn="tl"/>
                </a:blipFill>
              </a:defRPr>
            </a:lvl1pPr>
          </a:lstStyle>
          <a:p>
            <a:r>
              <a:rPr lang="fr-FR"/>
              <a:t>Modifiez le style du titre</a:t>
            </a:r>
            <a:endParaRPr lang="en-US" dirty="0"/>
          </a:p>
        </p:txBody>
      </p:sp>
      <p:sp>
        <p:nvSpPr>
          <p:cNvPr id="3" name="Subtitle 2"/>
          <p:cNvSpPr>
            <a:spLocks noGrp="1"/>
          </p:cNvSpPr>
          <p:nvPr>
            <p:ph type="subTitle" idx="1"/>
          </p:nvPr>
        </p:nvSpPr>
        <p:spPr>
          <a:xfrm>
            <a:off x="1069849" y="4389120"/>
            <a:ext cx="7891272" cy="1069848"/>
          </a:xfrm>
        </p:spPr>
        <p:txBody>
          <a:bodyPr>
            <a:normAutofit/>
          </a:bodyPr>
          <a:lstStyle>
            <a:lvl1pPr marL="0" indent="0" algn="l">
              <a:buNone/>
              <a:defRPr sz="2200">
                <a:solidFill>
                  <a:schemeClr val="tx1"/>
                </a:solidFill>
              </a:defRPr>
            </a:lvl1pPr>
            <a:lvl2pPr marL="457180" indent="0" algn="ctr">
              <a:buNone/>
              <a:defRPr sz="2200"/>
            </a:lvl2pPr>
            <a:lvl3pPr marL="914358" indent="0" algn="ctr">
              <a:buNone/>
              <a:defRPr sz="2200"/>
            </a:lvl3pPr>
            <a:lvl4pPr marL="1371538" indent="0" algn="ctr">
              <a:buNone/>
              <a:defRPr sz="2000"/>
            </a:lvl4pPr>
            <a:lvl5pPr marL="1828718" indent="0" algn="ctr">
              <a:buNone/>
              <a:defRPr sz="2000"/>
            </a:lvl5pPr>
            <a:lvl6pPr marL="2285896" indent="0" algn="ctr">
              <a:buNone/>
              <a:defRPr sz="2000"/>
            </a:lvl6pPr>
            <a:lvl7pPr marL="2743076" indent="0" algn="ctr">
              <a:buNone/>
              <a:defRPr sz="2000"/>
            </a:lvl7pPr>
            <a:lvl8pPr marL="3200256" indent="0" algn="ctr">
              <a:buNone/>
              <a:defRPr sz="2000"/>
            </a:lvl8pPr>
            <a:lvl9pPr marL="3657434"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5B25613-1996-4779-A406-0CAA60EE2C51}" type="datetimeFigureOut">
              <a:rPr lang="fr-FR" smtClean="0"/>
              <a:t>09/09/2021</a:t>
            </a:fld>
            <a:endParaRPr lang="fr-F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799"/>
            </a:lvl1p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3507613199"/>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5B25613-1996-4779-A406-0CAA60EE2C51}" type="datetimeFigureOut">
              <a:rPr lang="fr-FR" smtClean="0"/>
              <a:t>09/09/2021</a:t>
            </a:fld>
            <a:endParaRPr lang="fr-FR"/>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5252D538-3850-4358-8F33-47988F426DE0}" type="slidenum">
              <a:rPr lang="fr-FR" smtClean="0"/>
              <a:t>‹N°›</a:t>
            </a:fld>
            <a:endParaRPr lang="fr-FR" dirty="0"/>
          </a:p>
        </p:txBody>
      </p:sp>
    </p:spTree>
    <p:extLst>
      <p:ext uri="{BB962C8B-B14F-4D97-AF65-F5344CB8AC3E}">
        <p14:creationId xmlns:p14="http://schemas.microsoft.com/office/powerpoint/2010/main" val="13125876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1" y="4917988"/>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30" y="1225297"/>
            <a:ext cx="9281160" cy="3520440"/>
          </a:xfrm>
        </p:spPr>
        <p:txBody>
          <a:bodyPr anchor="ctr">
            <a:normAutofit/>
          </a:bodyPr>
          <a:lstStyle>
            <a:lvl1pPr>
              <a:lnSpc>
                <a:spcPct val="80000"/>
              </a:lnSpc>
              <a:defRPr sz="7999" b="0"/>
            </a:lvl1pPr>
          </a:lstStyle>
          <a:p>
            <a:r>
              <a:rPr lang="fr-FR"/>
              <a:t>Modifiez le style du titre</a:t>
            </a:r>
            <a:endParaRPr lang="en-US" dirty="0"/>
          </a:p>
        </p:txBody>
      </p:sp>
      <p:sp>
        <p:nvSpPr>
          <p:cNvPr id="3" name="Text Placeholder 2"/>
          <p:cNvSpPr>
            <a:spLocks noGrp="1"/>
          </p:cNvSpPr>
          <p:nvPr>
            <p:ph type="body" idx="1"/>
          </p:nvPr>
        </p:nvSpPr>
        <p:spPr>
          <a:xfrm>
            <a:off x="2165775" y="5020057"/>
            <a:ext cx="9052559" cy="1066800"/>
          </a:xfrm>
        </p:spPr>
        <p:txBody>
          <a:bodyPr anchor="t">
            <a:normAutofit/>
          </a:bodyPr>
          <a:lstStyle>
            <a:lvl1pPr marL="0" indent="0">
              <a:buNone/>
              <a:defRPr sz="2000">
                <a:solidFill>
                  <a:schemeClr val="tx1"/>
                </a:solidFill>
              </a:defRPr>
            </a:lvl1pPr>
            <a:lvl2pPr marL="457180" indent="0">
              <a:buNone/>
              <a:defRPr sz="1799">
                <a:solidFill>
                  <a:schemeClr val="tx1">
                    <a:tint val="75000"/>
                  </a:schemeClr>
                </a:solidFill>
              </a:defRPr>
            </a:lvl2pPr>
            <a:lvl3pPr marL="914358" indent="0">
              <a:buNone/>
              <a:defRPr sz="1600">
                <a:solidFill>
                  <a:schemeClr val="tx1">
                    <a:tint val="75000"/>
                  </a:schemeClr>
                </a:solidFill>
              </a:defRPr>
            </a:lvl3pPr>
            <a:lvl4pPr marL="1371538" indent="0">
              <a:buNone/>
              <a:defRPr sz="1401">
                <a:solidFill>
                  <a:schemeClr val="tx1">
                    <a:tint val="75000"/>
                  </a:schemeClr>
                </a:solidFill>
              </a:defRPr>
            </a:lvl4pPr>
            <a:lvl5pPr marL="1828718" indent="0">
              <a:buNone/>
              <a:defRPr sz="1401">
                <a:solidFill>
                  <a:schemeClr val="tx1">
                    <a:tint val="75000"/>
                  </a:schemeClr>
                </a:solidFill>
              </a:defRPr>
            </a:lvl5pPr>
            <a:lvl6pPr marL="2285896" indent="0">
              <a:buNone/>
              <a:defRPr sz="1401">
                <a:solidFill>
                  <a:schemeClr val="tx1">
                    <a:tint val="75000"/>
                  </a:schemeClr>
                </a:solidFill>
              </a:defRPr>
            </a:lvl6pPr>
            <a:lvl7pPr marL="2743076" indent="0">
              <a:buNone/>
              <a:defRPr sz="1401">
                <a:solidFill>
                  <a:schemeClr val="tx1">
                    <a:tint val="75000"/>
                  </a:schemeClr>
                </a:solidFill>
              </a:defRPr>
            </a:lvl7pPr>
            <a:lvl8pPr marL="3200256" indent="0">
              <a:buNone/>
              <a:defRPr sz="1401">
                <a:solidFill>
                  <a:schemeClr val="tx1">
                    <a:tint val="75000"/>
                  </a:schemeClr>
                </a:solidFill>
              </a:defRPr>
            </a:lvl8pPr>
            <a:lvl9pPr marL="3657434" indent="0">
              <a:buNone/>
              <a:defRPr sz="1401">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8593668" y="6272784"/>
            <a:ext cx="2644308" cy="365126"/>
          </a:xfrm>
        </p:spPr>
        <p:txBody>
          <a:bodyPr/>
          <a:lstStyle/>
          <a:p>
            <a:fld id="{B61BEF0D-F0BB-DE4B-95CE-6DB70DBA9567}" type="datetimeFigureOut">
              <a:rPr lang="en-US" smtClean="0"/>
              <a:pPr/>
              <a:t>9/9/21</a:t>
            </a:fld>
            <a:endParaRPr lang="en-US" dirty="0"/>
          </a:p>
        </p:txBody>
      </p:sp>
      <p:sp>
        <p:nvSpPr>
          <p:cNvPr id="5" name="Footer Placeholder 4"/>
          <p:cNvSpPr>
            <a:spLocks noGrp="1"/>
          </p:cNvSpPr>
          <p:nvPr>
            <p:ph type="ftr" sz="quarter" idx="11"/>
          </p:nvPr>
        </p:nvSpPr>
        <p:spPr>
          <a:xfrm>
            <a:off x="2182708" y="6272784"/>
            <a:ext cx="6327648" cy="365126"/>
          </a:xfrm>
        </p:spPr>
        <p:txBody>
          <a:bodyPr/>
          <a:lstStyle/>
          <a:p>
            <a:r>
              <a:rPr lang="en-GB" dirty="0"/>
              <a:t>Proprietary icons go here (Go to Insert &gt; Header &amp; Footer to remove this text)</a:t>
            </a:r>
          </a:p>
        </p:txBody>
      </p:sp>
      <p:grpSp>
        <p:nvGrpSpPr>
          <p:cNvPr id="8" name="Group 7"/>
          <p:cNvGrpSpPr/>
          <p:nvPr/>
        </p:nvGrpSpPr>
        <p:grpSpPr>
          <a:xfrm>
            <a:off x="897400" y="2325849"/>
            <a:ext cx="1080904" cy="1080901"/>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3" y="2506133"/>
            <a:ext cx="1188297" cy="720332"/>
          </a:xfrm>
        </p:spPr>
        <p:txBody>
          <a:bodyPr/>
          <a:lstStyle>
            <a:lvl1pPr>
              <a:defRPr sz="2799"/>
            </a:lvl1pPr>
          </a:lstStyle>
          <a:p>
            <a:fld id="{D57F1E4F-1CFF-5643-939E-217C01CDF565}" type="slidenum">
              <a:rPr lang="en-US" smtClean="0"/>
              <a:pPr/>
              <a:t>‹N°›</a:t>
            </a:fld>
            <a:endParaRPr lang="en-US" dirty="0"/>
          </a:p>
        </p:txBody>
      </p:sp>
      <p:sp>
        <p:nvSpPr>
          <p:cNvPr id="13" name="Slide Number Placeholder 5">
            <a:extLst>
              <a:ext uri="{FF2B5EF4-FFF2-40B4-BE49-F238E27FC236}">
                <a16:creationId xmlns:a16="http://schemas.microsoft.com/office/drawing/2014/main" id="{3174C293-492B-4122-AD8E-2AE08DA818A6}"/>
              </a:ext>
            </a:extLst>
          </p:cNvPr>
          <p:cNvSpPr txBox="1">
            <a:spLocks/>
          </p:cNvSpPr>
          <p:nvPr userDrawn="1"/>
        </p:nvSpPr>
        <p:spPr>
          <a:xfrm>
            <a:off x="11311129" y="6272784"/>
            <a:ext cx="640081" cy="365126"/>
          </a:xfrm>
          <a:prstGeom prst="rect">
            <a:avLst/>
          </a:prstGeom>
        </p:spPr>
        <p:txBody>
          <a:bodyPr vert="horz" lIns="161291" tIns="80645" rIns="161291" bIns="80645" rtlCol="0" anchor="ctr"/>
          <a:lstStyle>
            <a:defPPr>
              <a:defRPr lang="en-US"/>
            </a:defPPr>
            <a:lvl1pPr marL="0" algn="ctr" defTabSz="228600" rtl="0" eaLnBrk="1" latinLnBrk="0" hangingPunct="1">
              <a:defRPr sz="794"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fontAlgn="base">
              <a:spcBef>
                <a:spcPct val="50000"/>
              </a:spcBef>
              <a:spcAft>
                <a:spcPct val="0"/>
              </a:spcAft>
              <a:defRPr/>
            </a:pPr>
            <a:fld id="{847735DA-CBFA-4B35-85C8-5F5F5610DD86}" type="slidenum">
              <a:rPr lang="fr-FR" sz="1401" smtClean="0"/>
              <a:pPr fontAlgn="base">
                <a:spcBef>
                  <a:spcPct val="50000"/>
                </a:spcBef>
                <a:spcAft>
                  <a:spcPct val="0"/>
                </a:spcAft>
                <a:defRPr/>
              </a:pPr>
              <a:t>‹N°›</a:t>
            </a:fld>
            <a:endParaRPr lang="fr-FR" sz="1401" dirty="0"/>
          </a:p>
        </p:txBody>
      </p:sp>
    </p:spTree>
    <p:extLst>
      <p:ext uri="{BB962C8B-B14F-4D97-AF65-F5344CB8AC3E}">
        <p14:creationId xmlns:p14="http://schemas.microsoft.com/office/powerpoint/2010/main" val="775293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069848" y="2194561"/>
            <a:ext cx="4754880" cy="3977640"/>
          </a:xfrm>
        </p:spPr>
        <p:txBody>
          <a:bodyPr/>
          <a:lstStyle>
            <a:lvl1pPr>
              <a:defRPr sz="2000"/>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64224" y="2194561"/>
            <a:ext cx="4754880" cy="3977640"/>
          </a:xfrm>
        </p:spPr>
        <p:txBody>
          <a:bodyPr/>
          <a:lstStyle>
            <a:lvl1pPr>
              <a:defRPr sz="2000"/>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D41CC11-DAE4-47F7-9853-195E25E9FCC5}" type="slidenum">
              <a:rPr lang="fr-FR" smtClean="0"/>
              <a:t>‹N°›</a:t>
            </a:fld>
            <a:endParaRPr lang="fr-FR" dirty="0"/>
          </a:p>
        </p:txBody>
      </p:sp>
    </p:spTree>
    <p:extLst>
      <p:ext uri="{BB962C8B-B14F-4D97-AF65-F5344CB8AC3E}">
        <p14:creationId xmlns:p14="http://schemas.microsoft.com/office/powerpoint/2010/main" val="15775429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180" indent="0">
              <a:buNone/>
              <a:defRPr sz="2000" b="1"/>
            </a:lvl2pPr>
            <a:lvl3pPr marL="914358" indent="0">
              <a:buNone/>
              <a:defRPr sz="1799" b="1"/>
            </a:lvl3pPr>
            <a:lvl4pPr marL="1371538" indent="0">
              <a:buNone/>
              <a:defRPr sz="1600" b="1"/>
            </a:lvl4pPr>
            <a:lvl5pPr marL="1828718" indent="0">
              <a:buNone/>
              <a:defRPr sz="1600" b="1"/>
            </a:lvl5pPr>
            <a:lvl6pPr marL="2285896" indent="0">
              <a:buNone/>
              <a:defRPr sz="1600" b="1"/>
            </a:lvl6pPr>
            <a:lvl7pPr marL="2743076" indent="0">
              <a:buNone/>
              <a:defRPr sz="1600" b="1"/>
            </a:lvl7pPr>
            <a:lvl8pPr marL="3200256" indent="0">
              <a:buNone/>
              <a:defRPr sz="1600" b="1"/>
            </a:lvl8pPr>
            <a:lvl9pPr marL="3657434"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69848" y="2743199"/>
            <a:ext cx="4754880" cy="3291840"/>
          </a:xfrm>
        </p:spPr>
        <p:txBody>
          <a:bodyPr/>
          <a:lstStyle>
            <a:lvl1pPr>
              <a:defRPr sz="2000"/>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180" indent="0">
              <a:buNone/>
              <a:defRPr sz="2000" b="1"/>
            </a:lvl2pPr>
            <a:lvl3pPr marL="914358" indent="0">
              <a:buNone/>
              <a:defRPr sz="1799" b="1"/>
            </a:lvl3pPr>
            <a:lvl4pPr marL="1371538" indent="0">
              <a:buNone/>
              <a:defRPr sz="1600" b="1"/>
            </a:lvl4pPr>
            <a:lvl5pPr marL="1828718" indent="0">
              <a:buNone/>
              <a:defRPr sz="1600" b="1"/>
            </a:lvl5pPr>
            <a:lvl6pPr marL="2285896" indent="0">
              <a:buNone/>
              <a:defRPr sz="1600" b="1"/>
            </a:lvl6pPr>
            <a:lvl7pPr marL="2743076" indent="0">
              <a:buNone/>
              <a:defRPr sz="1600" b="1"/>
            </a:lvl7pPr>
            <a:lvl8pPr marL="3200256" indent="0">
              <a:buNone/>
              <a:defRPr sz="1600" b="1"/>
            </a:lvl8pPr>
            <a:lvl9pPr marL="3657434"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364224" y="2743199"/>
            <a:ext cx="4754880" cy="3291840"/>
          </a:xfrm>
        </p:spPr>
        <p:txBody>
          <a:bodyPr/>
          <a:lstStyle>
            <a:lvl1pPr>
              <a:defRPr sz="2000"/>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5B25613-1996-4779-A406-0CAA60EE2C51}" type="datetimeFigureOut">
              <a:rPr lang="fr-FR" smtClean="0"/>
              <a:t>09/09/2021</a:t>
            </a:fld>
            <a:endParaRPr lang="fr-F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1969952505"/>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1B5EFAE6-2603-6F42-A9C4-E968C593E962}" type="slidenum">
              <a:rPr lang="fr-FR" smtClean="0"/>
              <a:pPr>
                <a:defRPr/>
              </a:pPr>
              <a:t>‹N°›</a:t>
            </a:fld>
            <a:endParaRPr lang="fr-FR"/>
          </a:p>
        </p:txBody>
      </p:sp>
    </p:spTree>
    <p:extLst>
      <p:ext uri="{BB962C8B-B14F-4D97-AF65-F5344CB8AC3E}">
        <p14:creationId xmlns:p14="http://schemas.microsoft.com/office/powerpoint/2010/main" val="4249079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CD41CC11-DAE4-47F7-9853-195E25E9FCC5}" type="slidenum">
              <a:rPr lang="fr-FR" smtClean="0"/>
              <a:t>‹N°›</a:t>
            </a:fld>
            <a:endParaRPr lang="fr-FR"/>
          </a:p>
        </p:txBody>
      </p:sp>
    </p:spTree>
    <p:extLst>
      <p:ext uri="{BB962C8B-B14F-4D97-AF65-F5344CB8AC3E}">
        <p14:creationId xmlns:p14="http://schemas.microsoft.com/office/powerpoint/2010/main" val="29811218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8303743" y="3"/>
            <a:ext cx="3888258" cy="6857998"/>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2" y="685801"/>
            <a:ext cx="3200399" cy="1737359"/>
          </a:xfrm>
        </p:spPr>
        <p:txBody>
          <a:bodyPr anchor="b">
            <a:normAutofit/>
          </a:bodyPr>
          <a:lstStyle>
            <a:lvl1pPr>
              <a:defRPr sz="3200" b="1"/>
            </a:lvl1pPr>
          </a:lstStyle>
          <a:p>
            <a:r>
              <a:rPr lang="fr-FR"/>
              <a:t>Modifiez le style du titre</a:t>
            </a:r>
            <a:endParaRPr lang="en-US" dirty="0"/>
          </a:p>
        </p:txBody>
      </p:sp>
      <p:sp>
        <p:nvSpPr>
          <p:cNvPr id="3" name="Content Placeholder 2"/>
          <p:cNvSpPr>
            <a:spLocks noGrp="1"/>
          </p:cNvSpPr>
          <p:nvPr>
            <p:ph idx="1"/>
          </p:nvPr>
        </p:nvSpPr>
        <p:spPr>
          <a:xfrm>
            <a:off x="838199" y="685801"/>
            <a:ext cx="6711696" cy="5020056"/>
          </a:xfrm>
        </p:spPr>
        <p:txBody>
          <a:bodyPr/>
          <a:lstStyle>
            <a:lvl1pPr>
              <a:defRPr sz="2000"/>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549642" y="2423160"/>
            <a:ext cx="3200399" cy="3291840"/>
          </a:xfrm>
        </p:spPr>
        <p:txBody>
          <a:bodyPr>
            <a:normAutofit/>
          </a:bodyPr>
          <a:lstStyle>
            <a:lvl1pPr marL="0" indent="0">
              <a:lnSpc>
                <a:spcPct val="100000"/>
              </a:lnSpc>
              <a:spcBef>
                <a:spcPts val="1000"/>
              </a:spcBef>
              <a:buNone/>
              <a:defRPr sz="1401">
                <a:solidFill>
                  <a:schemeClr val="accent1">
                    <a:lumMod val="75000"/>
                  </a:schemeClr>
                </a:solidFill>
              </a:defRPr>
            </a:lvl1pPr>
            <a:lvl2pPr marL="457180" indent="0">
              <a:buNone/>
              <a:defRPr sz="1199"/>
            </a:lvl2pPr>
            <a:lvl3pPr marL="914358" indent="0">
              <a:buNone/>
              <a:defRPr sz="1000"/>
            </a:lvl3pPr>
            <a:lvl4pPr marL="1371538" indent="0">
              <a:buNone/>
              <a:defRPr sz="900"/>
            </a:lvl4pPr>
            <a:lvl5pPr marL="1828718" indent="0">
              <a:buNone/>
              <a:defRPr sz="900"/>
            </a:lvl5pPr>
            <a:lvl6pPr marL="2285896" indent="0">
              <a:buNone/>
              <a:defRPr sz="900"/>
            </a:lvl6pPr>
            <a:lvl7pPr marL="2743076" indent="0">
              <a:buNone/>
              <a:defRPr sz="900"/>
            </a:lvl7pPr>
            <a:lvl8pPr marL="3200256" indent="0">
              <a:buNone/>
              <a:defRPr sz="900"/>
            </a:lvl8pPr>
            <a:lvl9pPr marL="3657434"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B25613-1996-4779-A406-0CAA60EE2C51}" type="datetimeFigureOut">
              <a:rPr lang="fr-FR" smtClean="0"/>
              <a:t>09/09/2021</a:t>
            </a:fld>
            <a:endParaRPr lang="fr-FR"/>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6"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256073180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8303743" y="3"/>
            <a:ext cx="3888258" cy="6857998"/>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2" y="685801"/>
            <a:ext cx="3200399" cy="1737359"/>
          </a:xfrm>
        </p:spPr>
        <p:txBody>
          <a:bodyPr anchor="b">
            <a:normAutofit/>
          </a:bodyPr>
          <a:lstStyle>
            <a:lvl1pPr>
              <a:defRPr sz="3200" b="1"/>
            </a:lvl1pPr>
          </a:lstStyle>
          <a:p>
            <a:r>
              <a:rPr lang="fr-FR"/>
              <a:t>Modifiez le style du titre</a:t>
            </a:r>
            <a:endParaRPr lang="en-US" dirty="0"/>
          </a:p>
        </p:txBody>
      </p:sp>
      <p:sp>
        <p:nvSpPr>
          <p:cNvPr id="3" name="Content Placeholder 2"/>
          <p:cNvSpPr>
            <a:spLocks noGrp="1"/>
          </p:cNvSpPr>
          <p:nvPr>
            <p:ph idx="1"/>
          </p:nvPr>
        </p:nvSpPr>
        <p:spPr>
          <a:xfrm>
            <a:off x="838199" y="685801"/>
            <a:ext cx="6711696" cy="5020056"/>
          </a:xfrm>
        </p:spPr>
        <p:txBody>
          <a:bodyPr/>
          <a:lstStyle>
            <a:lvl1pPr>
              <a:defRPr sz="2000"/>
            </a:lvl1pPr>
            <a:lvl2pPr>
              <a:defRPr sz="1799"/>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549642" y="2423160"/>
            <a:ext cx="3200399" cy="3291840"/>
          </a:xfrm>
        </p:spPr>
        <p:txBody>
          <a:bodyPr>
            <a:normAutofit/>
          </a:bodyPr>
          <a:lstStyle>
            <a:lvl1pPr marL="0" indent="0">
              <a:lnSpc>
                <a:spcPct val="100000"/>
              </a:lnSpc>
              <a:spcBef>
                <a:spcPts val="1000"/>
              </a:spcBef>
              <a:buNone/>
              <a:defRPr sz="1401">
                <a:solidFill>
                  <a:schemeClr val="accent1">
                    <a:lumMod val="75000"/>
                  </a:schemeClr>
                </a:solidFill>
              </a:defRPr>
            </a:lvl1pPr>
            <a:lvl2pPr marL="457180" indent="0">
              <a:buNone/>
              <a:defRPr sz="1199"/>
            </a:lvl2pPr>
            <a:lvl3pPr marL="914358" indent="0">
              <a:buNone/>
              <a:defRPr sz="1000"/>
            </a:lvl3pPr>
            <a:lvl4pPr marL="1371538" indent="0">
              <a:buNone/>
              <a:defRPr sz="900"/>
            </a:lvl4pPr>
            <a:lvl5pPr marL="1828718" indent="0">
              <a:buNone/>
              <a:defRPr sz="900"/>
            </a:lvl5pPr>
            <a:lvl6pPr marL="2285896" indent="0">
              <a:buNone/>
              <a:defRPr sz="900"/>
            </a:lvl6pPr>
            <a:lvl7pPr marL="2743076" indent="0">
              <a:buNone/>
              <a:defRPr sz="900"/>
            </a:lvl7pPr>
            <a:lvl8pPr marL="3200256" indent="0">
              <a:buNone/>
              <a:defRPr sz="900"/>
            </a:lvl8pPr>
            <a:lvl9pPr marL="3657434"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B25613-1996-4779-A406-0CAA60EE2C51}" type="datetimeFigureOut">
              <a:rPr lang="fr-FR" smtClean="0"/>
              <a:t>09/09/2021</a:t>
            </a:fld>
            <a:endParaRPr lang="fr-FR"/>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6"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3533296288"/>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p:cNvSpPr/>
          <p:nvPr/>
        </p:nvSpPr>
        <p:spPr>
          <a:xfrm>
            <a:off x="8303743" y="3"/>
            <a:ext cx="3888258" cy="6857998"/>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2" y="685801"/>
            <a:ext cx="3200399" cy="1737359"/>
          </a:xfrm>
        </p:spPr>
        <p:txBody>
          <a:bodyPr anchor="b">
            <a:normAutofit/>
          </a:bodyPr>
          <a:lstStyle>
            <a:lvl1pPr>
              <a:defRPr sz="3200" b="1"/>
            </a:lvl1pPr>
          </a:lstStyle>
          <a:p>
            <a:r>
              <a:rPr lang="fr-FR"/>
              <a:t>Modifiez le style du titre</a:t>
            </a:r>
            <a:endParaRPr lang="en-US" dirty="0"/>
          </a:p>
        </p:txBody>
      </p:sp>
      <p:sp>
        <p:nvSpPr>
          <p:cNvPr id="3" name="Picture Placeholder 2"/>
          <p:cNvSpPr>
            <a:spLocks noGrp="1" noChangeAspect="1"/>
          </p:cNvSpPr>
          <p:nvPr>
            <p:ph type="pic" idx="1"/>
          </p:nvPr>
        </p:nvSpPr>
        <p:spPr>
          <a:xfrm>
            <a:off x="1" y="0"/>
            <a:ext cx="8303740" cy="6858000"/>
          </a:xfrm>
          <a:solidFill>
            <a:schemeClr val="tx2">
              <a:lumMod val="20000"/>
              <a:lumOff val="80000"/>
            </a:schemeClr>
          </a:solidFill>
        </p:spPr>
        <p:txBody>
          <a:bodyPr anchor="t"/>
          <a:lstStyle>
            <a:lvl1pPr marL="0" indent="0">
              <a:buNone/>
              <a:defRPr sz="3200"/>
            </a:lvl1pPr>
            <a:lvl2pPr marL="457180" indent="0">
              <a:buNone/>
              <a:defRPr sz="2799"/>
            </a:lvl2pPr>
            <a:lvl3pPr marL="914358" indent="0">
              <a:buNone/>
              <a:defRPr sz="2401"/>
            </a:lvl3pPr>
            <a:lvl4pPr marL="1371538" indent="0">
              <a:buNone/>
              <a:defRPr sz="2000"/>
            </a:lvl4pPr>
            <a:lvl5pPr marL="1828718" indent="0">
              <a:buNone/>
              <a:defRPr sz="2000"/>
            </a:lvl5pPr>
            <a:lvl6pPr marL="2285896" indent="0">
              <a:buNone/>
              <a:defRPr sz="2000"/>
            </a:lvl6pPr>
            <a:lvl7pPr marL="2743076" indent="0">
              <a:buNone/>
              <a:defRPr sz="2000"/>
            </a:lvl7pPr>
            <a:lvl8pPr marL="3200256" indent="0">
              <a:buNone/>
              <a:defRPr sz="2000"/>
            </a:lvl8pPr>
            <a:lvl9pPr marL="3657434"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549642" y="2423160"/>
            <a:ext cx="3200399" cy="3291840"/>
          </a:xfrm>
        </p:spPr>
        <p:txBody>
          <a:bodyPr>
            <a:normAutofit/>
          </a:bodyPr>
          <a:lstStyle>
            <a:lvl1pPr marL="0" indent="0">
              <a:lnSpc>
                <a:spcPct val="100000"/>
              </a:lnSpc>
              <a:spcBef>
                <a:spcPts val="1000"/>
              </a:spcBef>
              <a:buNone/>
              <a:defRPr sz="1401">
                <a:solidFill>
                  <a:schemeClr val="accent1">
                    <a:lumMod val="75000"/>
                  </a:schemeClr>
                </a:solidFill>
              </a:defRPr>
            </a:lvl1pPr>
            <a:lvl2pPr marL="457180" indent="0">
              <a:buNone/>
              <a:defRPr sz="1199"/>
            </a:lvl2pPr>
            <a:lvl3pPr marL="914358" indent="0">
              <a:buNone/>
              <a:defRPr sz="1000"/>
            </a:lvl3pPr>
            <a:lvl4pPr marL="1371538" indent="0">
              <a:buNone/>
              <a:defRPr sz="900"/>
            </a:lvl4pPr>
            <a:lvl5pPr marL="1828718" indent="0">
              <a:buNone/>
              <a:defRPr sz="900"/>
            </a:lvl5pPr>
            <a:lvl6pPr marL="2285896" indent="0">
              <a:buNone/>
              <a:defRPr sz="900"/>
            </a:lvl6pPr>
            <a:lvl7pPr marL="2743076" indent="0">
              <a:buNone/>
              <a:defRPr sz="900"/>
            </a:lvl7pPr>
            <a:lvl8pPr marL="3200256" indent="0">
              <a:buNone/>
              <a:defRPr sz="900"/>
            </a:lvl8pPr>
            <a:lvl9pPr marL="3657434"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B25613-1996-4779-A406-0CAA60EE2C51}" type="datetimeFigureOut">
              <a:rPr lang="fr-FR" smtClean="0"/>
              <a:t>09/09/2021</a:t>
            </a:fld>
            <a:endParaRPr lang="fr-FR"/>
          </a:p>
        </p:txBody>
      </p:sp>
      <p:grpSp>
        <p:nvGrpSpPr>
          <p:cNvPr id="8" name="Group 7"/>
          <p:cNvGrpSpPr>
            <a:grpSpLocks noChangeAspect="1"/>
          </p:cNvGrpSpPr>
          <p:nvPr/>
        </p:nvGrpSpPr>
        <p:grpSpPr>
          <a:xfrm>
            <a:off x="11401726"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675996498"/>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5B25613-1996-4779-A406-0CAA60EE2C51}" type="datetimeFigureOut">
              <a:rPr lang="fr-FR" smtClean="0"/>
              <a:t>09/09/2021</a:t>
            </a:fld>
            <a:endParaRPr lang="fr-F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394446874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33399"/>
            <a:ext cx="2552700" cy="56388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066801" y="533399"/>
            <a:ext cx="7505701" cy="56388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5B25613-1996-4779-A406-0CAA60EE2C51}" type="datetimeFigureOut">
              <a:rPr lang="fr-FR" smtClean="0"/>
              <a:t>09/09/2021</a:t>
            </a:fld>
            <a:endParaRPr lang="fr-F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3859915524"/>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Six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FD4B-0143-44B2-AF27-F38BEA0C9B78}"/>
              </a:ext>
            </a:extLst>
          </p:cNvPr>
          <p:cNvSpPr>
            <a:spLocks noGrp="1"/>
          </p:cNvSpPr>
          <p:nvPr>
            <p:ph type="title"/>
          </p:nvPr>
        </p:nvSpPr>
        <p:spPr/>
        <p:txBody>
          <a:bodyPr/>
          <a:lstStyle/>
          <a:p>
            <a:r>
              <a:rPr lang="fr-FR"/>
              <a:t>Modifiez le style du titre</a:t>
            </a:r>
            <a:endParaRPr lang="en-GB"/>
          </a:p>
        </p:txBody>
      </p:sp>
      <p:sp>
        <p:nvSpPr>
          <p:cNvPr id="3" name="Date Placeholder 2">
            <a:extLst>
              <a:ext uri="{FF2B5EF4-FFF2-40B4-BE49-F238E27FC236}">
                <a16:creationId xmlns:a16="http://schemas.microsoft.com/office/drawing/2014/main" id="{FDBFDAD9-6320-48A9-B45C-F84E2C98332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22855E69-8D16-4484-9996-C9113A317995}"/>
              </a:ext>
            </a:extLst>
          </p:cNvPr>
          <p:cNvSpPr>
            <a:spLocks noGrp="1"/>
          </p:cNvSpPr>
          <p:nvPr>
            <p:ph type="ftr" sz="quarter" idx="11"/>
          </p:nvPr>
        </p:nvSpPr>
        <p:spPr/>
        <p:txBody>
          <a:bodyPr/>
          <a:lstStyle/>
          <a:p>
            <a:r>
              <a:rPr lang="en-GB"/>
              <a:t>Proprietary icons go here (Go to Insert &gt; Header &amp; Footer to remove this text)</a:t>
            </a:r>
            <a:endParaRPr lang="en-GB" dirty="0"/>
          </a:p>
        </p:txBody>
      </p:sp>
      <p:sp>
        <p:nvSpPr>
          <p:cNvPr id="5" name="Slide Number Placeholder 4">
            <a:extLst>
              <a:ext uri="{FF2B5EF4-FFF2-40B4-BE49-F238E27FC236}">
                <a16:creationId xmlns:a16="http://schemas.microsoft.com/office/drawing/2014/main" id="{A2F07556-384E-4545-9AB5-A0F93C782A07}"/>
              </a:ext>
            </a:extLst>
          </p:cNvPr>
          <p:cNvSpPr>
            <a:spLocks noGrp="1"/>
          </p:cNvSpPr>
          <p:nvPr>
            <p:ph type="sldNum" sz="quarter" idx="12"/>
          </p:nvPr>
        </p:nvSpPr>
        <p:spPr/>
        <p:txBody>
          <a:bodyPr/>
          <a:lstStyle/>
          <a:p>
            <a:fld id="{29CC380D-5F44-41E8-971E-CDD19ED6F8E3}" type="slidenum">
              <a:rPr lang="en-GB" smtClean="0"/>
              <a:pPr/>
              <a:t>‹N°›</a:t>
            </a:fld>
            <a:endParaRPr lang="en-GB"/>
          </a:p>
        </p:txBody>
      </p:sp>
      <p:sp>
        <p:nvSpPr>
          <p:cNvPr id="7" name="Picture Placeholder 6">
            <a:extLst>
              <a:ext uri="{FF2B5EF4-FFF2-40B4-BE49-F238E27FC236}">
                <a16:creationId xmlns:a16="http://schemas.microsoft.com/office/drawing/2014/main" id="{ED95A2FD-1DC7-4D29-86A8-51D546E3A2C4}"/>
              </a:ext>
            </a:extLst>
          </p:cNvPr>
          <p:cNvSpPr>
            <a:spLocks noGrp="1" noChangeAspect="1"/>
          </p:cNvSpPr>
          <p:nvPr>
            <p:ph type="pic" sz="quarter" idx="13"/>
          </p:nvPr>
        </p:nvSpPr>
        <p:spPr>
          <a:xfrm>
            <a:off x="2336399" y="1925638"/>
            <a:ext cx="1650600" cy="1650600"/>
          </a:xfrm>
          <a:solidFill>
            <a:schemeClr val="bg1">
              <a:lumMod val="85000"/>
            </a:schemeClr>
          </a:solidFill>
        </p:spPr>
        <p:txBody>
          <a:bodyPr/>
          <a:lstStyle/>
          <a:p>
            <a:r>
              <a:rPr lang="fr-FR"/>
              <a:t>Cliquez sur l'icône pour ajouter une image</a:t>
            </a:r>
            <a:endParaRPr lang="en-GB"/>
          </a:p>
        </p:txBody>
      </p:sp>
      <p:sp>
        <p:nvSpPr>
          <p:cNvPr id="8" name="Picture Placeholder 6">
            <a:extLst>
              <a:ext uri="{FF2B5EF4-FFF2-40B4-BE49-F238E27FC236}">
                <a16:creationId xmlns:a16="http://schemas.microsoft.com/office/drawing/2014/main" id="{837F4A05-B3B3-429B-B6AF-4AAC8FF0B597}"/>
              </a:ext>
            </a:extLst>
          </p:cNvPr>
          <p:cNvSpPr>
            <a:spLocks noGrp="1" noChangeAspect="1"/>
          </p:cNvSpPr>
          <p:nvPr>
            <p:ph type="pic" sz="quarter" idx="14"/>
          </p:nvPr>
        </p:nvSpPr>
        <p:spPr>
          <a:xfrm>
            <a:off x="5270399" y="1925638"/>
            <a:ext cx="1650600" cy="1650600"/>
          </a:xfrm>
          <a:solidFill>
            <a:schemeClr val="bg1">
              <a:lumMod val="85000"/>
            </a:schemeClr>
          </a:solidFill>
        </p:spPr>
        <p:txBody>
          <a:bodyPr/>
          <a:lstStyle/>
          <a:p>
            <a:r>
              <a:rPr lang="fr-FR"/>
              <a:t>Cliquez sur l'icône pour ajouter une image</a:t>
            </a:r>
            <a:endParaRPr lang="en-GB"/>
          </a:p>
        </p:txBody>
      </p:sp>
      <p:sp>
        <p:nvSpPr>
          <p:cNvPr id="9" name="Picture Placeholder 6">
            <a:extLst>
              <a:ext uri="{FF2B5EF4-FFF2-40B4-BE49-F238E27FC236}">
                <a16:creationId xmlns:a16="http://schemas.microsoft.com/office/drawing/2014/main" id="{A7E5C1B1-79BD-4C2B-8DF6-AAAFDC31D4EA}"/>
              </a:ext>
            </a:extLst>
          </p:cNvPr>
          <p:cNvSpPr>
            <a:spLocks noGrp="1" noChangeAspect="1"/>
          </p:cNvSpPr>
          <p:nvPr>
            <p:ph type="pic" sz="quarter" idx="15"/>
          </p:nvPr>
        </p:nvSpPr>
        <p:spPr>
          <a:xfrm>
            <a:off x="8204399" y="1925638"/>
            <a:ext cx="1650600" cy="1650600"/>
          </a:xfrm>
          <a:solidFill>
            <a:schemeClr val="bg1">
              <a:lumMod val="85000"/>
            </a:schemeClr>
          </a:solidFill>
        </p:spPr>
        <p:txBody>
          <a:bodyPr/>
          <a:lstStyle/>
          <a:p>
            <a:r>
              <a:rPr lang="fr-FR"/>
              <a:t>Cliquez sur l'icône pour ajouter une image</a:t>
            </a:r>
            <a:endParaRPr lang="en-GB"/>
          </a:p>
        </p:txBody>
      </p:sp>
      <p:sp>
        <p:nvSpPr>
          <p:cNvPr id="12" name="Picture Placeholder 6">
            <a:extLst>
              <a:ext uri="{FF2B5EF4-FFF2-40B4-BE49-F238E27FC236}">
                <a16:creationId xmlns:a16="http://schemas.microsoft.com/office/drawing/2014/main" id="{3A1C0D48-6745-44FE-81AC-9E3EB1E2DECC}"/>
              </a:ext>
            </a:extLst>
          </p:cNvPr>
          <p:cNvSpPr>
            <a:spLocks noGrp="1" noChangeAspect="1"/>
          </p:cNvSpPr>
          <p:nvPr>
            <p:ph type="pic" sz="quarter" idx="18"/>
          </p:nvPr>
        </p:nvSpPr>
        <p:spPr>
          <a:xfrm>
            <a:off x="2336399" y="4053600"/>
            <a:ext cx="1650600" cy="1650600"/>
          </a:xfrm>
          <a:solidFill>
            <a:schemeClr val="bg1">
              <a:lumMod val="85000"/>
            </a:schemeClr>
          </a:solidFill>
        </p:spPr>
        <p:txBody>
          <a:bodyPr/>
          <a:lstStyle/>
          <a:p>
            <a:r>
              <a:rPr lang="fr-FR"/>
              <a:t>Cliquez sur l'icône pour ajouter une image</a:t>
            </a:r>
            <a:endParaRPr lang="en-GB"/>
          </a:p>
        </p:txBody>
      </p:sp>
      <p:sp>
        <p:nvSpPr>
          <p:cNvPr id="13" name="Picture Placeholder 6">
            <a:extLst>
              <a:ext uri="{FF2B5EF4-FFF2-40B4-BE49-F238E27FC236}">
                <a16:creationId xmlns:a16="http://schemas.microsoft.com/office/drawing/2014/main" id="{62FA97E8-4519-4739-B895-55612F78257D}"/>
              </a:ext>
            </a:extLst>
          </p:cNvPr>
          <p:cNvSpPr>
            <a:spLocks noGrp="1" noChangeAspect="1"/>
          </p:cNvSpPr>
          <p:nvPr>
            <p:ph type="pic" sz="quarter" idx="19"/>
          </p:nvPr>
        </p:nvSpPr>
        <p:spPr>
          <a:xfrm>
            <a:off x="5270399" y="4053600"/>
            <a:ext cx="1650600" cy="1650600"/>
          </a:xfrm>
          <a:solidFill>
            <a:schemeClr val="bg1">
              <a:lumMod val="85000"/>
            </a:schemeClr>
          </a:solidFill>
        </p:spPr>
        <p:txBody>
          <a:bodyPr/>
          <a:lstStyle/>
          <a:p>
            <a:r>
              <a:rPr lang="fr-FR"/>
              <a:t>Cliquez sur l'icône pour ajouter une image</a:t>
            </a:r>
            <a:endParaRPr lang="en-GB"/>
          </a:p>
        </p:txBody>
      </p:sp>
      <p:sp>
        <p:nvSpPr>
          <p:cNvPr id="14" name="Picture Placeholder 6">
            <a:extLst>
              <a:ext uri="{FF2B5EF4-FFF2-40B4-BE49-F238E27FC236}">
                <a16:creationId xmlns:a16="http://schemas.microsoft.com/office/drawing/2014/main" id="{B5432D3A-C3C9-4B63-96CD-241A721F1380}"/>
              </a:ext>
            </a:extLst>
          </p:cNvPr>
          <p:cNvSpPr>
            <a:spLocks noGrp="1" noChangeAspect="1"/>
          </p:cNvSpPr>
          <p:nvPr>
            <p:ph type="pic" sz="quarter" idx="20"/>
          </p:nvPr>
        </p:nvSpPr>
        <p:spPr>
          <a:xfrm>
            <a:off x="8204399" y="4053600"/>
            <a:ext cx="1650600" cy="1650600"/>
          </a:xfrm>
          <a:solidFill>
            <a:schemeClr val="bg1">
              <a:lumMod val="85000"/>
            </a:schemeClr>
          </a:solidFill>
        </p:spPr>
        <p:txBody>
          <a:bodyPr/>
          <a:lstStyle/>
          <a:p>
            <a:r>
              <a:rPr lang="fr-FR"/>
              <a:t>Cliquez sur l'icône pour ajouter une image</a:t>
            </a:r>
            <a:endParaRPr lang="en-GB"/>
          </a:p>
        </p:txBody>
      </p:sp>
      <p:sp>
        <p:nvSpPr>
          <p:cNvPr id="18" name="Text Placeholder 17">
            <a:extLst>
              <a:ext uri="{FF2B5EF4-FFF2-40B4-BE49-F238E27FC236}">
                <a16:creationId xmlns:a16="http://schemas.microsoft.com/office/drawing/2014/main" id="{B1A0F457-BA31-458F-B36F-869F673ADA62}"/>
              </a:ext>
            </a:extLst>
          </p:cNvPr>
          <p:cNvSpPr>
            <a:spLocks noGrp="1"/>
          </p:cNvSpPr>
          <p:nvPr>
            <p:ph type="body" sz="quarter" idx="23"/>
          </p:nvPr>
        </p:nvSpPr>
        <p:spPr>
          <a:xfrm>
            <a:off x="2336399" y="3576238"/>
            <a:ext cx="1650600" cy="251999"/>
          </a:xfrm>
        </p:spPr>
        <p:txBody>
          <a:bodyPr anchor="ctr"/>
          <a:lstStyle>
            <a:lvl1pPr algn="ctr">
              <a:spcAft>
                <a:spcPts val="0"/>
              </a:spcAft>
              <a:defRPr/>
            </a:lvl1pPr>
          </a:lstStyle>
          <a:p>
            <a:pPr lvl="0"/>
            <a:r>
              <a:rPr lang="fr-FR"/>
              <a:t>Cliquez pour modifier les styles du texte du masque</a:t>
            </a:r>
          </a:p>
        </p:txBody>
      </p:sp>
      <p:sp>
        <p:nvSpPr>
          <p:cNvPr id="19" name="Text Placeholder 17">
            <a:extLst>
              <a:ext uri="{FF2B5EF4-FFF2-40B4-BE49-F238E27FC236}">
                <a16:creationId xmlns:a16="http://schemas.microsoft.com/office/drawing/2014/main" id="{5C675381-77C0-419D-99B9-16471F4F9AE1}"/>
              </a:ext>
            </a:extLst>
          </p:cNvPr>
          <p:cNvSpPr>
            <a:spLocks noGrp="1"/>
          </p:cNvSpPr>
          <p:nvPr>
            <p:ph type="body" sz="quarter" idx="24"/>
          </p:nvPr>
        </p:nvSpPr>
        <p:spPr>
          <a:xfrm>
            <a:off x="5270399" y="3576238"/>
            <a:ext cx="1650600" cy="251999"/>
          </a:xfrm>
        </p:spPr>
        <p:txBody>
          <a:bodyPr anchor="ctr"/>
          <a:lstStyle>
            <a:lvl1pPr algn="ctr">
              <a:spcAft>
                <a:spcPts val="0"/>
              </a:spcAft>
              <a:defRPr/>
            </a:lvl1pPr>
          </a:lstStyle>
          <a:p>
            <a:pPr lvl="0"/>
            <a:r>
              <a:rPr lang="fr-FR"/>
              <a:t>Cliquez pour modifier les styles du texte du masque</a:t>
            </a:r>
          </a:p>
        </p:txBody>
      </p:sp>
      <p:sp>
        <p:nvSpPr>
          <p:cNvPr id="20" name="Text Placeholder 17">
            <a:extLst>
              <a:ext uri="{FF2B5EF4-FFF2-40B4-BE49-F238E27FC236}">
                <a16:creationId xmlns:a16="http://schemas.microsoft.com/office/drawing/2014/main" id="{B33EE2B0-3C6A-4F7E-BD70-00D5834A151A}"/>
              </a:ext>
            </a:extLst>
          </p:cNvPr>
          <p:cNvSpPr>
            <a:spLocks noGrp="1"/>
          </p:cNvSpPr>
          <p:nvPr>
            <p:ph type="body" sz="quarter" idx="25"/>
          </p:nvPr>
        </p:nvSpPr>
        <p:spPr>
          <a:xfrm>
            <a:off x="8204399" y="3576238"/>
            <a:ext cx="1650600" cy="251999"/>
          </a:xfrm>
        </p:spPr>
        <p:txBody>
          <a:bodyPr anchor="ctr"/>
          <a:lstStyle>
            <a:lvl1pPr algn="ctr">
              <a:spcAft>
                <a:spcPts val="0"/>
              </a:spcAft>
              <a:defRPr/>
            </a:lvl1pPr>
          </a:lstStyle>
          <a:p>
            <a:pPr lvl="0"/>
            <a:r>
              <a:rPr lang="fr-FR"/>
              <a:t>Cliquez pour modifier les styles du texte du masque</a:t>
            </a:r>
          </a:p>
        </p:txBody>
      </p:sp>
      <p:sp>
        <p:nvSpPr>
          <p:cNvPr id="23" name="Text Placeholder 17">
            <a:extLst>
              <a:ext uri="{FF2B5EF4-FFF2-40B4-BE49-F238E27FC236}">
                <a16:creationId xmlns:a16="http://schemas.microsoft.com/office/drawing/2014/main" id="{DCE95CF4-5CBF-4291-A2EE-D5DE9E6B9DFA}"/>
              </a:ext>
            </a:extLst>
          </p:cNvPr>
          <p:cNvSpPr>
            <a:spLocks noGrp="1"/>
          </p:cNvSpPr>
          <p:nvPr>
            <p:ph type="body" sz="quarter" idx="28"/>
          </p:nvPr>
        </p:nvSpPr>
        <p:spPr>
          <a:xfrm>
            <a:off x="2336399" y="5714188"/>
            <a:ext cx="1650600" cy="251999"/>
          </a:xfrm>
        </p:spPr>
        <p:txBody>
          <a:bodyPr anchor="ctr"/>
          <a:lstStyle>
            <a:lvl1pPr algn="ctr">
              <a:spcAft>
                <a:spcPts val="0"/>
              </a:spcAft>
              <a:defRPr/>
            </a:lvl1pPr>
          </a:lstStyle>
          <a:p>
            <a:pPr lvl="0"/>
            <a:r>
              <a:rPr lang="fr-FR"/>
              <a:t>Cliquez pour modifier les styles du texte du masque</a:t>
            </a:r>
          </a:p>
        </p:txBody>
      </p:sp>
      <p:sp>
        <p:nvSpPr>
          <p:cNvPr id="24" name="Text Placeholder 17">
            <a:extLst>
              <a:ext uri="{FF2B5EF4-FFF2-40B4-BE49-F238E27FC236}">
                <a16:creationId xmlns:a16="http://schemas.microsoft.com/office/drawing/2014/main" id="{5D1BABBE-6978-4D02-8163-974D5CE637CA}"/>
              </a:ext>
            </a:extLst>
          </p:cNvPr>
          <p:cNvSpPr>
            <a:spLocks noGrp="1"/>
          </p:cNvSpPr>
          <p:nvPr>
            <p:ph type="body" sz="quarter" idx="29"/>
          </p:nvPr>
        </p:nvSpPr>
        <p:spPr>
          <a:xfrm>
            <a:off x="5270399" y="5714188"/>
            <a:ext cx="1650600" cy="251999"/>
          </a:xfrm>
        </p:spPr>
        <p:txBody>
          <a:bodyPr anchor="ctr"/>
          <a:lstStyle>
            <a:lvl1pPr algn="ctr">
              <a:spcAft>
                <a:spcPts val="0"/>
              </a:spcAft>
              <a:defRPr/>
            </a:lvl1pPr>
          </a:lstStyle>
          <a:p>
            <a:pPr lvl="0"/>
            <a:r>
              <a:rPr lang="fr-FR"/>
              <a:t>Cliquez pour modifier les styles du texte du masque</a:t>
            </a:r>
          </a:p>
        </p:txBody>
      </p:sp>
      <p:sp>
        <p:nvSpPr>
          <p:cNvPr id="25" name="Text Placeholder 17">
            <a:extLst>
              <a:ext uri="{FF2B5EF4-FFF2-40B4-BE49-F238E27FC236}">
                <a16:creationId xmlns:a16="http://schemas.microsoft.com/office/drawing/2014/main" id="{6638213F-5B32-4E08-8CF4-7C45D4AFBD89}"/>
              </a:ext>
            </a:extLst>
          </p:cNvPr>
          <p:cNvSpPr>
            <a:spLocks noGrp="1"/>
          </p:cNvSpPr>
          <p:nvPr>
            <p:ph type="body" sz="quarter" idx="30"/>
          </p:nvPr>
        </p:nvSpPr>
        <p:spPr>
          <a:xfrm>
            <a:off x="8204399" y="5714188"/>
            <a:ext cx="1650600" cy="251999"/>
          </a:xfrm>
        </p:spPr>
        <p:txBody>
          <a:bodyPr anchor="ctr"/>
          <a:lstStyle>
            <a:lvl1pPr algn="ctr">
              <a:spcAft>
                <a:spcPts val="0"/>
              </a:spcAft>
              <a:defRPr/>
            </a:lvl1pPr>
          </a:lstStyle>
          <a:p>
            <a:pPr lvl="0"/>
            <a:r>
              <a:rPr lang="fr-FR"/>
              <a:t>Cliquez pour modifier les styles du texte du masque</a:t>
            </a:r>
          </a:p>
        </p:txBody>
      </p:sp>
    </p:spTree>
    <p:extLst>
      <p:ext uri="{BB962C8B-B14F-4D97-AF65-F5344CB8AC3E}">
        <p14:creationId xmlns:p14="http://schemas.microsoft.com/office/powerpoint/2010/main" val="2001175329"/>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297226" y="902001"/>
            <a:ext cx="11589422" cy="990553"/>
          </a:xfrm>
        </p:spPr>
        <p:txBody>
          <a:bodyPr/>
          <a:lstStyle>
            <a:lvl1pPr>
              <a:lnSpc>
                <a:spcPct val="100000"/>
              </a:lnSpc>
              <a:spcBef>
                <a:spcPts val="0"/>
              </a:spcBef>
              <a:defRPr sz="2000"/>
            </a:lvl1pPr>
            <a:lvl2pPr>
              <a:lnSpc>
                <a:spcPct val="100000"/>
              </a:lnSpc>
              <a:spcBef>
                <a:spcPts val="0"/>
              </a:spcBef>
              <a:defRPr sz="1600"/>
            </a:lvl2pPr>
            <a:lvl3pPr>
              <a:lnSpc>
                <a:spcPct val="100000"/>
              </a:lnSpc>
              <a:spcBef>
                <a:spcPts val="0"/>
              </a:spcBef>
              <a:defRPr lang="en-US" altLang="en-US" sz="1401" noProof="0" dirty="0" smtClean="0">
                <a:solidFill>
                  <a:schemeClr val="tx1"/>
                </a:solidFill>
                <a:latin typeface="+mn-lt"/>
                <a:ea typeface="+mn-ea"/>
                <a:cs typeface="+mn-cs"/>
              </a:defRPr>
            </a:lvl3pPr>
            <a:lvl4pPr marL="952129" indent="-136020">
              <a:lnSpc>
                <a:spcPct val="100000"/>
              </a:lnSpc>
              <a:spcBef>
                <a:spcPts val="0"/>
              </a:spcBef>
              <a:defRPr/>
            </a:lvl4pPr>
            <a:lvl5pPr>
              <a:lnSpc>
                <a:spcPct val="100000"/>
              </a:lnSpc>
              <a:spcBef>
                <a:spcPts val="0"/>
              </a:spcBef>
              <a:defRPr/>
            </a:lvl5pPr>
          </a:lstStyle>
          <a:p>
            <a:pPr lvl="0"/>
            <a:r>
              <a:rPr lang="en-US" dirty="0"/>
              <a:t>Click to edit Master text styles</a:t>
            </a:r>
          </a:p>
          <a:p>
            <a:pPr lvl="1"/>
            <a:r>
              <a:rPr lang="en-US" dirty="0"/>
              <a:t>Second level</a:t>
            </a:r>
          </a:p>
          <a:p>
            <a:pPr lvl="2"/>
            <a:r>
              <a:rPr lang="en-US" dirty="0"/>
              <a:t>Third level</a:t>
            </a:r>
          </a:p>
          <a:p>
            <a:pPr marL="952129" marR="0" lvl="2" indent="-136020" algn="l" defTabSz="1088148" rtl="0" eaLnBrk="0" fontAlgn="base" latinLnBrk="0" hangingPunct="0">
              <a:lnSpc>
                <a:spcPct val="100000"/>
              </a:lnSpc>
              <a:spcBef>
                <a:spcPts val="0"/>
              </a:spcBef>
              <a:spcAft>
                <a:spcPct val="0"/>
              </a:spcAft>
              <a:buClr>
                <a:srgbClr val="009999"/>
              </a:buClr>
              <a:buSzTx/>
              <a:buFont typeface="Arial" charset="0"/>
              <a:buChar char="-"/>
              <a:tabLst/>
            </a:pPr>
            <a:r>
              <a:rPr lang="en-US" dirty="0"/>
              <a:t>Fourth level</a:t>
            </a:r>
          </a:p>
        </p:txBody>
      </p:sp>
      <p:sp>
        <p:nvSpPr>
          <p:cNvPr id="5" name="Title 1"/>
          <p:cNvSpPr>
            <a:spLocks noGrp="1"/>
          </p:cNvSpPr>
          <p:nvPr>
            <p:ph type="title"/>
          </p:nvPr>
        </p:nvSpPr>
        <p:spPr>
          <a:xfrm>
            <a:off x="169332" y="12623"/>
            <a:ext cx="10151136" cy="747679"/>
          </a:xfrm>
        </p:spPr>
        <p:txBody>
          <a:bodyPr anchor="ctr"/>
          <a:lstStyle/>
          <a:p>
            <a:r>
              <a:rPr lang="en-US" dirty="0"/>
              <a:t>Click to edit Master title style</a:t>
            </a:r>
          </a:p>
        </p:txBody>
      </p:sp>
    </p:spTree>
    <p:extLst>
      <p:ext uri="{BB962C8B-B14F-4D97-AF65-F5344CB8AC3E}">
        <p14:creationId xmlns:p14="http://schemas.microsoft.com/office/powerpoint/2010/main" val="8810850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6" y="2556413"/>
            <a:ext cx="10962696" cy="1076154"/>
          </a:xfrm>
        </p:spPr>
        <p:txBody>
          <a:bodyPr/>
          <a:lstStyle>
            <a:lvl1pPr algn="ctr">
              <a:defRPr/>
            </a:lvl1pPr>
          </a:lstStyle>
          <a:p>
            <a:r>
              <a:rPr lang="en-US" dirty="0"/>
              <a:t>&lt;Title &amp; content layout&gt;</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10" name="Slide Number Placeholder 5"/>
          <p:cNvSpPr>
            <a:spLocks noGrp="1"/>
          </p:cNvSpPr>
          <p:nvPr>
            <p:ph type="sldNum" sz="quarter" idx="12"/>
          </p:nvPr>
        </p:nvSpPr>
        <p:spPr>
          <a:xfrm>
            <a:off x="11741252" y="6433582"/>
            <a:ext cx="372540" cy="289248"/>
          </a:xfrm>
        </p:spPr>
        <p:txBody>
          <a:bodyPr/>
          <a:lstStyle>
            <a:lvl1pPr>
              <a:defRPr>
                <a:solidFill>
                  <a:schemeClr val="accent2"/>
                </a:solidFill>
              </a:defRPr>
            </a:lvl1p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36261513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 Colonn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753" y="431824"/>
            <a:ext cx="10515599" cy="342035"/>
          </a:xfrm>
        </p:spPr>
        <p:txBody>
          <a:bodyPr lIns="0" tIns="0" rIns="0" bIns="0" anchor="t">
            <a:spAutoFit/>
          </a:bodyPr>
          <a:lstStyle>
            <a:lvl1pPr>
              <a:defRPr sz="2469" b="1" cap="all" baseline="0">
                <a:solidFill>
                  <a:srgbClr val="38414A"/>
                </a:solidFill>
                <a:latin typeface="+mj-lt"/>
                <a:ea typeface="Verdana" panose="020B0604030504040204" pitchFamily="34" charset="0"/>
                <a:cs typeface="Verdana" panose="020B0604030504040204" pitchFamily="34" charset="0"/>
              </a:defRPr>
            </a:lvl1pPr>
          </a:lstStyle>
          <a:p>
            <a:r>
              <a:rPr lang="fr-FR" dirty="0"/>
              <a:t>Modifiez le style du titre</a:t>
            </a:r>
            <a:endParaRPr lang="en-US" dirty="0"/>
          </a:p>
        </p:txBody>
      </p:sp>
      <p:sp>
        <p:nvSpPr>
          <p:cNvPr id="10" name="Text Placeholder 2"/>
          <p:cNvSpPr>
            <a:spLocks noGrp="1"/>
          </p:cNvSpPr>
          <p:nvPr>
            <p:ph type="body" idx="10"/>
          </p:nvPr>
        </p:nvSpPr>
        <p:spPr>
          <a:xfrm>
            <a:off x="927103" y="933501"/>
            <a:ext cx="10515599" cy="219881"/>
          </a:xfrm>
        </p:spPr>
        <p:txBody>
          <a:bodyPr lIns="0" tIns="0" rIns="0" bIns="0">
            <a:spAutoFit/>
          </a:bodyPr>
          <a:lstStyle>
            <a:lvl1pPr marL="0" indent="0">
              <a:buNone/>
              <a:defRPr sz="1588" cap="all" baseline="0">
                <a:solidFill>
                  <a:srgbClr val="38414A"/>
                </a:solidFill>
                <a:latin typeface="+mj-lt"/>
                <a:ea typeface="Open Sans" panose="020B0606030504020204" pitchFamily="34" charset="0"/>
                <a:cs typeface="Open Sans" panose="020B0606030504020204" pitchFamily="34" charset="0"/>
              </a:defRPr>
            </a:lvl1pPr>
            <a:lvl2pPr marL="457180" indent="0">
              <a:buNone/>
              <a:defRPr sz="2000">
                <a:solidFill>
                  <a:schemeClr val="tx1">
                    <a:tint val="75000"/>
                  </a:schemeClr>
                </a:solidFill>
              </a:defRPr>
            </a:lvl2pPr>
            <a:lvl3pPr marL="914358" indent="0">
              <a:buNone/>
              <a:defRPr sz="1799">
                <a:solidFill>
                  <a:schemeClr val="tx1">
                    <a:tint val="75000"/>
                  </a:schemeClr>
                </a:solidFill>
              </a:defRPr>
            </a:lvl3pPr>
            <a:lvl4pPr marL="1371538" indent="0">
              <a:buNone/>
              <a:defRPr sz="1600">
                <a:solidFill>
                  <a:schemeClr val="tx1">
                    <a:tint val="75000"/>
                  </a:schemeClr>
                </a:solidFill>
              </a:defRPr>
            </a:lvl4pPr>
            <a:lvl5pPr marL="1828718" indent="0">
              <a:buNone/>
              <a:defRPr sz="1600">
                <a:solidFill>
                  <a:schemeClr val="tx1">
                    <a:tint val="75000"/>
                  </a:schemeClr>
                </a:solidFill>
              </a:defRPr>
            </a:lvl5pPr>
            <a:lvl6pPr marL="2285896" indent="0">
              <a:buNone/>
              <a:defRPr sz="1600">
                <a:solidFill>
                  <a:schemeClr val="tx1">
                    <a:tint val="75000"/>
                  </a:schemeClr>
                </a:solidFill>
              </a:defRPr>
            </a:lvl6pPr>
            <a:lvl7pPr marL="2743076" indent="0">
              <a:buNone/>
              <a:defRPr sz="1600">
                <a:solidFill>
                  <a:schemeClr val="tx1">
                    <a:tint val="75000"/>
                  </a:schemeClr>
                </a:solidFill>
              </a:defRPr>
            </a:lvl7pPr>
            <a:lvl8pPr marL="3200256" indent="0">
              <a:buNone/>
              <a:defRPr sz="1600">
                <a:solidFill>
                  <a:schemeClr val="tx1">
                    <a:tint val="75000"/>
                  </a:schemeClr>
                </a:solidFill>
              </a:defRPr>
            </a:lvl8pPr>
            <a:lvl9pPr marL="3657434" indent="0">
              <a:buNone/>
              <a:defRPr sz="1600">
                <a:solidFill>
                  <a:schemeClr val="tx1">
                    <a:tint val="75000"/>
                  </a:schemeClr>
                </a:solidFill>
              </a:defRPr>
            </a:lvl9pPr>
          </a:lstStyle>
          <a:p>
            <a:pPr lvl="0"/>
            <a:r>
              <a:rPr lang="fr-FR" dirty="0"/>
              <a:t>Cliquez pour modifier les styles du texte du masque</a:t>
            </a:r>
          </a:p>
        </p:txBody>
      </p:sp>
      <p:sp>
        <p:nvSpPr>
          <p:cNvPr id="5" name="Espace réservé du contenu 4"/>
          <p:cNvSpPr>
            <a:spLocks noGrp="1"/>
          </p:cNvSpPr>
          <p:nvPr>
            <p:ph sz="quarter" idx="12"/>
          </p:nvPr>
        </p:nvSpPr>
        <p:spPr>
          <a:xfrm>
            <a:off x="920753" y="1725990"/>
            <a:ext cx="10515599" cy="1168169"/>
          </a:xfrm>
        </p:spPr>
        <p:txBody>
          <a:bodyPr lIns="0" tIns="0" rIns="0" bIns="0">
            <a:spAutoFit/>
          </a:bodyPr>
          <a:lstStyle>
            <a:lvl1pPr marL="0" indent="0">
              <a:spcBef>
                <a:spcPts val="0"/>
              </a:spcBef>
              <a:spcAft>
                <a:spcPts val="882"/>
              </a:spcAft>
              <a:buFontTx/>
              <a:buNone/>
              <a:defRPr sz="1764">
                <a:solidFill>
                  <a:srgbClr val="41B6B1"/>
                </a:solidFill>
                <a:latin typeface="+mj-lt"/>
                <a:ea typeface="Verdana" panose="020B0604030504040204" pitchFamily="34" charset="0"/>
                <a:cs typeface="Verdana" panose="020B0604030504040204" pitchFamily="34" charset="0"/>
              </a:defRPr>
            </a:lvl1pPr>
            <a:lvl2pPr marL="254002" indent="-254002">
              <a:lnSpc>
                <a:spcPct val="120000"/>
              </a:lnSpc>
              <a:spcBef>
                <a:spcPts val="353"/>
              </a:spcBef>
              <a:spcAft>
                <a:spcPts val="1058"/>
              </a:spcAft>
              <a:buClr>
                <a:srgbClr val="41B6B1"/>
              </a:buClr>
              <a:buSzPct val="80000"/>
              <a:buFont typeface="Webdings" panose="05030102010509060703" pitchFamily="18" charset="2"/>
              <a:buChar char="&lt;"/>
              <a:defRPr sz="1764" b="1">
                <a:solidFill>
                  <a:schemeClr val="tx1"/>
                </a:solidFill>
                <a:latin typeface="+mj-lt"/>
                <a:ea typeface="Open Sans" panose="020B0606030504020204" pitchFamily="34" charset="0"/>
                <a:cs typeface="Open Sans" panose="020B0606030504020204" pitchFamily="34" charset="0"/>
              </a:defRPr>
            </a:lvl2pPr>
            <a:lvl3pPr marL="444503" indent="-254002">
              <a:lnSpc>
                <a:spcPct val="120000"/>
              </a:lnSpc>
              <a:spcBef>
                <a:spcPts val="0"/>
              </a:spcBef>
              <a:spcAft>
                <a:spcPts val="706"/>
              </a:spcAft>
              <a:buSzPct val="60000"/>
              <a:buFont typeface="Wingdings 2" panose="05020102010507070707" pitchFamily="18" charset="2"/>
              <a:buChar char=""/>
              <a:defRPr sz="1764">
                <a:latin typeface="+mj-lt"/>
                <a:ea typeface="Verdana" panose="020B0604030504040204" pitchFamily="34" charset="0"/>
                <a:cs typeface="Verdana" panose="020B0604030504040204" pitchFamily="34" charset="0"/>
              </a:defRPr>
            </a:lvl3pPr>
            <a:lvl4pPr marL="442430" indent="-280019">
              <a:lnSpc>
                <a:spcPct val="120000"/>
              </a:lnSpc>
              <a:spcBef>
                <a:spcPts val="0"/>
              </a:spcBef>
              <a:spcAft>
                <a:spcPts val="706"/>
              </a:spcAft>
              <a:buClr>
                <a:srgbClr val="41B6B1"/>
              </a:buClr>
              <a:buSzPct val="80000"/>
              <a:buFont typeface="Wingdings 3" panose="05040102010807070707" pitchFamily="18" charset="2"/>
              <a:buChar char="u"/>
              <a:tabLst>
                <a:tab pos="313621" algn="l"/>
              </a:tabLst>
              <a:defRPr sz="1764">
                <a:latin typeface="+mj-lt"/>
                <a:ea typeface="Verdana" panose="020B0604030504040204" pitchFamily="34" charset="0"/>
                <a:cs typeface="Verdana" panose="020B0604030504040204" pitchFamily="34" charset="0"/>
              </a:defRPr>
            </a:lvl4pPr>
            <a:lvl5pPr marL="0" indent="0">
              <a:lnSpc>
                <a:spcPct val="120000"/>
              </a:lnSpc>
              <a:spcBef>
                <a:spcPts val="0"/>
              </a:spcBef>
              <a:spcAft>
                <a:spcPts val="706"/>
              </a:spcAft>
              <a:buFontTx/>
              <a:buNone/>
              <a:defRPr sz="1764">
                <a:latin typeface="+mj-lt"/>
                <a:ea typeface="Verdana" panose="020B0604030504040204" pitchFamily="34" charset="0"/>
                <a:cs typeface="Verdana" panose="020B0604030504040204" pitchFamily="34" charset="0"/>
              </a:defRPr>
            </a:lvl5pPr>
          </a:lstStyle>
          <a:p>
            <a:pPr lvl="0"/>
            <a:r>
              <a:rPr lang="fr-FR" dirty="0"/>
              <a:t>Cliquez pour modifier les styles du texte du masque</a:t>
            </a:r>
          </a:p>
          <a:p>
            <a:pPr lvl="1"/>
            <a:r>
              <a:rPr lang="fr-FR" dirty="0"/>
              <a:t>Deuxième niveau</a:t>
            </a:r>
          </a:p>
          <a:p>
            <a:pPr lvl="3"/>
            <a:r>
              <a:rPr lang="fr-FR" dirty="0"/>
              <a:t>Quatrième niveau</a:t>
            </a:r>
          </a:p>
        </p:txBody>
      </p:sp>
    </p:spTree>
    <p:extLst>
      <p:ext uri="{BB962C8B-B14F-4D97-AF65-F5344CB8AC3E}">
        <p14:creationId xmlns:p14="http://schemas.microsoft.com/office/powerpoint/2010/main" val="10971954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hapit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4703" y="2842656"/>
            <a:ext cx="4854882" cy="1172692"/>
          </a:xfrm>
        </p:spPr>
        <p:txBody>
          <a:bodyPr wrap="square" lIns="0" tIns="0" rIns="0" bIns="0" anchor="t">
            <a:spAutoFit/>
          </a:bodyPr>
          <a:lstStyle>
            <a:lvl1pPr>
              <a:defRPr sz="4233" cap="all" baseline="0">
                <a:solidFill>
                  <a:srgbClr val="41B6B1"/>
                </a:solidFill>
                <a:latin typeface="Verdana" panose="020B0604030504040204" pitchFamily="34" charset="0"/>
                <a:ea typeface="Verdana" panose="020B0604030504040204" pitchFamily="34" charset="0"/>
                <a:cs typeface="Verdana" panose="020B0604030504040204"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2053449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Couverture">
    <p:spTree>
      <p:nvGrpSpPr>
        <p:cNvPr id="1" name=""/>
        <p:cNvGrpSpPr/>
        <p:nvPr/>
      </p:nvGrpSpPr>
      <p:grpSpPr>
        <a:xfrm>
          <a:off x="0" y="0"/>
          <a:ext cx="0" cy="0"/>
          <a:chOff x="0" y="0"/>
          <a:chExt cx="0" cy="0"/>
        </a:xfrm>
      </p:grpSpPr>
      <p:sp>
        <p:nvSpPr>
          <p:cNvPr id="2" name="Title 1"/>
          <p:cNvSpPr>
            <a:spLocks noGrp="1"/>
          </p:cNvSpPr>
          <p:nvPr>
            <p:ph type="ctrTitle"/>
          </p:nvPr>
        </p:nvSpPr>
        <p:spPr>
          <a:xfrm>
            <a:off x="604734" y="1488638"/>
            <a:ext cx="5398860" cy="329819"/>
          </a:xfrm>
        </p:spPr>
        <p:txBody>
          <a:bodyPr wrap="square" lIns="0" tIns="0" rIns="0" bIns="0" anchor="t">
            <a:spAutoFit/>
          </a:bodyPr>
          <a:lstStyle>
            <a:lvl1pPr algn="l">
              <a:defRPr sz="2381" cap="all" baseline="0">
                <a:solidFill>
                  <a:srgbClr val="60CFC9"/>
                </a:solidFill>
                <a:latin typeface="Verdana" panose="020B0604030504040204" pitchFamily="34" charset="0"/>
                <a:ea typeface="Verdana" panose="020B0604030504040204" pitchFamily="34" charset="0"/>
                <a:cs typeface="Verdana" panose="020B0604030504040204" pitchFamily="34" charset="0"/>
              </a:defRPr>
            </a:lvl1pPr>
          </a:lstStyle>
          <a:p>
            <a:r>
              <a:rPr lang="fr-FR"/>
              <a:t>Modifiez le style du titre</a:t>
            </a:r>
            <a:endParaRPr lang="en-US" dirty="0"/>
          </a:p>
        </p:txBody>
      </p:sp>
    </p:spTree>
    <p:extLst>
      <p:ext uri="{BB962C8B-B14F-4D97-AF65-F5344CB8AC3E}">
        <p14:creationId xmlns:p14="http://schemas.microsoft.com/office/powerpoint/2010/main" val="36024797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lvl1pPr>
              <a:spcAft>
                <a:spcPts val="0"/>
              </a:spcAft>
              <a:defRPr lang="fr-FR" sz="1600" b="0" kern="1200" dirty="0">
                <a:solidFill>
                  <a:schemeClr val="accent4"/>
                </a:solidFill>
                <a:latin typeface="+mn-lt"/>
                <a:ea typeface="+mn-ea"/>
                <a:cs typeface="+mn-cs"/>
              </a:defRPr>
            </a:lvl1pPr>
            <a:lvl2pPr>
              <a:spcAft>
                <a:spcPts val="0"/>
              </a:spcAft>
              <a:defRPr/>
            </a:lvl2pPr>
            <a:lvl3pPr>
              <a:spcAft>
                <a:spcPts val="600"/>
              </a:spcAft>
              <a:defRPr/>
            </a:lvl3pPr>
            <a:lvl4pPr>
              <a:spcAft>
                <a:spcPts val="600"/>
              </a:spcAft>
              <a:defRPr/>
            </a:lvl4pPr>
            <a:lvl5pPr>
              <a:spcAft>
                <a:spcPts val="600"/>
              </a:spcAf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8" name="Picture Placeholder 4">
            <a:extLst>
              <a:ext uri="{FF2B5EF4-FFF2-40B4-BE49-F238E27FC236}">
                <a16:creationId xmlns:a16="http://schemas.microsoft.com/office/drawing/2014/main" id="{D2A7E972-5C4C-427C-8B90-E943DAC2892F}"/>
              </a:ext>
            </a:extLst>
          </p:cNvPr>
          <p:cNvSpPr>
            <a:spLocks noGrp="1"/>
          </p:cNvSpPr>
          <p:nvPr>
            <p:ph type="pic" sz="quarter" idx="13"/>
          </p:nvPr>
        </p:nvSpPr>
        <p:spPr>
          <a:xfrm>
            <a:off x="10462375" y="161825"/>
            <a:ext cx="1351800" cy="936750"/>
          </a:xfrm>
          <a:solidFill>
            <a:schemeClr val="bg1">
              <a:lumMod val="85000"/>
            </a:schemeClr>
          </a:solidFill>
        </p:spPr>
        <p:txBody>
          <a:bodyPr/>
          <a:lstStyle/>
          <a:p>
            <a:r>
              <a:rPr lang="fr-FR" dirty="0"/>
              <a:t>Cliquez sur l'icône pour ajouter une image</a:t>
            </a:r>
            <a:endParaRPr lang="en-GB" dirty="0"/>
          </a:p>
        </p:txBody>
      </p:sp>
    </p:spTree>
    <p:extLst>
      <p:ext uri="{BB962C8B-B14F-4D97-AF65-F5344CB8AC3E}">
        <p14:creationId xmlns:p14="http://schemas.microsoft.com/office/powerpoint/2010/main" val="41780960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p:cNvSpPr/>
          <p:nvPr/>
        </p:nvSpPr>
        <p:spPr>
          <a:xfrm>
            <a:off x="8303743" y="3"/>
            <a:ext cx="3888258" cy="6857998"/>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2" y="685801"/>
            <a:ext cx="3200399" cy="1737359"/>
          </a:xfrm>
        </p:spPr>
        <p:txBody>
          <a:bodyPr anchor="b">
            <a:normAutofit/>
          </a:bodyPr>
          <a:lstStyle>
            <a:lvl1pPr>
              <a:defRPr sz="3200" b="1"/>
            </a:lvl1pPr>
          </a:lstStyle>
          <a:p>
            <a:r>
              <a:rPr lang="fr-FR"/>
              <a:t>Modifiez le style du titre</a:t>
            </a:r>
            <a:endParaRPr lang="en-US" dirty="0"/>
          </a:p>
        </p:txBody>
      </p:sp>
      <p:sp>
        <p:nvSpPr>
          <p:cNvPr id="3" name="Picture Placeholder 2"/>
          <p:cNvSpPr>
            <a:spLocks noGrp="1" noChangeAspect="1"/>
          </p:cNvSpPr>
          <p:nvPr>
            <p:ph type="pic" idx="1"/>
          </p:nvPr>
        </p:nvSpPr>
        <p:spPr>
          <a:xfrm>
            <a:off x="1" y="0"/>
            <a:ext cx="8303740" cy="6858000"/>
          </a:xfrm>
          <a:solidFill>
            <a:schemeClr val="tx2">
              <a:lumMod val="20000"/>
              <a:lumOff val="80000"/>
            </a:schemeClr>
          </a:solidFill>
        </p:spPr>
        <p:txBody>
          <a:bodyPr anchor="t"/>
          <a:lstStyle>
            <a:lvl1pPr marL="0" indent="0">
              <a:buNone/>
              <a:defRPr sz="3200"/>
            </a:lvl1pPr>
            <a:lvl2pPr marL="457180" indent="0">
              <a:buNone/>
              <a:defRPr sz="2799"/>
            </a:lvl2pPr>
            <a:lvl3pPr marL="914358" indent="0">
              <a:buNone/>
              <a:defRPr sz="2401"/>
            </a:lvl3pPr>
            <a:lvl4pPr marL="1371538" indent="0">
              <a:buNone/>
              <a:defRPr sz="2000"/>
            </a:lvl4pPr>
            <a:lvl5pPr marL="1828718" indent="0">
              <a:buNone/>
              <a:defRPr sz="2000"/>
            </a:lvl5pPr>
            <a:lvl6pPr marL="2285896" indent="0">
              <a:buNone/>
              <a:defRPr sz="2000"/>
            </a:lvl6pPr>
            <a:lvl7pPr marL="2743076" indent="0">
              <a:buNone/>
              <a:defRPr sz="2000"/>
            </a:lvl7pPr>
            <a:lvl8pPr marL="3200256" indent="0">
              <a:buNone/>
              <a:defRPr sz="2000"/>
            </a:lvl8pPr>
            <a:lvl9pPr marL="3657434"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549642" y="2423160"/>
            <a:ext cx="3200399" cy="3291840"/>
          </a:xfrm>
        </p:spPr>
        <p:txBody>
          <a:bodyPr>
            <a:normAutofit/>
          </a:bodyPr>
          <a:lstStyle>
            <a:lvl1pPr marL="0" indent="0">
              <a:lnSpc>
                <a:spcPct val="100000"/>
              </a:lnSpc>
              <a:spcBef>
                <a:spcPts val="1000"/>
              </a:spcBef>
              <a:buNone/>
              <a:defRPr sz="1401">
                <a:solidFill>
                  <a:schemeClr val="accent1">
                    <a:lumMod val="75000"/>
                  </a:schemeClr>
                </a:solidFill>
              </a:defRPr>
            </a:lvl1pPr>
            <a:lvl2pPr marL="457180" indent="0">
              <a:buNone/>
              <a:defRPr sz="1199"/>
            </a:lvl2pPr>
            <a:lvl3pPr marL="914358" indent="0">
              <a:buNone/>
              <a:defRPr sz="1000"/>
            </a:lvl3pPr>
            <a:lvl4pPr marL="1371538" indent="0">
              <a:buNone/>
              <a:defRPr sz="900"/>
            </a:lvl4pPr>
            <a:lvl5pPr marL="1828718" indent="0">
              <a:buNone/>
              <a:defRPr sz="900"/>
            </a:lvl5pPr>
            <a:lvl6pPr marL="2285896" indent="0">
              <a:buNone/>
              <a:defRPr sz="900"/>
            </a:lvl6pPr>
            <a:lvl7pPr marL="2743076" indent="0">
              <a:buNone/>
              <a:defRPr sz="900"/>
            </a:lvl7pPr>
            <a:lvl8pPr marL="3200256" indent="0">
              <a:buNone/>
              <a:defRPr sz="900"/>
            </a:lvl8pPr>
            <a:lvl9pPr marL="3657434"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5B25613-1996-4779-A406-0CAA60EE2C51}" type="datetimeFigureOut">
              <a:rPr lang="fr-FR" smtClean="0"/>
              <a:t>09/09/2021</a:t>
            </a:fld>
            <a:endParaRPr lang="fr-FR"/>
          </a:p>
        </p:txBody>
      </p:sp>
      <p:grpSp>
        <p:nvGrpSpPr>
          <p:cNvPr id="8" name="Group 7"/>
          <p:cNvGrpSpPr>
            <a:grpSpLocks noChangeAspect="1"/>
          </p:cNvGrpSpPr>
          <p:nvPr/>
        </p:nvGrpSpPr>
        <p:grpSpPr>
          <a:xfrm>
            <a:off x="11401726"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3199660888"/>
      </p:ext>
    </p:extLst>
  </p:cSld>
  <p:clrMapOvr>
    <a:masterClrMapping/>
  </p:clrMapOvr>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851" y="2121408"/>
            <a:ext cx="10058399" cy="4050792"/>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964427" y="6272784"/>
            <a:ext cx="3273551" cy="365126"/>
          </a:xfrm>
          <a:prstGeom prst="rect">
            <a:avLst/>
          </a:prstGeom>
        </p:spPr>
        <p:txBody>
          <a:bodyPr/>
          <a:lstStyle/>
          <a:p>
            <a:fld id="{75B25613-1996-4779-A406-0CAA60EE2C51}" type="datetimeFigureOut">
              <a:rPr lang="fr-FR" smtClean="0"/>
              <a:t>09/09/2021</a:t>
            </a:fld>
            <a:endParaRPr lang="fr-FR"/>
          </a:p>
        </p:txBody>
      </p:sp>
      <p:sp>
        <p:nvSpPr>
          <p:cNvPr id="5" name="Footer Placeholder 4"/>
          <p:cNvSpPr>
            <a:spLocks noGrp="1"/>
          </p:cNvSpPr>
          <p:nvPr>
            <p:ph type="ftr" sz="quarter" idx="11"/>
          </p:nvPr>
        </p:nvSpPr>
        <p:spPr>
          <a:xfrm>
            <a:off x="1088137" y="6272784"/>
            <a:ext cx="6327648" cy="365126"/>
          </a:xfrm>
          <a:prstGeom prst="rect">
            <a:avLst/>
          </a:prstGeom>
        </p:spPr>
        <p:txBody>
          <a:bodyPr/>
          <a:lstStyle/>
          <a:p>
            <a:endParaRPr lang="fr-FR" dirty="0"/>
          </a:p>
        </p:txBody>
      </p:sp>
    </p:spTree>
    <p:extLst>
      <p:ext uri="{BB962C8B-B14F-4D97-AF65-F5344CB8AC3E}">
        <p14:creationId xmlns:p14="http://schemas.microsoft.com/office/powerpoint/2010/main" val="220246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theme" Target="../theme/theme5.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image" Target="../media/image2.pn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image" Target="../media/image3.png"/><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9" y="484632"/>
            <a:ext cx="10058399" cy="1609344"/>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69849" y="2121408"/>
            <a:ext cx="10058399" cy="405079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964426" y="6272784"/>
            <a:ext cx="3273551" cy="365126"/>
          </a:xfrm>
          <a:prstGeom prst="rect">
            <a:avLst/>
          </a:prstGeom>
        </p:spPr>
        <p:txBody>
          <a:bodyPr vert="horz" lIns="91440" tIns="45720" rIns="91440" bIns="45720" rtlCol="0" anchor="ctr"/>
          <a:lstStyle>
            <a:lvl1pPr algn="r">
              <a:defRPr sz="1101">
                <a:solidFill>
                  <a:schemeClr val="tx2"/>
                </a:solidFill>
              </a:defRPr>
            </a:lvl1pPr>
          </a:lstStyle>
          <a:p>
            <a:fld id="{8664C608-40B1-4030-A28D-5B74BC98ADCE}" type="datetimeFigureOut">
              <a:rPr lang="en-US" dirty="0"/>
              <a:t>9/9/21</a:t>
            </a:fld>
            <a:endParaRPr lang="en-US" dirty="0"/>
          </a:p>
        </p:txBody>
      </p:sp>
      <p:sp>
        <p:nvSpPr>
          <p:cNvPr id="5" name="Footer Placeholder 4"/>
          <p:cNvSpPr>
            <a:spLocks noGrp="1"/>
          </p:cNvSpPr>
          <p:nvPr>
            <p:ph type="ftr" sz="quarter" idx="3"/>
          </p:nvPr>
        </p:nvSpPr>
        <p:spPr>
          <a:xfrm>
            <a:off x="1088137" y="6272784"/>
            <a:ext cx="6327648" cy="365126"/>
          </a:xfrm>
          <a:prstGeom prst="rect">
            <a:avLst/>
          </a:prstGeom>
        </p:spPr>
        <p:txBody>
          <a:bodyPr vert="horz" lIns="91440" tIns="45720" rIns="91440" bIns="45720" rtlCol="0" anchor="ctr"/>
          <a:lstStyle>
            <a:lvl1pPr algn="l">
              <a:defRPr sz="1101">
                <a:solidFill>
                  <a:schemeClr val="tx2"/>
                </a:solidFill>
              </a:defRPr>
            </a:lvl1pPr>
          </a:lstStyle>
          <a:p>
            <a:endParaRPr lang="en-US" dirty="0"/>
          </a:p>
        </p:txBody>
      </p:sp>
      <p:grpSp>
        <p:nvGrpSpPr>
          <p:cNvPr id="7" name="Group 6"/>
          <p:cNvGrpSpPr>
            <a:grpSpLocks noChangeAspect="1"/>
          </p:cNvGrpSpPr>
          <p:nvPr/>
        </p:nvGrpSpPr>
        <p:grpSpPr>
          <a:xfrm>
            <a:off x="11401726"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8">
                <a:duotone>
                  <a:schemeClr val="accent1">
                    <a:shade val="45000"/>
                    <a:satMod val="135000"/>
                  </a:schemeClr>
                  <a:prstClr val="white"/>
                </a:duotone>
                <a:extLst>
                  <a:ext uri="{BEBA8EAE-BF5A-486C-A8C5-ECC9F3942E4B}">
                    <a14:imgProps xmlns:a14="http://schemas.microsoft.com/office/drawing/2010/main">
                      <a14:imgLayer r:embed="rId19">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9" y="6272784"/>
            <a:ext cx="640081" cy="365126"/>
          </a:xfrm>
          <a:prstGeom prst="rect">
            <a:avLst/>
          </a:prstGeom>
        </p:spPr>
        <p:txBody>
          <a:bodyPr vert="horz" lIns="91440" tIns="45720" rIns="91440" bIns="45720" rtlCol="0" anchor="ctr"/>
          <a:lstStyle>
            <a:lvl1pPr algn="ctr">
              <a:defRPr sz="1401" b="1">
                <a:solidFill>
                  <a:srgbClr val="FFFFFF"/>
                </a:solidFill>
                <a:latin typeface="+mj-lt"/>
              </a:defRPr>
            </a:lvl1pPr>
          </a:lstStyle>
          <a:p>
            <a:pPr fontAlgn="base">
              <a:spcBef>
                <a:spcPct val="50000"/>
              </a:spcBef>
              <a:spcAft>
                <a:spcPct val="0"/>
              </a:spcAft>
              <a:defRPr/>
            </a:pPr>
            <a:fld id="{847735DA-CBFA-4B35-85C8-5F5F5610DD86}" type="slidenum">
              <a:rPr lang="fr-FR" smtClean="0"/>
              <a:pPr fontAlgn="base">
                <a:spcBef>
                  <a:spcPct val="50000"/>
                </a:spcBef>
                <a:spcAft>
                  <a:spcPct val="0"/>
                </a:spcAft>
                <a:defRPr/>
              </a:pPr>
              <a:t>‹N°›</a:t>
            </a:fld>
            <a:endParaRPr lang="fr-FR" dirty="0"/>
          </a:p>
        </p:txBody>
      </p:sp>
    </p:spTree>
    <p:extLst>
      <p:ext uri="{BB962C8B-B14F-4D97-AF65-F5344CB8AC3E}">
        <p14:creationId xmlns:p14="http://schemas.microsoft.com/office/powerpoint/2010/main" val="3103956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Lst>
  <p:hf hdr="0" ftr="0" dt="0"/>
  <p:txStyles>
    <p:titleStyle>
      <a:lvl1pPr algn="l" defTabSz="914358" rtl="0" eaLnBrk="1" latinLnBrk="0" hangingPunct="1">
        <a:lnSpc>
          <a:spcPct val="90000"/>
        </a:lnSpc>
        <a:spcBef>
          <a:spcPct val="0"/>
        </a:spcBef>
        <a:buNone/>
        <a:defRPr sz="5399" kern="1200" cap="all" baseline="0">
          <a:blipFill>
            <a:blip r:embed="rId20">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72" indent="-182872" algn="l" defTabSz="914358" rtl="0" eaLnBrk="1" latinLnBrk="0" hangingPunct="1">
        <a:lnSpc>
          <a:spcPct val="90000"/>
        </a:lnSpc>
        <a:spcBef>
          <a:spcPts val="1199"/>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180" indent="-182872"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799" kern="1200">
          <a:solidFill>
            <a:schemeClr val="tx1"/>
          </a:solidFill>
          <a:latin typeface="+mn-lt"/>
          <a:ea typeface="+mn-ea"/>
          <a:cs typeface="+mn-cs"/>
        </a:defRPr>
      </a:lvl2pPr>
      <a:lvl3pPr marL="731488" indent="-182872"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795" indent="-182872"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03" indent="-182872"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599928" indent="-228589"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899914" indent="-228589"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199901" indent="-228589"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499887" indent="-228589"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358" rtl="0" eaLnBrk="1" latinLnBrk="0" hangingPunct="1">
        <a:defRPr sz="1799" kern="1200">
          <a:solidFill>
            <a:schemeClr val="tx1"/>
          </a:solidFill>
          <a:latin typeface="+mn-lt"/>
          <a:ea typeface="+mn-ea"/>
          <a:cs typeface="+mn-cs"/>
        </a:defRPr>
      </a:lvl1pPr>
      <a:lvl2pPr marL="457180" algn="l" defTabSz="914358" rtl="0" eaLnBrk="1" latinLnBrk="0" hangingPunct="1">
        <a:defRPr sz="1799" kern="1200">
          <a:solidFill>
            <a:schemeClr val="tx1"/>
          </a:solidFill>
          <a:latin typeface="+mn-lt"/>
          <a:ea typeface="+mn-ea"/>
          <a:cs typeface="+mn-cs"/>
        </a:defRPr>
      </a:lvl2pPr>
      <a:lvl3pPr marL="914358" algn="l" defTabSz="914358" rtl="0" eaLnBrk="1" latinLnBrk="0" hangingPunct="1">
        <a:defRPr sz="1799" kern="1200">
          <a:solidFill>
            <a:schemeClr val="tx1"/>
          </a:solidFill>
          <a:latin typeface="+mn-lt"/>
          <a:ea typeface="+mn-ea"/>
          <a:cs typeface="+mn-cs"/>
        </a:defRPr>
      </a:lvl3pPr>
      <a:lvl4pPr marL="1371538" algn="l" defTabSz="914358" rtl="0" eaLnBrk="1" latinLnBrk="0" hangingPunct="1">
        <a:defRPr sz="1799" kern="1200">
          <a:solidFill>
            <a:schemeClr val="tx1"/>
          </a:solidFill>
          <a:latin typeface="+mn-lt"/>
          <a:ea typeface="+mn-ea"/>
          <a:cs typeface="+mn-cs"/>
        </a:defRPr>
      </a:lvl4pPr>
      <a:lvl5pPr marL="1828718" algn="l" defTabSz="914358" rtl="0" eaLnBrk="1" latinLnBrk="0" hangingPunct="1">
        <a:defRPr sz="1799" kern="1200">
          <a:solidFill>
            <a:schemeClr val="tx1"/>
          </a:solidFill>
          <a:latin typeface="+mn-lt"/>
          <a:ea typeface="+mn-ea"/>
          <a:cs typeface="+mn-cs"/>
        </a:defRPr>
      </a:lvl5pPr>
      <a:lvl6pPr marL="2285896" algn="l" defTabSz="914358" rtl="0" eaLnBrk="1" latinLnBrk="0" hangingPunct="1">
        <a:defRPr sz="1799" kern="1200">
          <a:solidFill>
            <a:schemeClr val="tx1"/>
          </a:solidFill>
          <a:latin typeface="+mn-lt"/>
          <a:ea typeface="+mn-ea"/>
          <a:cs typeface="+mn-cs"/>
        </a:defRPr>
      </a:lvl6pPr>
      <a:lvl7pPr marL="2743076" algn="l" defTabSz="914358" rtl="0" eaLnBrk="1" latinLnBrk="0" hangingPunct="1">
        <a:defRPr sz="1799" kern="1200">
          <a:solidFill>
            <a:schemeClr val="tx1"/>
          </a:solidFill>
          <a:latin typeface="+mn-lt"/>
          <a:ea typeface="+mn-ea"/>
          <a:cs typeface="+mn-cs"/>
        </a:defRPr>
      </a:lvl7pPr>
      <a:lvl8pPr marL="3200256" algn="l" defTabSz="914358" rtl="0" eaLnBrk="1" latinLnBrk="0" hangingPunct="1">
        <a:defRPr sz="1799" kern="1200">
          <a:solidFill>
            <a:schemeClr val="tx1"/>
          </a:solidFill>
          <a:latin typeface="+mn-lt"/>
          <a:ea typeface="+mn-ea"/>
          <a:cs typeface="+mn-cs"/>
        </a:defRPr>
      </a:lvl8pPr>
      <a:lvl9pPr marL="3657434" algn="l" defTabSz="914358"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529B37-5364-40FF-A574-D270147505B3}" type="datetimeFigureOut">
              <a:rPr lang="fr-FR" smtClean="0"/>
              <a:t>09/09/2021</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14052-EA6B-4784-93DE-7A56E0B15A9E}" type="slidenum">
              <a:rPr lang="fr-FR" smtClean="0"/>
              <a:t>‹N°›</a:t>
            </a:fld>
            <a:endParaRPr lang="fr-FR"/>
          </a:p>
        </p:txBody>
      </p:sp>
    </p:spTree>
    <p:extLst>
      <p:ext uri="{BB962C8B-B14F-4D97-AF65-F5344CB8AC3E}">
        <p14:creationId xmlns:p14="http://schemas.microsoft.com/office/powerpoint/2010/main" val="276555113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9544" y="446259"/>
            <a:ext cx="10962754" cy="1077742"/>
          </a:xfrm>
          <a:prstGeom prst="rect">
            <a:avLst/>
          </a:prstGeom>
        </p:spPr>
        <p:txBody>
          <a:bodyPr vert="horz" lIns="0" tIns="0" rIns="0" bIns="0" rtlCol="0" anchor="t" anchorCtr="0">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19544" y="1853399"/>
            <a:ext cx="10963490" cy="4290227"/>
          </a:xfrm>
          <a:prstGeom prst="rect">
            <a:avLst/>
          </a:prstGeom>
        </p:spPr>
        <p:txBody>
          <a:bodyPr vert="horz" lIns="0" tIns="0" rIns="0" bIns="0" rtlCol="0" anchor="t" anchorCtr="0">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3"/>
          </p:nvPr>
        </p:nvSpPr>
        <p:spPr>
          <a:xfrm>
            <a:off x="619545" y="6433581"/>
            <a:ext cx="3860800" cy="272020"/>
          </a:xfrm>
          <a:prstGeom prst="rect">
            <a:avLst/>
          </a:prstGeom>
        </p:spPr>
        <p:txBody>
          <a:bodyPr vert="horz" lIns="0" tIns="0" rIns="0" bIns="0" rtlCol="0" anchor="t" anchorCtr="0"/>
          <a:lstStyle>
            <a:lvl1pPr algn="l">
              <a:defRPr sz="900" kern="600" spc="30">
                <a:solidFill>
                  <a:schemeClr val="tx1"/>
                </a:solidFill>
                <a:latin typeface="Arial Narrow"/>
              </a:defRPr>
            </a:lvl1pPr>
          </a:lstStyle>
          <a:p>
            <a:endParaRPr lang="en-US" dirty="0"/>
          </a:p>
        </p:txBody>
      </p:sp>
      <p:sp>
        <p:nvSpPr>
          <p:cNvPr id="6" name="Slide Number Placeholder 5"/>
          <p:cNvSpPr>
            <a:spLocks noGrp="1"/>
          </p:cNvSpPr>
          <p:nvPr>
            <p:ph type="sldNum" sz="quarter" idx="4"/>
          </p:nvPr>
        </p:nvSpPr>
        <p:spPr>
          <a:xfrm>
            <a:off x="11262813" y="6433581"/>
            <a:ext cx="372540" cy="289247"/>
          </a:xfrm>
          <a:prstGeom prst="rect">
            <a:avLst/>
          </a:prstGeom>
        </p:spPr>
        <p:txBody>
          <a:bodyPr vert="horz" lIns="0" tIns="0" rIns="0" bIns="0" rtlCol="0" anchor="t" anchorCtr="0"/>
          <a:lstStyle>
            <a:lvl1pPr algn="r">
              <a:defRPr sz="900" kern="600" spc="10">
                <a:solidFill>
                  <a:schemeClr val="tx1"/>
                </a:solidFill>
                <a:latin typeface="Arial Narrow"/>
              </a:defRPr>
            </a:lvl1pPr>
          </a:lstStyle>
          <a:p>
            <a:fld id="{74D97F68-CC38-3C48-B083-3B4A1457065E}" type="slidenum">
              <a:rPr lang="en-US" smtClean="0"/>
              <a:pPr/>
              <a:t>‹N°›</a:t>
            </a:fld>
            <a:endParaRPr lang="en-US" dirty="0"/>
          </a:p>
        </p:txBody>
      </p:sp>
    </p:spTree>
    <p:extLst>
      <p:ext uri="{BB962C8B-B14F-4D97-AF65-F5344CB8AC3E}">
        <p14:creationId xmlns:p14="http://schemas.microsoft.com/office/powerpoint/2010/main" val="408887402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Lst>
  <p:hf hdr="0" dt="0"/>
  <p:txStyles>
    <p:titleStyle>
      <a:lvl1pPr algn="l" defTabSz="457200" rtl="0" eaLnBrk="1" latinLnBrk="0" hangingPunct="1">
        <a:lnSpc>
          <a:spcPct val="90000"/>
        </a:lnSpc>
        <a:spcBef>
          <a:spcPct val="0"/>
        </a:spcBef>
        <a:buNone/>
        <a:defRPr sz="3200" kern="600" spc="50">
          <a:solidFill>
            <a:schemeClr val="tx1"/>
          </a:solidFill>
          <a:latin typeface="Arial Narrow"/>
          <a:ea typeface="+mj-ea"/>
          <a:cs typeface="Arial Narrow"/>
        </a:defRPr>
      </a:lvl1pPr>
    </p:titleStyle>
    <p:bodyStyle>
      <a:lvl1pPr marL="0" indent="0" algn="l" defTabSz="457200" rtl="0" eaLnBrk="1" latinLnBrk="0" hangingPunct="1">
        <a:lnSpc>
          <a:spcPct val="97000"/>
        </a:lnSpc>
        <a:spcBef>
          <a:spcPts val="1000"/>
        </a:spcBef>
        <a:buFont typeface="Arial"/>
        <a:buNone/>
        <a:defRPr sz="2000" kern="600" spc="30">
          <a:solidFill>
            <a:schemeClr val="tx1"/>
          </a:solidFill>
          <a:latin typeface="Arial Narrow"/>
          <a:ea typeface="+mn-ea"/>
          <a:cs typeface="Arial Narrow"/>
        </a:defRPr>
      </a:lvl1pPr>
      <a:lvl2pPr marL="193675" indent="-165100" algn="l" defTabSz="457200" rtl="0" eaLnBrk="1" latinLnBrk="0" hangingPunct="1">
        <a:lnSpc>
          <a:spcPct val="97000"/>
        </a:lnSpc>
        <a:spcBef>
          <a:spcPts val="300"/>
        </a:spcBef>
        <a:buSzPct val="95000"/>
        <a:buFont typeface="Arial"/>
        <a:buChar char="•"/>
        <a:defRPr sz="2000" kern="600" spc="30">
          <a:solidFill>
            <a:schemeClr val="tx1"/>
          </a:solidFill>
          <a:latin typeface="Arial Narrow"/>
          <a:ea typeface="+mn-ea"/>
          <a:cs typeface="Arial Narrow"/>
        </a:defRPr>
      </a:lvl2pPr>
      <a:lvl3pPr marL="401638" indent="-174625" algn="l" defTabSz="457200" rtl="0" eaLnBrk="1" latinLnBrk="0" hangingPunct="1">
        <a:lnSpc>
          <a:spcPct val="97000"/>
        </a:lnSpc>
        <a:spcBef>
          <a:spcPts val="0"/>
        </a:spcBef>
        <a:buFont typeface="Lucida Grande"/>
        <a:buChar char="–"/>
        <a:defRPr sz="1900" kern="600" spc="30">
          <a:solidFill>
            <a:schemeClr val="tx1"/>
          </a:solidFill>
          <a:latin typeface="Arial Narrow"/>
          <a:ea typeface="+mn-ea"/>
          <a:cs typeface="Arial Narrow"/>
        </a:defRPr>
      </a:lvl3pPr>
      <a:lvl4pPr marL="584200" indent="-168275" algn="l" defTabSz="457200" rtl="0" eaLnBrk="1" latinLnBrk="0" hangingPunct="1">
        <a:lnSpc>
          <a:spcPct val="97000"/>
        </a:lnSpc>
        <a:spcBef>
          <a:spcPts val="0"/>
        </a:spcBef>
        <a:buSzPct val="95000"/>
        <a:buFont typeface="Arial"/>
        <a:buChar char="•"/>
        <a:defRPr sz="1800" kern="600" spc="30">
          <a:solidFill>
            <a:schemeClr val="tx1"/>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3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Rectangle 6"/>
          <p:cNvSpPr/>
          <p:nvPr userDrawn="1"/>
        </p:nvSpPr>
        <p:spPr>
          <a:xfrm>
            <a:off x="0" y="0"/>
            <a:ext cx="1219200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chemeClr val="tx1"/>
                </a:solidFill>
              </a:defRPr>
            </a:lvl1pPr>
          </a:lstStyle>
          <a:p>
            <a:endParaRPr lang="fr-FR"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chemeClr val="tx1"/>
                </a:solidFill>
              </a:defRPr>
            </a:lvl1pPr>
          </a:lstStyle>
          <a:p>
            <a:endParaRPr lang="fr-FR"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chemeClr val="tx1"/>
                </a:solidFill>
              </a:defRPr>
            </a:lvl1pPr>
          </a:lstStyle>
          <a:p>
            <a:fld id="{CD41CC11-DAE4-47F7-9853-195E25E9FCC5}" type="slidenum">
              <a:rPr lang="fr-FR" smtClean="0"/>
              <a:pPr/>
              <a:t>‹N°›</a:t>
            </a:fld>
            <a:endParaRPr lang="fr-FR"/>
          </a:p>
        </p:txBody>
      </p:sp>
    </p:spTree>
    <p:extLst>
      <p:ext uri="{BB962C8B-B14F-4D97-AF65-F5344CB8AC3E}">
        <p14:creationId xmlns:p14="http://schemas.microsoft.com/office/powerpoint/2010/main" val="120249197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Tx/>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Tx/>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Tx/>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Tx/>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Tx/>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9544" y="291511"/>
            <a:ext cx="10962754" cy="1077742"/>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19544" y="1397390"/>
            <a:ext cx="10963490" cy="461962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 Fourth level</a:t>
            </a:r>
          </a:p>
        </p:txBody>
      </p:sp>
      <p:sp>
        <p:nvSpPr>
          <p:cNvPr id="5" name="Footer Placeholder 4"/>
          <p:cNvSpPr>
            <a:spLocks noGrp="1"/>
          </p:cNvSpPr>
          <p:nvPr>
            <p:ph type="ftr" sz="quarter" idx="3"/>
          </p:nvPr>
        </p:nvSpPr>
        <p:spPr>
          <a:xfrm>
            <a:off x="619545" y="6433581"/>
            <a:ext cx="3860800" cy="272020"/>
          </a:xfrm>
          <a:prstGeom prst="rect">
            <a:avLst/>
          </a:prstGeom>
        </p:spPr>
        <p:txBody>
          <a:bodyPr vert="horz" lIns="0" tIns="0" rIns="0" bIns="0" rtlCol="0" anchor="t" anchorCtr="0"/>
          <a:lstStyle>
            <a:lvl1pPr algn="l">
              <a:defRPr sz="900" kern="600" spc="30">
                <a:solidFill>
                  <a:schemeClr val="tx1"/>
                </a:solidFill>
                <a:latin typeface="Arial Narrow"/>
              </a:defRPr>
            </a:lvl1pPr>
          </a:lstStyle>
          <a:p>
            <a:endParaRPr lang="en-US" dirty="0">
              <a:solidFill>
                <a:srgbClr val="292934"/>
              </a:solidFill>
            </a:endParaRPr>
          </a:p>
        </p:txBody>
      </p:sp>
      <p:sp>
        <p:nvSpPr>
          <p:cNvPr id="6" name="Slide Number Placeholder 5"/>
          <p:cNvSpPr>
            <a:spLocks noGrp="1"/>
          </p:cNvSpPr>
          <p:nvPr>
            <p:ph type="sldNum" sz="quarter" idx="4"/>
          </p:nvPr>
        </p:nvSpPr>
        <p:spPr>
          <a:xfrm>
            <a:off x="11262813" y="6433581"/>
            <a:ext cx="372540" cy="289247"/>
          </a:xfrm>
          <a:prstGeom prst="rect">
            <a:avLst/>
          </a:prstGeom>
        </p:spPr>
        <p:txBody>
          <a:bodyPr vert="horz" lIns="0" tIns="0" rIns="0" bIns="0" rtlCol="0" anchor="t" anchorCtr="0"/>
          <a:lstStyle>
            <a:lvl1pPr algn="r">
              <a:defRPr sz="900" kern="600" spc="10">
                <a:solidFill>
                  <a:schemeClr val="tx1"/>
                </a:solidFill>
                <a:latin typeface="Arial Narrow"/>
              </a:defRPr>
            </a:lvl1pPr>
          </a:lstStyle>
          <a:p>
            <a:fld id="{74D97F68-CC38-3C48-B083-3B4A1457065E}" type="slidenum">
              <a:rPr lang="en-US" smtClean="0">
                <a:solidFill>
                  <a:srgbClr val="292934"/>
                </a:solidFill>
              </a:rPr>
              <a:pPr/>
              <a:t>‹N°›</a:t>
            </a:fld>
            <a:endParaRPr lang="en-US" dirty="0">
              <a:solidFill>
                <a:srgbClr val="292934"/>
              </a:solidFill>
            </a:endParaRPr>
          </a:p>
        </p:txBody>
      </p:sp>
    </p:spTree>
    <p:extLst>
      <p:ext uri="{BB962C8B-B14F-4D97-AF65-F5344CB8AC3E}">
        <p14:creationId xmlns:p14="http://schemas.microsoft.com/office/powerpoint/2010/main" val="727167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p:hf hdr="0" dt="0"/>
  <p:txStyles>
    <p:titleStyle>
      <a:lvl1pPr algn="l" defTabSz="457200" rtl="0" eaLnBrk="1" latinLnBrk="0" hangingPunct="1">
        <a:lnSpc>
          <a:spcPct val="90000"/>
        </a:lnSpc>
        <a:spcBef>
          <a:spcPct val="0"/>
        </a:spcBef>
        <a:buNone/>
        <a:defRPr sz="3200" b="1" kern="600" spc="50">
          <a:solidFill>
            <a:schemeClr val="tx2">
              <a:lumMod val="75000"/>
            </a:schemeClr>
          </a:solidFill>
          <a:latin typeface="Arial Narrow"/>
          <a:ea typeface="+mj-ea"/>
          <a:cs typeface="Arial Narrow"/>
        </a:defRPr>
      </a:lvl1pPr>
    </p:titleStyle>
    <p:bodyStyle>
      <a:lvl1pPr marL="0" indent="0" algn="l" defTabSz="457200" rtl="0" eaLnBrk="1" latinLnBrk="0" hangingPunct="1">
        <a:lnSpc>
          <a:spcPct val="97000"/>
        </a:lnSpc>
        <a:spcBef>
          <a:spcPts val="1000"/>
        </a:spcBef>
        <a:buFont typeface="Arial"/>
        <a:buNone/>
        <a:defRPr sz="2000" kern="600" spc="30">
          <a:solidFill>
            <a:schemeClr val="tx1"/>
          </a:solidFill>
          <a:latin typeface="Arial Narrow"/>
          <a:ea typeface="+mn-ea"/>
          <a:cs typeface="Arial Narrow"/>
        </a:defRPr>
      </a:lvl1pPr>
      <a:lvl2pPr marL="193675" indent="-165100" algn="l" defTabSz="457200" rtl="0" eaLnBrk="1" latinLnBrk="0" hangingPunct="1">
        <a:lnSpc>
          <a:spcPct val="97000"/>
        </a:lnSpc>
        <a:spcBef>
          <a:spcPts val="300"/>
        </a:spcBef>
        <a:buSzPct val="95000"/>
        <a:buFont typeface="Wingdings" panose="05000000000000000000" pitchFamily="2" charset="2"/>
        <a:buChar char="§"/>
        <a:defRPr sz="2000" kern="600" spc="30">
          <a:solidFill>
            <a:schemeClr val="tx1"/>
          </a:solidFill>
          <a:latin typeface="Arial Narrow"/>
          <a:ea typeface="+mn-ea"/>
          <a:cs typeface="Arial Narrow"/>
        </a:defRPr>
      </a:lvl2pPr>
      <a:lvl3pPr marL="401638" indent="-174625" algn="l" defTabSz="457200" rtl="0" eaLnBrk="1" latinLnBrk="0" hangingPunct="1">
        <a:lnSpc>
          <a:spcPct val="97000"/>
        </a:lnSpc>
        <a:spcBef>
          <a:spcPts val="0"/>
        </a:spcBef>
        <a:buClr>
          <a:schemeClr val="accent2">
            <a:lumMod val="75000"/>
          </a:schemeClr>
        </a:buClr>
        <a:buFont typeface="Wingdings" panose="05000000000000000000" pitchFamily="2" charset="2"/>
        <a:buChar char="§"/>
        <a:defRPr sz="1900" kern="600" spc="30">
          <a:solidFill>
            <a:schemeClr val="tx1"/>
          </a:solidFill>
          <a:latin typeface="Arial Narrow"/>
          <a:ea typeface="+mn-ea"/>
          <a:cs typeface="Arial Narrow"/>
        </a:defRPr>
      </a:lvl3pPr>
      <a:lvl4pPr marL="415925" indent="0" algn="l" defTabSz="457200" rtl="0" eaLnBrk="1" latinLnBrk="0" hangingPunct="1">
        <a:lnSpc>
          <a:spcPct val="97000"/>
        </a:lnSpc>
        <a:spcBef>
          <a:spcPts val="0"/>
        </a:spcBef>
        <a:buSzPct val="95000"/>
        <a:buFont typeface="Arial"/>
        <a:buNone/>
        <a:defRPr sz="1800" kern="600" spc="30">
          <a:solidFill>
            <a:schemeClr val="tx1"/>
          </a:solidFill>
          <a:latin typeface="Arial Narrow"/>
          <a:ea typeface="+mn-ea"/>
          <a:cs typeface="Arial Narrow"/>
        </a:defRPr>
      </a:lvl4pPr>
      <a:lvl5pPr marL="773113" indent="-182563" algn="l" defTabSz="457200" rtl="0" eaLnBrk="1" latinLnBrk="0" hangingPunct="1">
        <a:lnSpc>
          <a:spcPct val="97000"/>
        </a:lnSpc>
        <a:spcBef>
          <a:spcPts val="0"/>
        </a:spcBef>
        <a:buFont typeface="Lucida Grande"/>
        <a:buChar char="–"/>
        <a:defRPr sz="1700" kern="600" spc="3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9" y="484632"/>
            <a:ext cx="10058399" cy="1609344"/>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69849" y="2121408"/>
            <a:ext cx="10058399" cy="405079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964426" y="6272784"/>
            <a:ext cx="3273551" cy="365126"/>
          </a:xfrm>
          <a:prstGeom prst="rect">
            <a:avLst/>
          </a:prstGeom>
        </p:spPr>
        <p:txBody>
          <a:bodyPr vert="horz" lIns="91440" tIns="45720" rIns="91440" bIns="45720" rtlCol="0" anchor="ctr"/>
          <a:lstStyle>
            <a:lvl1pPr algn="r">
              <a:defRPr sz="1101">
                <a:solidFill>
                  <a:schemeClr val="tx2"/>
                </a:solidFill>
              </a:defRPr>
            </a:lvl1pPr>
          </a:lstStyle>
          <a:p>
            <a:fld id="{8664C608-40B1-4030-A28D-5B74BC98ADCE}" type="datetimeFigureOut">
              <a:rPr lang="en-US" dirty="0"/>
              <a:t>9/9/21</a:t>
            </a:fld>
            <a:endParaRPr lang="en-US" dirty="0"/>
          </a:p>
        </p:txBody>
      </p:sp>
      <p:sp>
        <p:nvSpPr>
          <p:cNvPr id="5" name="Footer Placeholder 4"/>
          <p:cNvSpPr>
            <a:spLocks noGrp="1"/>
          </p:cNvSpPr>
          <p:nvPr>
            <p:ph type="ftr" sz="quarter" idx="3"/>
          </p:nvPr>
        </p:nvSpPr>
        <p:spPr>
          <a:xfrm>
            <a:off x="1088137" y="6272784"/>
            <a:ext cx="6327648" cy="365126"/>
          </a:xfrm>
          <a:prstGeom prst="rect">
            <a:avLst/>
          </a:prstGeom>
        </p:spPr>
        <p:txBody>
          <a:bodyPr vert="horz" lIns="91440" tIns="45720" rIns="91440" bIns="45720" rtlCol="0" anchor="ctr"/>
          <a:lstStyle>
            <a:lvl1pPr algn="l">
              <a:defRPr sz="1101">
                <a:solidFill>
                  <a:schemeClr val="tx2"/>
                </a:solidFill>
              </a:defRPr>
            </a:lvl1pPr>
          </a:lstStyle>
          <a:p>
            <a:endParaRPr lang="en-US" dirty="0"/>
          </a:p>
        </p:txBody>
      </p:sp>
      <p:grpSp>
        <p:nvGrpSpPr>
          <p:cNvPr id="7" name="Group 6"/>
          <p:cNvGrpSpPr>
            <a:grpSpLocks noChangeAspect="1"/>
          </p:cNvGrpSpPr>
          <p:nvPr/>
        </p:nvGrpSpPr>
        <p:grpSpPr>
          <a:xfrm>
            <a:off x="11401726"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21">
                <a:duotone>
                  <a:schemeClr val="accent1">
                    <a:shade val="45000"/>
                    <a:satMod val="135000"/>
                  </a:schemeClr>
                  <a:prstClr val="white"/>
                </a:duotone>
                <a:extLst>
                  <a:ext uri="{BEBA8EAE-BF5A-486C-A8C5-ECC9F3942E4B}">
                    <a14:imgProps xmlns:a14="http://schemas.microsoft.com/office/drawing/2010/main">
                      <a14:imgLayer r:embed="rId22">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9" y="6272784"/>
            <a:ext cx="640081" cy="365126"/>
          </a:xfrm>
          <a:prstGeom prst="rect">
            <a:avLst/>
          </a:prstGeom>
        </p:spPr>
        <p:txBody>
          <a:bodyPr vert="horz" lIns="91440" tIns="45720" rIns="91440" bIns="45720" rtlCol="0" anchor="ctr"/>
          <a:lstStyle>
            <a:lvl1pPr algn="ctr">
              <a:defRPr sz="1401" b="1">
                <a:solidFill>
                  <a:srgbClr val="FFFFFF"/>
                </a:solidFill>
                <a:latin typeface="+mj-lt"/>
              </a:defRPr>
            </a:lvl1pPr>
          </a:lstStyle>
          <a:p>
            <a:pPr fontAlgn="base">
              <a:spcBef>
                <a:spcPct val="50000"/>
              </a:spcBef>
              <a:spcAft>
                <a:spcPct val="0"/>
              </a:spcAft>
              <a:defRPr/>
            </a:pPr>
            <a:fld id="{847735DA-CBFA-4B35-85C8-5F5F5610DD86}" type="slidenum">
              <a:rPr lang="fr-FR" smtClean="0"/>
              <a:pPr fontAlgn="base">
                <a:spcBef>
                  <a:spcPct val="50000"/>
                </a:spcBef>
                <a:spcAft>
                  <a:spcPct val="0"/>
                </a:spcAft>
                <a:defRPr/>
              </a:pPr>
              <a:t>‹N°›</a:t>
            </a:fld>
            <a:endParaRPr lang="fr-FR" dirty="0"/>
          </a:p>
        </p:txBody>
      </p:sp>
    </p:spTree>
    <p:extLst>
      <p:ext uri="{BB962C8B-B14F-4D97-AF65-F5344CB8AC3E}">
        <p14:creationId xmlns:p14="http://schemas.microsoft.com/office/powerpoint/2010/main" val="102477206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Lst>
  <p:hf hdr="0" ftr="0" dt="0"/>
  <p:txStyles>
    <p:titleStyle>
      <a:lvl1pPr algn="l" defTabSz="914358" rtl="0" eaLnBrk="1" latinLnBrk="0" hangingPunct="1">
        <a:lnSpc>
          <a:spcPct val="90000"/>
        </a:lnSpc>
        <a:spcBef>
          <a:spcPct val="0"/>
        </a:spcBef>
        <a:buNone/>
        <a:defRPr sz="5399" kern="1200" cap="all" baseline="0">
          <a:blipFill>
            <a:blip r:embed="rId23">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72" indent="-182872" algn="l" defTabSz="914358" rtl="0" eaLnBrk="1" latinLnBrk="0" hangingPunct="1">
        <a:lnSpc>
          <a:spcPct val="90000"/>
        </a:lnSpc>
        <a:spcBef>
          <a:spcPts val="1199"/>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180" indent="-182872"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799" kern="1200">
          <a:solidFill>
            <a:schemeClr val="tx1"/>
          </a:solidFill>
          <a:latin typeface="+mn-lt"/>
          <a:ea typeface="+mn-ea"/>
          <a:cs typeface="+mn-cs"/>
        </a:defRPr>
      </a:lvl2pPr>
      <a:lvl3pPr marL="731488" indent="-182872"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795" indent="-182872"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03" indent="-182872"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599928" indent="-228589"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899914" indent="-228589"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199901" indent="-228589"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499887" indent="-228589" algn="l" defTabSz="914358" rtl="0" eaLnBrk="1" latinLnBrk="0" hangingPunct="1">
        <a:lnSpc>
          <a:spcPct val="90000"/>
        </a:lnSpc>
        <a:spcBef>
          <a:spcPts val="400"/>
        </a:spcBef>
        <a:spcAft>
          <a:spcPts val="19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358" rtl="0" eaLnBrk="1" latinLnBrk="0" hangingPunct="1">
        <a:defRPr sz="1799" kern="1200">
          <a:solidFill>
            <a:schemeClr val="tx1"/>
          </a:solidFill>
          <a:latin typeface="+mn-lt"/>
          <a:ea typeface="+mn-ea"/>
          <a:cs typeface="+mn-cs"/>
        </a:defRPr>
      </a:lvl1pPr>
      <a:lvl2pPr marL="457180" algn="l" defTabSz="914358" rtl="0" eaLnBrk="1" latinLnBrk="0" hangingPunct="1">
        <a:defRPr sz="1799" kern="1200">
          <a:solidFill>
            <a:schemeClr val="tx1"/>
          </a:solidFill>
          <a:latin typeface="+mn-lt"/>
          <a:ea typeface="+mn-ea"/>
          <a:cs typeface="+mn-cs"/>
        </a:defRPr>
      </a:lvl2pPr>
      <a:lvl3pPr marL="914358" algn="l" defTabSz="914358" rtl="0" eaLnBrk="1" latinLnBrk="0" hangingPunct="1">
        <a:defRPr sz="1799" kern="1200">
          <a:solidFill>
            <a:schemeClr val="tx1"/>
          </a:solidFill>
          <a:latin typeface="+mn-lt"/>
          <a:ea typeface="+mn-ea"/>
          <a:cs typeface="+mn-cs"/>
        </a:defRPr>
      </a:lvl3pPr>
      <a:lvl4pPr marL="1371538" algn="l" defTabSz="914358" rtl="0" eaLnBrk="1" latinLnBrk="0" hangingPunct="1">
        <a:defRPr sz="1799" kern="1200">
          <a:solidFill>
            <a:schemeClr val="tx1"/>
          </a:solidFill>
          <a:latin typeface="+mn-lt"/>
          <a:ea typeface="+mn-ea"/>
          <a:cs typeface="+mn-cs"/>
        </a:defRPr>
      </a:lvl4pPr>
      <a:lvl5pPr marL="1828718" algn="l" defTabSz="914358" rtl="0" eaLnBrk="1" latinLnBrk="0" hangingPunct="1">
        <a:defRPr sz="1799" kern="1200">
          <a:solidFill>
            <a:schemeClr val="tx1"/>
          </a:solidFill>
          <a:latin typeface="+mn-lt"/>
          <a:ea typeface="+mn-ea"/>
          <a:cs typeface="+mn-cs"/>
        </a:defRPr>
      </a:lvl5pPr>
      <a:lvl6pPr marL="2285896" algn="l" defTabSz="914358" rtl="0" eaLnBrk="1" latinLnBrk="0" hangingPunct="1">
        <a:defRPr sz="1799" kern="1200">
          <a:solidFill>
            <a:schemeClr val="tx1"/>
          </a:solidFill>
          <a:latin typeface="+mn-lt"/>
          <a:ea typeface="+mn-ea"/>
          <a:cs typeface="+mn-cs"/>
        </a:defRPr>
      </a:lvl6pPr>
      <a:lvl7pPr marL="2743076" algn="l" defTabSz="914358" rtl="0" eaLnBrk="1" latinLnBrk="0" hangingPunct="1">
        <a:defRPr sz="1799" kern="1200">
          <a:solidFill>
            <a:schemeClr val="tx1"/>
          </a:solidFill>
          <a:latin typeface="+mn-lt"/>
          <a:ea typeface="+mn-ea"/>
          <a:cs typeface="+mn-cs"/>
        </a:defRPr>
      </a:lvl7pPr>
      <a:lvl8pPr marL="3200256" algn="l" defTabSz="914358" rtl="0" eaLnBrk="1" latinLnBrk="0" hangingPunct="1">
        <a:defRPr sz="1799" kern="1200">
          <a:solidFill>
            <a:schemeClr val="tx1"/>
          </a:solidFill>
          <a:latin typeface="+mn-lt"/>
          <a:ea typeface="+mn-ea"/>
          <a:cs typeface="+mn-cs"/>
        </a:defRPr>
      </a:lvl8pPr>
      <a:lvl9pPr marL="3657434" algn="l" defTabSz="914358"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hyperlink" Target="https://immunisationhandbook.health.gov.au/vaccine-preventable-diseases/human-papillomavirus-hpv" TargetMode="External"/><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hyperlink" Target="https://www.canada.ca/en/public-health/services/publications/healthy-living/update-recommended-human-papillomavirus-vaccine-immunization-schedule.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hyperlink" Target="https://www.cdc.gov/vaccines/hcp/acip-recs/vacc-specific/hpv.html" TargetMode="External"/><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6.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0.xml"/><Relationship Id="rId5" Type="http://schemas.openxmlformats.org/officeDocument/2006/relationships/image" Target="../media/image47.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90.xml"/><Relationship Id="rId6" Type="http://schemas.openxmlformats.org/officeDocument/2006/relationships/image" Target="../media/image35.jpe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53.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7.png"/><Relationship Id="rId11" Type="http://schemas.microsoft.com/office/2007/relationships/hdphoto" Target="../media/hdphoto1.wdp"/><Relationship Id="rId5" Type="http://schemas.openxmlformats.org/officeDocument/2006/relationships/image" Target="../media/image56.png"/><Relationship Id="rId10" Type="http://schemas.openxmlformats.org/officeDocument/2006/relationships/image" Target="../media/image2.png"/><Relationship Id="rId4" Type="http://schemas.openxmlformats.org/officeDocument/2006/relationships/image" Target="../media/image55.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www.e-cancer.fr/Professionnels-de-sante/Facteurs-de-risque-et-de-protection/Agents-infectieux/Prevenir-le-cancer-du-col-de-l-uterus"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1.emf"/><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png"/><Relationship Id="rId5" Type="http://schemas.microsoft.com/office/2007/relationships/hdphoto" Target="../media/hdphoto7.wdp"/><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s://solidarites-sante.gouv.fr/prevention-en-sante/preserver-sa-sante/vaccination/calendrier-vaccinal"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s://solidarites-sante.gouv.fr/IMG/pdf/calendrier_vaccinations_2020-2.pdf" TargetMode="External"/><Relationship Id="rId5" Type="http://schemas.microsoft.com/office/2007/relationships/hdphoto" Target="../media/hdphoto1.wdp"/><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4.jp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hyperlink" Target="http://www.thelancet.com/" TargetMode="Externa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hyperlink" Target="https://solidarites-sante.gouv.fr/IMG/pdf/calendrier_vaccinations_2020-2.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s://solidarites-sante.gouv.fr/prevention-en-sante/preserver-sa-sante/vaccination/calendrier-vaccina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solidarites-sante.gouv.fr/IMG/pdf/calendrier_vaccinations_2020-2.pdf"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hyperlink" Target="https://solidarites-sante.gouv.fr/prevention-en-sante/preserver-sa-sante/vaccination/calendrier-vaccina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solidarites-sante.gouv.fr/IMG/pdf/calendrier_vaccinations_2020-2.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solidarites-sante.gouv.fr/prevention-en-sante/preserver-sa-sante/vaccination/calendrier-vaccina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82.emf"/><Relationship Id="rId4" Type="http://schemas.openxmlformats.org/officeDocument/2006/relationships/image" Target="../media/image81.emf"/></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santepubliquefrance.fr/maladies-et-traumatismes/maladies-a-prevention-vaccinale/infections-a-papillomavirus/la-maladie/#tabs" TargetMode="External"/><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61335" y="583255"/>
            <a:ext cx="10720888" cy="1296144"/>
          </a:xfrm>
        </p:spPr>
        <p:txBody>
          <a:bodyPr>
            <a:noAutofit/>
          </a:bodyPr>
          <a:lstStyle/>
          <a:p>
            <a:r>
              <a:rPr lang="fr-FR" sz="5400" dirty="0">
                <a:solidFill>
                  <a:srgbClr val="3B3B4B"/>
                </a:solidFill>
                <a:ea typeface="Calibri"/>
                <a:cs typeface="Times New Roman"/>
              </a:rPr>
              <a:t>Vaccination mixte </a:t>
            </a:r>
            <a:r>
              <a:rPr lang="fr-FR" sz="5400">
                <a:solidFill>
                  <a:srgbClr val="3B3B4B"/>
                </a:solidFill>
                <a:ea typeface="Calibri"/>
                <a:cs typeface="Times New Roman"/>
              </a:rPr>
              <a:t>HPV 2021</a:t>
            </a:r>
            <a:br>
              <a:rPr lang="fr-FR" b="1" dirty="0">
                <a:ea typeface="Calibri"/>
                <a:cs typeface="Times New Roman"/>
              </a:rPr>
            </a:br>
            <a:endParaRPr lang="fr-FR" b="1" dirty="0">
              <a:solidFill>
                <a:schemeClr val="tx1">
                  <a:lumMod val="65000"/>
                  <a:lumOff val="35000"/>
                </a:schemeClr>
              </a:solidFill>
            </a:endParaRPr>
          </a:p>
        </p:txBody>
      </p:sp>
      <p:sp>
        <p:nvSpPr>
          <p:cNvPr id="3" name="Sous-titre 2"/>
          <p:cNvSpPr>
            <a:spLocks noGrp="1"/>
          </p:cNvSpPr>
          <p:nvPr>
            <p:ph type="subTitle" idx="1"/>
          </p:nvPr>
        </p:nvSpPr>
        <p:spPr>
          <a:xfrm>
            <a:off x="1941900" y="990601"/>
            <a:ext cx="10248513" cy="4301795"/>
          </a:xfrm>
        </p:spPr>
        <p:txBody>
          <a:bodyPr/>
          <a:lstStyle/>
          <a:p>
            <a:r>
              <a:rPr lang="fr-FR" sz="3200" b="1" dirty="0"/>
              <a:t>   </a:t>
            </a:r>
          </a:p>
          <a:p>
            <a:endParaRPr lang="fr-FR" sz="3200" b="1" dirty="0"/>
          </a:p>
          <a:p>
            <a:r>
              <a:rPr lang="fr-FR" sz="3200" b="1" dirty="0"/>
              <a:t>Ph. Descamps, </a:t>
            </a:r>
            <a:r>
              <a:rPr lang="fr-FR" sz="3200" b="1" dirty="0" err="1"/>
              <a:t>J.Marchetta</a:t>
            </a:r>
            <a:r>
              <a:rPr lang="fr-FR" sz="3200" b="1" dirty="0"/>
              <a:t>, </a:t>
            </a:r>
            <a:r>
              <a:rPr lang="fr-FR" sz="3200" b="1" dirty="0" err="1"/>
              <a:t>L.Delbos</a:t>
            </a:r>
            <a:r>
              <a:rPr lang="fr-FR" sz="3200" b="1" dirty="0"/>
              <a:t>, </a:t>
            </a:r>
            <a:r>
              <a:rPr lang="fr-FR" sz="3200" b="1" dirty="0" err="1"/>
              <a:t>L.Catala</a:t>
            </a:r>
            <a:r>
              <a:rPr lang="fr-FR" sz="3200" b="1" dirty="0"/>
              <a:t>, </a:t>
            </a:r>
            <a:r>
              <a:rPr lang="fr-FR" sz="3200" b="1" dirty="0" err="1"/>
              <a:t>G.Legendre</a:t>
            </a:r>
            <a:endParaRPr lang="fr-FR" sz="3200" b="1" dirty="0"/>
          </a:p>
        </p:txBody>
      </p:sp>
      <p:pic>
        <p:nvPicPr>
          <p:cNvPr id="4" name="Image 3"/>
          <p:cNvPicPr>
            <a:picLocks noChangeAspect="1"/>
          </p:cNvPicPr>
          <p:nvPr/>
        </p:nvPicPr>
        <p:blipFill>
          <a:blip r:embed="rId2"/>
          <a:stretch>
            <a:fillRect/>
          </a:stretch>
        </p:blipFill>
        <p:spPr>
          <a:xfrm>
            <a:off x="144890" y="5013178"/>
            <a:ext cx="6972602" cy="1720783"/>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842" y="5013176"/>
            <a:ext cx="5001920"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 name="Image 8"/>
          <p:cNvPicPr>
            <a:picLocks noChangeAspect="1"/>
          </p:cNvPicPr>
          <p:nvPr/>
        </p:nvPicPr>
        <p:blipFill>
          <a:blip r:embed="rId4"/>
          <a:stretch>
            <a:fillRect/>
          </a:stretch>
        </p:blipFill>
        <p:spPr>
          <a:xfrm>
            <a:off x="7170167" y="3220710"/>
            <a:ext cx="5001920" cy="1792467"/>
          </a:xfrm>
          <a:prstGeom prst="rect">
            <a:avLst/>
          </a:prstGeom>
        </p:spPr>
      </p:pic>
      <p:pic>
        <p:nvPicPr>
          <p:cNvPr id="8" name="Image 7"/>
          <p:cNvPicPr/>
          <p:nvPr/>
        </p:nvPicPr>
        <p:blipFill>
          <a:blip r:embed="rId5"/>
          <a:stretch>
            <a:fillRect/>
          </a:stretch>
        </p:blipFill>
        <p:spPr>
          <a:xfrm>
            <a:off x="144890" y="3571612"/>
            <a:ext cx="3331419" cy="1317459"/>
          </a:xfrm>
          <a:prstGeom prst="rect">
            <a:avLst/>
          </a:prstGeom>
        </p:spPr>
      </p:pic>
    </p:spTree>
    <p:extLst>
      <p:ext uri="{BB962C8B-B14F-4D97-AF65-F5344CB8AC3E}">
        <p14:creationId xmlns:p14="http://schemas.microsoft.com/office/powerpoint/2010/main" val="1785988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1F17FC6-72DA-4AA1-944A-F9CAF493F1D9}"/>
              </a:ext>
            </a:extLst>
          </p:cNvPr>
          <p:cNvSpPr txBox="1"/>
          <p:nvPr/>
        </p:nvSpPr>
        <p:spPr>
          <a:xfrm>
            <a:off x="105790" y="76560"/>
            <a:ext cx="11940801" cy="584775"/>
          </a:xfrm>
          <a:prstGeom prst="rect">
            <a:avLst/>
          </a:prstGeom>
          <a:noFill/>
        </p:spPr>
        <p:txBody>
          <a:bodyPr wrap="square" rtlCol="0">
            <a:spAutoFit/>
          </a:bodyPr>
          <a:lstStyle/>
          <a:p>
            <a:pPr defTabSz="914358">
              <a:defRPr/>
            </a:pPr>
            <a:r>
              <a:rPr lang="fr-FR" sz="3200" b="1" dirty="0">
                <a:solidFill>
                  <a:prstClr val="black"/>
                </a:solidFill>
                <a:latin typeface="Rockwell" panose="02060603020205020403"/>
              </a:rPr>
              <a:t>Introduction des recommandations vaccinales HPV mixtes</a:t>
            </a:r>
          </a:p>
        </p:txBody>
      </p:sp>
      <p:sp>
        <p:nvSpPr>
          <p:cNvPr id="11" name="ZoneTexte 10">
            <a:extLst>
              <a:ext uri="{FF2B5EF4-FFF2-40B4-BE49-F238E27FC236}">
                <a16:creationId xmlns:a16="http://schemas.microsoft.com/office/drawing/2014/main" id="{20C7F196-935D-4EA8-A4D3-ADA9CE8002ED}"/>
              </a:ext>
            </a:extLst>
          </p:cNvPr>
          <p:cNvSpPr txBox="1"/>
          <p:nvPr/>
        </p:nvSpPr>
        <p:spPr>
          <a:xfrm>
            <a:off x="6205254" y="6173614"/>
            <a:ext cx="4123920" cy="400110"/>
          </a:xfrm>
          <a:prstGeom prst="rect">
            <a:avLst/>
          </a:prstGeom>
          <a:noFill/>
        </p:spPr>
        <p:txBody>
          <a:bodyPr wrap="square" rtlCol="0">
            <a:spAutoFit/>
          </a:bodyPr>
          <a:lstStyle/>
          <a:p>
            <a:pPr defTabSz="914358">
              <a:defRPr/>
            </a:pPr>
            <a:r>
              <a:rPr lang="fr-FR" sz="1000" dirty="0">
                <a:solidFill>
                  <a:prstClr val="black"/>
                </a:solidFill>
                <a:latin typeface="Calibri"/>
              </a:rPr>
              <a:t>D’après </a:t>
            </a:r>
            <a:r>
              <a:rPr lang="fr-FR" sz="1000" dirty="0" err="1">
                <a:solidFill>
                  <a:prstClr val="black"/>
                </a:solidFill>
                <a:latin typeface="Calibri"/>
              </a:rPr>
              <a:t>Bonanni</a:t>
            </a:r>
            <a:r>
              <a:rPr lang="fr-FR" sz="1000" dirty="0">
                <a:solidFill>
                  <a:prstClr val="black"/>
                </a:solidFill>
                <a:latin typeface="Calibri"/>
              </a:rPr>
              <a:t> et al. Expert </a:t>
            </a:r>
            <a:r>
              <a:rPr lang="fr-FR" sz="1000" dirty="0" err="1">
                <a:solidFill>
                  <a:prstClr val="black"/>
                </a:solidFill>
                <a:latin typeface="Calibri" panose="020F0502020204030204"/>
              </a:rPr>
              <a:t>Review</a:t>
            </a:r>
            <a:r>
              <a:rPr lang="fr-FR" sz="1000" dirty="0">
                <a:solidFill>
                  <a:prstClr val="black"/>
                </a:solidFill>
                <a:latin typeface="Calibri" panose="020F0502020204030204"/>
              </a:rPr>
              <a:t> of Vaccines. 2020</a:t>
            </a:r>
            <a:br>
              <a:rPr lang="fr-FR" sz="1000" dirty="0">
                <a:solidFill>
                  <a:prstClr val="black"/>
                </a:solidFill>
                <a:latin typeface="Calibri" panose="020F0502020204030204"/>
              </a:rPr>
            </a:br>
            <a:endParaRPr lang="fr-FR" sz="1000" dirty="0">
              <a:solidFill>
                <a:prstClr val="black"/>
              </a:solidFill>
              <a:latin typeface="Calibri" panose="020F0502020204030204"/>
            </a:endParaRPr>
          </a:p>
        </p:txBody>
      </p:sp>
      <p:graphicFrame>
        <p:nvGraphicFramePr>
          <p:cNvPr id="2" name="Tableau 2">
            <a:extLst>
              <a:ext uri="{FF2B5EF4-FFF2-40B4-BE49-F238E27FC236}">
                <a16:creationId xmlns:a16="http://schemas.microsoft.com/office/drawing/2014/main" id="{AE4AAA79-640C-42B8-BBFF-A9212417A57B}"/>
              </a:ext>
            </a:extLst>
          </p:cNvPr>
          <p:cNvGraphicFramePr>
            <a:graphicFrameLocks noGrp="1"/>
          </p:cNvGraphicFramePr>
          <p:nvPr/>
        </p:nvGraphicFramePr>
        <p:xfrm>
          <a:off x="867052" y="1392414"/>
          <a:ext cx="10354268" cy="4231895"/>
        </p:xfrm>
        <a:graphic>
          <a:graphicData uri="http://schemas.openxmlformats.org/drawingml/2006/table">
            <a:tbl>
              <a:tblPr firstRow="1" bandRow="1">
                <a:tableStyleId>{5C22544A-7EE6-4342-B048-85BDC9FD1C3A}</a:tableStyleId>
              </a:tblPr>
              <a:tblGrid>
                <a:gridCol w="2053791">
                  <a:extLst>
                    <a:ext uri="{9D8B030D-6E8A-4147-A177-3AD203B41FA5}">
                      <a16:colId xmlns:a16="http://schemas.microsoft.com/office/drawing/2014/main" val="1796614691"/>
                    </a:ext>
                  </a:extLst>
                </a:gridCol>
                <a:gridCol w="501867">
                  <a:extLst>
                    <a:ext uri="{9D8B030D-6E8A-4147-A177-3AD203B41FA5}">
                      <a16:colId xmlns:a16="http://schemas.microsoft.com/office/drawing/2014/main" val="1224839114"/>
                    </a:ext>
                  </a:extLst>
                </a:gridCol>
                <a:gridCol w="741219">
                  <a:extLst>
                    <a:ext uri="{9D8B030D-6E8A-4147-A177-3AD203B41FA5}">
                      <a16:colId xmlns:a16="http://schemas.microsoft.com/office/drawing/2014/main" val="4195928874"/>
                    </a:ext>
                  </a:extLst>
                </a:gridCol>
                <a:gridCol w="1302836">
                  <a:extLst>
                    <a:ext uri="{9D8B030D-6E8A-4147-A177-3AD203B41FA5}">
                      <a16:colId xmlns:a16="http://schemas.microsoft.com/office/drawing/2014/main" val="1596108082"/>
                    </a:ext>
                  </a:extLst>
                </a:gridCol>
                <a:gridCol w="869632">
                  <a:extLst>
                    <a:ext uri="{9D8B030D-6E8A-4147-A177-3AD203B41FA5}">
                      <a16:colId xmlns:a16="http://schemas.microsoft.com/office/drawing/2014/main" val="3830756373"/>
                    </a:ext>
                  </a:extLst>
                </a:gridCol>
                <a:gridCol w="1384651">
                  <a:extLst>
                    <a:ext uri="{9D8B030D-6E8A-4147-A177-3AD203B41FA5}">
                      <a16:colId xmlns:a16="http://schemas.microsoft.com/office/drawing/2014/main" val="2230282482"/>
                    </a:ext>
                  </a:extLst>
                </a:gridCol>
                <a:gridCol w="380151">
                  <a:extLst>
                    <a:ext uri="{9D8B030D-6E8A-4147-A177-3AD203B41FA5}">
                      <a16:colId xmlns:a16="http://schemas.microsoft.com/office/drawing/2014/main" val="2836217411"/>
                    </a:ext>
                  </a:extLst>
                </a:gridCol>
                <a:gridCol w="1864854">
                  <a:extLst>
                    <a:ext uri="{9D8B030D-6E8A-4147-A177-3AD203B41FA5}">
                      <a16:colId xmlns:a16="http://schemas.microsoft.com/office/drawing/2014/main" val="2175607898"/>
                    </a:ext>
                  </a:extLst>
                </a:gridCol>
                <a:gridCol w="1255267">
                  <a:extLst>
                    <a:ext uri="{9D8B030D-6E8A-4147-A177-3AD203B41FA5}">
                      <a16:colId xmlns:a16="http://schemas.microsoft.com/office/drawing/2014/main" val="2891565140"/>
                    </a:ext>
                  </a:extLst>
                </a:gridCol>
              </a:tblGrid>
              <a:tr h="467781">
                <a:tc>
                  <a:txBody>
                    <a:bodyPr/>
                    <a:lstStyle/>
                    <a:p>
                      <a:endParaRPr lang="fr-FR" sz="1100" dirty="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a:txBody>
                    <a:bodyPr/>
                    <a:lstStyle/>
                    <a:p>
                      <a:r>
                        <a:rPr lang="fr-FR" sz="1200" dirty="0">
                          <a:solidFill>
                            <a:schemeClr val="tx1"/>
                          </a:solidFill>
                        </a:rPr>
                        <a:t>Population cible</a:t>
                      </a:r>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Population cible</a:t>
                      </a:r>
                    </a:p>
                  </a:txBody>
                  <a:tcPr marL="91435" marR="91435" marT="45718" marB="45718">
                    <a:solidFill>
                      <a:schemeClr val="bg1"/>
                    </a:solidFill>
                  </a:tcPr>
                </a:tc>
                <a:extLst>
                  <a:ext uri="{0D108BD9-81ED-4DB2-BD59-A6C34878D82A}">
                    <a16:rowId xmlns:a16="http://schemas.microsoft.com/office/drawing/2014/main" val="1088261324"/>
                  </a:ext>
                </a:extLst>
              </a:tr>
              <a:tr h="370822">
                <a:tc rowSpan="2">
                  <a:txBody>
                    <a:bodyPr/>
                    <a:lstStyle/>
                    <a:p>
                      <a:r>
                        <a:rPr lang="fr-FR" sz="1100" dirty="0"/>
                        <a:t>Etats Unis</a:t>
                      </a:r>
                    </a:p>
                  </a:txBody>
                  <a:tcPr marL="91435" marR="91435" marT="45718" marB="45718" anchor="ctr">
                    <a:solidFill>
                      <a:schemeClr val="bg2"/>
                    </a:solidFill>
                  </a:tcPr>
                </a:tc>
                <a:tc>
                  <a:txBody>
                    <a:bodyPr/>
                    <a:lstStyle/>
                    <a:p>
                      <a:r>
                        <a:rPr lang="fr-FR" sz="1100" dirty="0"/>
                        <a:t>F*</a:t>
                      </a:r>
                    </a:p>
                  </a:txBody>
                  <a:tcPr marL="91435" marR="91435" marT="45718" marB="45718">
                    <a:solidFill>
                      <a:schemeClr val="bg2"/>
                    </a:solidFill>
                  </a:tcPr>
                </a:tc>
                <a:tc>
                  <a:txBody>
                    <a:bodyPr/>
                    <a:lstStyle/>
                    <a:p>
                      <a:r>
                        <a:rPr lang="fr-FR" sz="1100" dirty="0"/>
                        <a:t>2006</a:t>
                      </a:r>
                    </a:p>
                  </a:txBody>
                  <a:tcPr marL="91435" marR="91435" marT="45718" marB="45718">
                    <a:solidFill>
                      <a:schemeClr val="bg2"/>
                    </a:solidFill>
                  </a:tcPr>
                </a:tc>
                <a:tc rowSpan="2">
                  <a:txBody>
                    <a:bodyPr/>
                    <a:lstStyle/>
                    <a:p>
                      <a:pPr algn="ctr"/>
                      <a:r>
                        <a:rPr lang="fr-FR" sz="1100" dirty="0"/>
                        <a:t>11-12</a:t>
                      </a:r>
                    </a:p>
                  </a:txBody>
                  <a:tcPr marL="91435" marR="91435" marT="45718" marB="45718" anchor="ctr">
                    <a:solidFill>
                      <a:schemeClr val="bg2"/>
                    </a:solidFill>
                  </a:tcPr>
                </a:tc>
                <a:tc rowSpan="2">
                  <a:txBody>
                    <a:bodyPr/>
                    <a:lstStyle/>
                    <a:p>
                      <a:endParaRPr lang="fr-FR" sz="1100" dirty="0"/>
                    </a:p>
                  </a:txBody>
                  <a:tcPr marL="91435" marR="91435" marT="45718" marB="45718">
                    <a:solidFill>
                      <a:schemeClr val="bg1"/>
                    </a:solidFill>
                  </a:tcPr>
                </a:tc>
                <a:tc rowSpan="2">
                  <a:txBody>
                    <a:bodyPr/>
                    <a:lstStyle/>
                    <a:p>
                      <a:r>
                        <a:rPr lang="fr-FR" sz="1100" dirty="0"/>
                        <a:t>Suisse</a:t>
                      </a:r>
                    </a:p>
                  </a:txBody>
                  <a:tcPr marL="91435" marR="91435" marT="45718" marB="45718" anchor="ctr">
                    <a:solidFill>
                      <a:schemeClr val="bg2"/>
                    </a:solidFill>
                  </a:tcPr>
                </a:tc>
                <a:tc>
                  <a:txBody>
                    <a:bodyPr/>
                    <a:lstStyle/>
                    <a:p>
                      <a:r>
                        <a:rPr lang="fr-FR" sz="1100" dirty="0"/>
                        <a:t>F</a:t>
                      </a:r>
                    </a:p>
                  </a:txBody>
                  <a:tcPr marL="91435" marR="91435" marT="45718" marB="45718">
                    <a:solidFill>
                      <a:schemeClr val="bg2"/>
                    </a:solidFill>
                  </a:tcPr>
                </a:tc>
                <a:tc>
                  <a:txBody>
                    <a:bodyPr/>
                    <a:lstStyle/>
                    <a:p>
                      <a:r>
                        <a:rPr lang="fr-FR" sz="1100" dirty="0"/>
                        <a:t>2008</a:t>
                      </a:r>
                    </a:p>
                  </a:txBody>
                  <a:tcPr marL="91435" marR="91435" marT="45718" marB="45718">
                    <a:solidFill>
                      <a:schemeClr val="bg2"/>
                    </a:solidFill>
                  </a:tcPr>
                </a:tc>
                <a:tc rowSpan="2">
                  <a:txBody>
                    <a:bodyPr/>
                    <a:lstStyle/>
                    <a:p>
                      <a:r>
                        <a:rPr lang="fr-FR" sz="1100" dirty="0"/>
                        <a:t>11-14</a:t>
                      </a:r>
                    </a:p>
                  </a:txBody>
                  <a:tcPr marL="91435" marR="91435" marT="45718" marB="45718" anchor="ctr">
                    <a:solidFill>
                      <a:schemeClr val="bg2"/>
                    </a:solidFill>
                  </a:tcPr>
                </a:tc>
                <a:extLst>
                  <a:ext uri="{0D108BD9-81ED-4DB2-BD59-A6C34878D82A}">
                    <a16:rowId xmlns:a16="http://schemas.microsoft.com/office/drawing/2014/main" val="4236724627"/>
                  </a:ext>
                </a:extLst>
              </a:tr>
              <a:tr h="370822">
                <a:tc vMerge="1">
                  <a:txBody>
                    <a:bodyPr/>
                    <a:lstStyle/>
                    <a:p>
                      <a:endParaRPr lang="fr-FR" dirty="0"/>
                    </a:p>
                  </a:txBody>
                  <a:tcPr/>
                </a:tc>
                <a:tc>
                  <a:txBody>
                    <a:bodyPr/>
                    <a:lstStyle/>
                    <a:p>
                      <a:r>
                        <a:rPr lang="fr-FR" sz="1100" dirty="0"/>
                        <a:t>G**</a:t>
                      </a:r>
                    </a:p>
                  </a:txBody>
                  <a:tcPr marL="91435" marR="91435" marT="45718" marB="45718">
                    <a:solidFill>
                      <a:schemeClr val="accent6">
                        <a:lumMod val="20000"/>
                        <a:lumOff val="80000"/>
                      </a:schemeClr>
                    </a:solidFill>
                  </a:tcPr>
                </a:tc>
                <a:tc>
                  <a:txBody>
                    <a:bodyPr/>
                    <a:lstStyle/>
                    <a:p>
                      <a:r>
                        <a:rPr lang="fr-FR" sz="1100" b="1" dirty="0">
                          <a:solidFill>
                            <a:srgbClr val="C00000"/>
                          </a:solidFill>
                        </a:rPr>
                        <a:t>2011</a:t>
                      </a:r>
                    </a:p>
                  </a:txBody>
                  <a:tcPr marL="91435" marR="91435" marT="45718" marB="45718">
                    <a:solidFill>
                      <a:schemeClr val="accent6">
                        <a:lumMod val="20000"/>
                        <a:lumOff val="80000"/>
                      </a:schemeClr>
                    </a:solidFill>
                  </a:tcPr>
                </a:tc>
                <a:tc vMerge="1">
                  <a:txBody>
                    <a:bodyPr/>
                    <a:lstStyle/>
                    <a:p>
                      <a:endParaRPr lang="fr-FR" b="1" dirty="0">
                        <a:solidFill>
                          <a:srgbClr val="C00000"/>
                        </a:solidFill>
                      </a:endParaRPr>
                    </a:p>
                  </a:txBody>
                  <a:tcPr>
                    <a:solidFill>
                      <a:schemeClr val="accent6">
                        <a:lumMod val="20000"/>
                        <a:lumOff val="80000"/>
                      </a:schemeClr>
                    </a:solidFill>
                  </a:tcPr>
                </a:tc>
                <a:tc vMerge="1">
                  <a:txBody>
                    <a:bodyPr/>
                    <a:lstStyle/>
                    <a:p>
                      <a:endParaRPr lang="fr-FR"/>
                    </a:p>
                  </a:txBody>
                  <a:tcPr/>
                </a:tc>
                <a:tc vMerge="1">
                  <a:txBody>
                    <a:bodyPr/>
                    <a:lstStyle/>
                    <a:p>
                      <a:endParaRPr lang="fr-FR" dirty="0"/>
                    </a:p>
                  </a:txBody>
                  <a:tcPr>
                    <a:solidFill>
                      <a:schemeClr val="accent6">
                        <a:lumMod val="20000"/>
                        <a:lumOff val="80000"/>
                      </a:schemeClr>
                    </a:solidFill>
                  </a:tcPr>
                </a:tc>
                <a:tc>
                  <a:txBody>
                    <a:bodyPr/>
                    <a:lstStyle/>
                    <a:p>
                      <a:r>
                        <a:rPr lang="fr-FR" sz="1100" dirty="0"/>
                        <a:t>G</a:t>
                      </a:r>
                    </a:p>
                  </a:txBody>
                  <a:tcPr marL="91435" marR="91435" marT="45718" marB="45718">
                    <a:solidFill>
                      <a:schemeClr val="accent6">
                        <a:lumMod val="20000"/>
                        <a:lumOff val="80000"/>
                      </a:schemeClr>
                    </a:solidFill>
                  </a:tcPr>
                </a:tc>
                <a:tc>
                  <a:txBody>
                    <a:bodyPr/>
                    <a:lstStyle/>
                    <a:p>
                      <a:r>
                        <a:rPr lang="fr-FR" sz="1100" b="1" dirty="0">
                          <a:solidFill>
                            <a:srgbClr val="C00000"/>
                          </a:solidFill>
                        </a:rPr>
                        <a:t>2016</a:t>
                      </a:r>
                    </a:p>
                  </a:txBody>
                  <a:tcPr marL="91435" marR="91435" marT="45718" marB="45718">
                    <a:solidFill>
                      <a:schemeClr val="accent6">
                        <a:lumMod val="20000"/>
                        <a:lumOff val="80000"/>
                      </a:schemeClr>
                    </a:solidFill>
                  </a:tcPr>
                </a:tc>
                <a:tc vMerge="1">
                  <a:txBody>
                    <a:bodyPr/>
                    <a:lstStyle/>
                    <a:p>
                      <a:endParaRPr lang="fr-FR" b="1" dirty="0">
                        <a:solidFill>
                          <a:srgbClr val="C00000"/>
                        </a:solidFill>
                      </a:endParaRPr>
                    </a:p>
                  </a:txBody>
                  <a:tcPr>
                    <a:solidFill>
                      <a:schemeClr val="accent6">
                        <a:lumMod val="20000"/>
                        <a:lumOff val="80000"/>
                      </a:schemeClr>
                    </a:solidFill>
                  </a:tcPr>
                </a:tc>
                <a:extLst>
                  <a:ext uri="{0D108BD9-81ED-4DB2-BD59-A6C34878D82A}">
                    <a16:rowId xmlns:a16="http://schemas.microsoft.com/office/drawing/2014/main" val="1756281478"/>
                  </a:ext>
                </a:extLst>
              </a:tr>
              <a:tr h="370822">
                <a:tc rowSpan="2">
                  <a:txBody>
                    <a:bodyPr/>
                    <a:lstStyle/>
                    <a:p>
                      <a:r>
                        <a:rPr lang="fr-FR" sz="1100" dirty="0"/>
                        <a:t>Canada</a:t>
                      </a:r>
                    </a:p>
                  </a:txBody>
                  <a:tcPr marL="91435" marR="91435" marT="45718" marB="45718" anchor="ctr">
                    <a:solidFill>
                      <a:schemeClr val="bg2"/>
                    </a:solidFill>
                  </a:tcPr>
                </a:tc>
                <a:tc>
                  <a:txBody>
                    <a:bodyPr/>
                    <a:lstStyle/>
                    <a:p>
                      <a:r>
                        <a:rPr lang="fr-FR" sz="1100" dirty="0"/>
                        <a:t>F</a:t>
                      </a:r>
                    </a:p>
                  </a:txBody>
                  <a:tcPr marL="91435" marR="91435" marT="45718" marB="45718">
                    <a:solidFill>
                      <a:schemeClr val="bg2"/>
                    </a:solidFill>
                  </a:tcPr>
                </a:tc>
                <a:tc>
                  <a:txBody>
                    <a:bodyPr/>
                    <a:lstStyle/>
                    <a:p>
                      <a:r>
                        <a:rPr lang="fr-FR" sz="1100" dirty="0"/>
                        <a:t>2007</a:t>
                      </a:r>
                    </a:p>
                  </a:txBody>
                  <a:tcPr marL="91435" marR="91435" marT="45718" marB="45718">
                    <a:solidFill>
                      <a:schemeClr val="bg2"/>
                    </a:solidFill>
                  </a:tcPr>
                </a:tc>
                <a:tc rowSpan="2">
                  <a:txBody>
                    <a:bodyPr/>
                    <a:lstStyle/>
                    <a:p>
                      <a:pPr algn="ctr"/>
                      <a:r>
                        <a:rPr lang="fr-FR" sz="1100" dirty="0"/>
                        <a:t>9-13</a:t>
                      </a:r>
                    </a:p>
                  </a:txBody>
                  <a:tcPr marL="91435" marR="91435" marT="45718" marB="45718" anchor="ctr">
                    <a:solidFill>
                      <a:schemeClr val="bg2"/>
                    </a:solidFill>
                  </a:tcPr>
                </a:tc>
                <a:tc rowSpan="2">
                  <a:txBody>
                    <a:bodyPr/>
                    <a:lstStyle/>
                    <a:p>
                      <a:endParaRPr lang="fr-FR" sz="1100" dirty="0"/>
                    </a:p>
                  </a:txBody>
                  <a:tcPr marL="91435" marR="91435" marT="45718" marB="45718">
                    <a:solidFill>
                      <a:schemeClr val="bg1"/>
                    </a:solidFill>
                  </a:tcPr>
                </a:tc>
                <a:tc rowSpan="2">
                  <a:txBody>
                    <a:bodyPr/>
                    <a:lstStyle/>
                    <a:p>
                      <a:r>
                        <a:rPr lang="fr-FR" sz="1100" dirty="0"/>
                        <a:t>Allemagne</a:t>
                      </a:r>
                    </a:p>
                  </a:txBody>
                  <a:tcPr marL="91435" marR="91435" marT="45718" marB="45718" anchor="ctr">
                    <a:solidFill>
                      <a:schemeClr val="bg2"/>
                    </a:solidFill>
                  </a:tcPr>
                </a:tc>
                <a:tc>
                  <a:txBody>
                    <a:bodyPr/>
                    <a:lstStyle/>
                    <a:p>
                      <a:r>
                        <a:rPr lang="fr-FR" sz="1100" dirty="0"/>
                        <a:t>F</a:t>
                      </a:r>
                    </a:p>
                  </a:txBody>
                  <a:tcPr marL="91435" marR="91435" marT="45718" marB="45718">
                    <a:solidFill>
                      <a:schemeClr val="bg2"/>
                    </a:solidFill>
                  </a:tcPr>
                </a:tc>
                <a:tc>
                  <a:txBody>
                    <a:bodyPr/>
                    <a:lstStyle/>
                    <a:p>
                      <a:r>
                        <a:rPr lang="fr-FR" sz="1100" dirty="0"/>
                        <a:t>2007</a:t>
                      </a:r>
                    </a:p>
                  </a:txBody>
                  <a:tcPr marL="91435" marR="91435" marT="45718" marB="45718">
                    <a:solidFill>
                      <a:schemeClr val="bg2"/>
                    </a:solidFill>
                  </a:tcPr>
                </a:tc>
                <a:tc rowSpan="2">
                  <a:txBody>
                    <a:bodyPr/>
                    <a:lstStyle/>
                    <a:p>
                      <a:r>
                        <a:rPr lang="fr-FR" sz="1100" dirty="0"/>
                        <a:t>9-14</a:t>
                      </a:r>
                    </a:p>
                  </a:txBody>
                  <a:tcPr marL="91435" marR="91435" marT="45718" marB="45718" anchor="ctr">
                    <a:solidFill>
                      <a:schemeClr val="bg2"/>
                    </a:solidFill>
                  </a:tcPr>
                </a:tc>
                <a:extLst>
                  <a:ext uri="{0D108BD9-81ED-4DB2-BD59-A6C34878D82A}">
                    <a16:rowId xmlns:a16="http://schemas.microsoft.com/office/drawing/2014/main" val="4212867163"/>
                  </a:ext>
                </a:extLst>
              </a:tr>
              <a:tr h="370822">
                <a:tc vMerge="1">
                  <a:txBody>
                    <a:bodyPr/>
                    <a:lstStyle/>
                    <a:p>
                      <a:endParaRPr lang="fr-FR" dirty="0"/>
                    </a:p>
                  </a:txBody>
                  <a:tcPr/>
                </a:tc>
                <a:tc>
                  <a:txBody>
                    <a:bodyPr/>
                    <a:lstStyle/>
                    <a:p>
                      <a:r>
                        <a:rPr lang="fr-FR" sz="1100" dirty="0"/>
                        <a:t>G</a:t>
                      </a:r>
                    </a:p>
                  </a:txBody>
                  <a:tcPr marL="91435" marR="91435" marT="45718" marB="45718">
                    <a:solidFill>
                      <a:schemeClr val="accent6">
                        <a:lumMod val="20000"/>
                        <a:lumOff val="80000"/>
                      </a:schemeClr>
                    </a:solidFill>
                  </a:tcPr>
                </a:tc>
                <a:tc>
                  <a:txBody>
                    <a:bodyPr/>
                    <a:lstStyle/>
                    <a:p>
                      <a:r>
                        <a:rPr lang="fr-FR" sz="1100" b="1" i="0" dirty="0">
                          <a:solidFill>
                            <a:srgbClr val="C00000"/>
                          </a:solidFill>
                        </a:rPr>
                        <a:t>2012</a:t>
                      </a:r>
                    </a:p>
                  </a:txBody>
                  <a:tcPr marL="91435" marR="91435" marT="45718" marB="45718">
                    <a:solidFill>
                      <a:schemeClr val="accent6">
                        <a:lumMod val="20000"/>
                        <a:lumOff val="80000"/>
                      </a:schemeClr>
                    </a:solidFill>
                  </a:tcPr>
                </a:tc>
                <a:tc vMerge="1">
                  <a:txBody>
                    <a:bodyPr/>
                    <a:lstStyle/>
                    <a:p>
                      <a:endParaRPr lang="fr-FR" b="1" i="0" dirty="0">
                        <a:solidFill>
                          <a:srgbClr val="C00000"/>
                        </a:solidFill>
                      </a:endParaRPr>
                    </a:p>
                  </a:txBody>
                  <a:tcPr>
                    <a:solidFill>
                      <a:schemeClr val="accent6">
                        <a:lumMod val="20000"/>
                        <a:lumOff val="80000"/>
                      </a:schemeClr>
                    </a:solidFill>
                  </a:tcPr>
                </a:tc>
                <a:tc vMerge="1">
                  <a:txBody>
                    <a:bodyPr/>
                    <a:lstStyle/>
                    <a:p>
                      <a:endParaRPr lang="fr-FR"/>
                    </a:p>
                  </a:txBody>
                  <a:tcPr/>
                </a:tc>
                <a:tc vMerge="1">
                  <a:txBody>
                    <a:bodyPr/>
                    <a:lstStyle/>
                    <a:p>
                      <a:endParaRPr lang="fr-FR" dirty="0"/>
                    </a:p>
                  </a:txBody>
                  <a:tcPr>
                    <a:solidFill>
                      <a:schemeClr val="accent6">
                        <a:lumMod val="20000"/>
                        <a:lumOff val="80000"/>
                      </a:schemeClr>
                    </a:solidFill>
                  </a:tcPr>
                </a:tc>
                <a:tc>
                  <a:txBody>
                    <a:bodyPr/>
                    <a:lstStyle/>
                    <a:p>
                      <a:r>
                        <a:rPr lang="fr-FR" sz="1100" dirty="0"/>
                        <a:t>G</a:t>
                      </a:r>
                    </a:p>
                  </a:txBody>
                  <a:tcPr marL="91435" marR="91435" marT="45718" marB="45718">
                    <a:solidFill>
                      <a:schemeClr val="accent6">
                        <a:lumMod val="20000"/>
                        <a:lumOff val="80000"/>
                      </a:schemeClr>
                    </a:solidFill>
                  </a:tcPr>
                </a:tc>
                <a:tc>
                  <a:txBody>
                    <a:bodyPr/>
                    <a:lstStyle/>
                    <a:p>
                      <a:r>
                        <a:rPr lang="fr-FR" sz="1100" b="1" dirty="0">
                          <a:solidFill>
                            <a:srgbClr val="C00000"/>
                          </a:solidFill>
                        </a:rPr>
                        <a:t>2018</a:t>
                      </a:r>
                    </a:p>
                  </a:txBody>
                  <a:tcPr marL="91435" marR="91435" marT="45718" marB="45718">
                    <a:solidFill>
                      <a:schemeClr val="accent6">
                        <a:lumMod val="20000"/>
                        <a:lumOff val="80000"/>
                      </a:schemeClr>
                    </a:solidFill>
                  </a:tcPr>
                </a:tc>
                <a:tc vMerge="1">
                  <a:txBody>
                    <a:bodyPr/>
                    <a:lstStyle/>
                    <a:p>
                      <a:endParaRPr lang="fr-FR" b="1" dirty="0">
                        <a:solidFill>
                          <a:srgbClr val="C00000"/>
                        </a:solidFill>
                      </a:endParaRPr>
                    </a:p>
                  </a:txBody>
                  <a:tcPr>
                    <a:solidFill>
                      <a:schemeClr val="accent6">
                        <a:lumMod val="20000"/>
                        <a:lumOff val="80000"/>
                      </a:schemeClr>
                    </a:solidFill>
                  </a:tcPr>
                </a:tc>
                <a:extLst>
                  <a:ext uri="{0D108BD9-81ED-4DB2-BD59-A6C34878D82A}">
                    <a16:rowId xmlns:a16="http://schemas.microsoft.com/office/drawing/2014/main" val="51703786"/>
                  </a:ext>
                </a:extLst>
              </a:tr>
              <a:tr h="370822">
                <a:tc rowSpan="2">
                  <a:txBody>
                    <a:bodyPr/>
                    <a:lstStyle/>
                    <a:p>
                      <a:r>
                        <a:rPr lang="fr-FR" sz="1100" dirty="0"/>
                        <a:t>Australie</a:t>
                      </a:r>
                    </a:p>
                  </a:txBody>
                  <a:tcPr marL="91435" marR="91435" marT="45718" marB="45718" anchor="ctr">
                    <a:solidFill>
                      <a:schemeClr val="bg2"/>
                    </a:solidFill>
                  </a:tcPr>
                </a:tc>
                <a:tc>
                  <a:txBody>
                    <a:bodyPr/>
                    <a:lstStyle/>
                    <a:p>
                      <a:r>
                        <a:rPr lang="fr-FR" sz="1100" dirty="0"/>
                        <a:t>F</a:t>
                      </a:r>
                    </a:p>
                  </a:txBody>
                  <a:tcPr marL="91435" marR="91435" marT="45718" marB="45718">
                    <a:solidFill>
                      <a:schemeClr val="bg2"/>
                    </a:solidFill>
                  </a:tcPr>
                </a:tc>
                <a:tc>
                  <a:txBody>
                    <a:bodyPr/>
                    <a:lstStyle/>
                    <a:p>
                      <a:r>
                        <a:rPr lang="fr-FR" sz="1100" dirty="0"/>
                        <a:t>2007</a:t>
                      </a:r>
                    </a:p>
                  </a:txBody>
                  <a:tcPr marL="91435" marR="91435" marT="45718" marB="45718">
                    <a:solidFill>
                      <a:schemeClr val="bg2"/>
                    </a:solidFill>
                  </a:tcPr>
                </a:tc>
                <a:tc rowSpan="2">
                  <a:txBody>
                    <a:bodyPr/>
                    <a:lstStyle/>
                    <a:p>
                      <a:pPr algn="ctr"/>
                      <a:r>
                        <a:rPr lang="fr-FR" sz="1100" dirty="0"/>
                        <a:t>12-13</a:t>
                      </a:r>
                    </a:p>
                  </a:txBody>
                  <a:tcPr marL="91435" marR="91435" marT="45718" marB="45718" anchor="ctr">
                    <a:solidFill>
                      <a:schemeClr val="bg2"/>
                    </a:solidFill>
                  </a:tcPr>
                </a:tc>
                <a:tc rowSpan="2">
                  <a:txBody>
                    <a:bodyPr/>
                    <a:lstStyle/>
                    <a:p>
                      <a:endParaRPr lang="fr-FR" sz="1100" dirty="0"/>
                    </a:p>
                  </a:txBody>
                  <a:tcPr marL="91435" marR="91435" marT="45718" marB="45718">
                    <a:solidFill>
                      <a:schemeClr val="bg1"/>
                    </a:solidFill>
                  </a:tcPr>
                </a:tc>
                <a:tc rowSpan="2">
                  <a:txBody>
                    <a:bodyPr/>
                    <a:lstStyle/>
                    <a:p>
                      <a:r>
                        <a:rPr lang="fr-FR" sz="1100" dirty="0"/>
                        <a:t>UK</a:t>
                      </a:r>
                    </a:p>
                  </a:txBody>
                  <a:tcPr marL="91435" marR="91435" marT="45718" marB="45718" anchor="ctr">
                    <a:solidFill>
                      <a:schemeClr val="bg2"/>
                    </a:solidFill>
                  </a:tcPr>
                </a:tc>
                <a:tc>
                  <a:txBody>
                    <a:bodyPr/>
                    <a:lstStyle/>
                    <a:p>
                      <a:r>
                        <a:rPr lang="fr-FR" sz="1100" dirty="0"/>
                        <a:t>F</a:t>
                      </a:r>
                    </a:p>
                  </a:txBody>
                  <a:tcPr marL="91435" marR="91435" marT="45718" marB="45718">
                    <a:solidFill>
                      <a:schemeClr val="bg2"/>
                    </a:solidFill>
                  </a:tcPr>
                </a:tc>
                <a:tc>
                  <a:txBody>
                    <a:bodyPr/>
                    <a:lstStyle/>
                    <a:p>
                      <a:r>
                        <a:rPr lang="fr-FR" sz="1100" dirty="0"/>
                        <a:t>2008</a:t>
                      </a:r>
                    </a:p>
                  </a:txBody>
                  <a:tcPr marL="91435" marR="91435" marT="45718" marB="45718">
                    <a:solidFill>
                      <a:schemeClr val="bg2"/>
                    </a:solidFill>
                  </a:tcPr>
                </a:tc>
                <a:tc rowSpan="2">
                  <a:txBody>
                    <a:bodyPr/>
                    <a:lstStyle/>
                    <a:p>
                      <a:r>
                        <a:rPr lang="fr-FR" sz="1100" dirty="0"/>
                        <a:t>11-14</a:t>
                      </a:r>
                    </a:p>
                  </a:txBody>
                  <a:tcPr marL="91435" marR="91435" marT="45718" marB="45718" anchor="ctr">
                    <a:solidFill>
                      <a:schemeClr val="bg2"/>
                    </a:solidFill>
                  </a:tcPr>
                </a:tc>
                <a:extLst>
                  <a:ext uri="{0D108BD9-81ED-4DB2-BD59-A6C34878D82A}">
                    <a16:rowId xmlns:a16="http://schemas.microsoft.com/office/drawing/2014/main" val="3774574764"/>
                  </a:ext>
                </a:extLst>
              </a:tr>
              <a:tr h="370822">
                <a:tc vMerge="1">
                  <a:txBody>
                    <a:bodyPr/>
                    <a:lstStyle/>
                    <a:p>
                      <a:endParaRPr lang="fr-FR" dirty="0"/>
                    </a:p>
                  </a:txBody>
                  <a:tcPr/>
                </a:tc>
                <a:tc>
                  <a:txBody>
                    <a:bodyPr/>
                    <a:lstStyle/>
                    <a:p>
                      <a:r>
                        <a:rPr lang="fr-FR" sz="1100" dirty="0"/>
                        <a:t>G</a:t>
                      </a:r>
                    </a:p>
                  </a:txBody>
                  <a:tcPr marL="91435" marR="91435" marT="45718" marB="45718">
                    <a:solidFill>
                      <a:schemeClr val="accent6">
                        <a:lumMod val="20000"/>
                        <a:lumOff val="80000"/>
                      </a:schemeClr>
                    </a:solidFill>
                  </a:tcPr>
                </a:tc>
                <a:tc>
                  <a:txBody>
                    <a:bodyPr/>
                    <a:lstStyle/>
                    <a:p>
                      <a:r>
                        <a:rPr lang="fr-FR" sz="1100" b="1" dirty="0">
                          <a:solidFill>
                            <a:srgbClr val="C00000"/>
                          </a:solidFill>
                        </a:rPr>
                        <a:t>2013</a:t>
                      </a:r>
                    </a:p>
                  </a:txBody>
                  <a:tcPr marL="91435" marR="91435" marT="45718" marB="45718">
                    <a:solidFill>
                      <a:schemeClr val="accent6">
                        <a:lumMod val="20000"/>
                        <a:lumOff val="80000"/>
                      </a:schemeClr>
                    </a:solidFill>
                  </a:tcPr>
                </a:tc>
                <a:tc vMerge="1">
                  <a:txBody>
                    <a:bodyPr/>
                    <a:lstStyle/>
                    <a:p>
                      <a:endParaRPr lang="fr-FR" b="1" dirty="0">
                        <a:solidFill>
                          <a:srgbClr val="C00000"/>
                        </a:solidFill>
                      </a:endParaRPr>
                    </a:p>
                  </a:txBody>
                  <a:tcPr>
                    <a:solidFill>
                      <a:schemeClr val="accent6">
                        <a:lumMod val="20000"/>
                        <a:lumOff val="80000"/>
                      </a:schemeClr>
                    </a:solidFill>
                  </a:tcPr>
                </a:tc>
                <a:tc vMerge="1">
                  <a:txBody>
                    <a:bodyPr/>
                    <a:lstStyle/>
                    <a:p>
                      <a:endParaRPr lang="fr-FR"/>
                    </a:p>
                  </a:txBody>
                  <a:tcPr/>
                </a:tc>
                <a:tc vMerge="1">
                  <a:txBody>
                    <a:bodyPr/>
                    <a:lstStyle/>
                    <a:p>
                      <a:endParaRPr lang="fr-FR" dirty="0"/>
                    </a:p>
                  </a:txBody>
                  <a:tcPr>
                    <a:solidFill>
                      <a:schemeClr val="accent6">
                        <a:lumMod val="20000"/>
                        <a:lumOff val="80000"/>
                      </a:schemeClr>
                    </a:solidFill>
                  </a:tcPr>
                </a:tc>
                <a:tc>
                  <a:txBody>
                    <a:bodyPr/>
                    <a:lstStyle/>
                    <a:p>
                      <a:r>
                        <a:rPr lang="fr-FR" sz="1100" dirty="0"/>
                        <a:t>G</a:t>
                      </a:r>
                    </a:p>
                  </a:txBody>
                  <a:tcPr marL="91435" marR="91435" marT="45718" marB="45718">
                    <a:solidFill>
                      <a:schemeClr val="accent6">
                        <a:lumMod val="20000"/>
                        <a:lumOff val="80000"/>
                      </a:schemeClr>
                    </a:solidFill>
                  </a:tcPr>
                </a:tc>
                <a:tc>
                  <a:txBody>
                    <a:bodyPr/>
                    <a:lstStyle/>
                    <a:p>
                      <a:r>
                        <a:rPr lang="fr-FR" sz="1100" b="1" dirty="0">
                          <a:solidFill>
                            <a:srgbClr val="C00000"/>
                          </a:solidFill>
                        </a:rPr>
                        <a:t>2019</a:t>
                      </a:r>
                    </a:p>
                  </a:txBody>
                  <a:tcPr marL="91435" marR="91435" marT="45718" marB="45718">
                    <a:solidFill>
                      <a:schemeClr val="accent6">
                        <a:lumMod val="20000"/>
                        <a:lumOff val="80000"/>
                      </a:schemeClr>
                    </a:solidFill>
                  </a:tcPr>
                </a:tc>
                <a:tc vMerge="1">
                  <a:txBody>
                    <a:bodyPr/>
                    <a:lstStyle/>
                    <a:p>
                      <a:endParaRPr lang="fr-FR" b="1" dirty="0">
                        <a:solidFill>
                          <a:srgbClr val="C00000"/>
                        </a:solidFill>
                      </a:endParaRPr>
                    </a:p>
                  </a:txBody>
                  <a:tcPr>
                    <a:solidFill>
                      <a:schemeClr val="accent6">
                        <a:lumMod val="20000"/>
                        <a:lumOff val="80000"/>
                      </a:schemeClr>
                    </a:solidFill>
                  </a:tcPr>
                </a:tc>
                <a:extLst>
                  <a:ext uri="{0D108BD9-81ED-4DB2-BD59-A6C34878D82A}">
                    <a16:rowId xmlns:a16="http://schemas.microsoft.com/office/drawing/2014/main" val="3029281012"/>
                  </a:ext>
                </a:extLst>
              </a:tr>
              <a:tr h="370822">
                <a:tc rowSpan="2">
                  <a:txBody>
                    <a:bodyPr/>
                    <a:lstStyle/>
                    <a:p>
                      <a:endParaRPr lang="fr-FR" sz="1100" dirty="0"/>
                    </a:p>
                  </a:txBody>
                  <a:tcPr marL="91435" marR="91435" marT="45718" marB="45718">
                    <a:solidFill>
                      <a:schemeClr val="bg1"/>
                    </a:solidFill>
                  </a:tcPr>
                </a:tc>
                <a:tc>
                  <a:txBody>
                    <a:bodyPr/>
                    <a:lstStyle/>
                    <a:p>
                      <a:endParaRPr lang="fr-FR" sz="1100"/>
                    </a:p>
                  </a:txBody>
                  <a:tcPr marL="91435" marR="91435" marT="45718" marB="45718">
                    <a:solidFill>
                      <a:schemeClr val="bg1"/>
                    </a:solidFill>
                  </a:tcPr>
                </a:tc>
                <a:tc>
                  <a:txBody>
                    <a:bodyPr/>
                    <a:lstStyle/>
                    <a:p>
                      <a:endParaRPr lang="fr-FR" sz="1100"/>
                    </a:p>
                  </a:txBody>
                  <a:tcPr marL="91435" marR="91435" marT="45718" marB="45718">
                    <a:solidFill>
                      <a:schemeClr val="bg1"/>
                    </a:solidFill>
                  </a:tcPr>
                </a:tc>
                <a:tc>
                  <a:txBody>
                    <a:bodyPr/>
                    <a:lstStyle/>
                    <a:p>
                      <a:endParaRPr lang="fr-FR" sz="1100"/>
                    </a:p>
                  </a:txBody>
                  <a:tcPr marL="91435" marR="91435" marT="45718" marB="45718">
                    <a:solidFill>
                      <a:schemeClr val="bg1"/>
                    </a:solidFill>
                  </a:tcPr>
                </a:tc>
                <a:tc rowSpan="2">
                  <a:txBody>
                    <a:bodyPr/>
                    <a:lstStyle/>
                    <a:p>
                      <a:endParaRPr lang="fr-FR" sz="1100" dirty="0"/>
                    </a:p>
                  </a:txBody>
                  <a:tcPr marL="91435" marR="91435" marT="45718" marB="45718">
                    <a:solidFill>
                      <a:schemeClr val="bg1"/>
                    </a:solidFill>
                  </a:tcPr>
                </a:tc>
                <a:tc rowSpan="2">
                  <a:txBody>
                    <a:bodyPr/>
                    <a:lstStyle/>
                    <a:p>
                      <a:r>
                        <a:rPr lang="fr-FR" sz="1100" dirty="0"/>
                        <a:t>Danemark</a:t>
                      </a:r>
                    </a:p>
                  </a:txBody>
                  <a:tcPr marL="91435" marR="91435" marT="45718" marB="45718" anchor="ctr">
                    <a:solidFill>
                      <a:schemeClr val="bg2"/>
                    </a:solidFill>
                  </a:tcPr>
                </a:tc>
                <a:tc>
                  <a:txBody>
                    <a:bodyPr/>
                    <a:lstStyle/>
                    <a:p>
                      <a:r>
                        <a:rPr lang="fr-FR" sz="1100" dirty="0"/>
                        <a:t>F</a:t>
                      </a:r>
                    </a:p>
                  </a:txBody>
                  <a:tcPr marL="91435" marR="91435" marT="45718" marB="45718">
                    <a:solidFill>
                      <a:schemeClr val="bg2"/>
                    </a:solidFill>
                  </a:tcPr>
                </a:tc>
                <a:tc>
                  <a:txBody>
                    <a:bodyPr/>
                    <a:lstStyle/>
                    <a:p>
                      <a:r>
                        <a:rPr lang="fr-FR" sz="1100" dirty="0"/>
                        <a:t>2009</a:t>
                      </a:r>
                    </a:p>
                  </a:txBody>
                  <a:tcPr marL="91435" marR="91435" marT="45718" marB="45718">
                    <a:solidFill>
                      <a:schemeClr val="bg2"/>
                    </a:solidFill>
                  </a:tcPr>
                </a:tc>
                <a:tc rowSpan="2">
                  <a:txBody>
                    <a:bodyPr/>
                    <a:lstStyle/>
                    <a:p>
                      <a:r>
                        <a:rPr lang="fr-FR" sz="1100" dirty="0"/>
                        <a:t>12-17</a:t>
                      </a:r>
                      <a:br>
                        <a:rPr lang="fr-FR" sz="1100" dirty="0"/>
                      </a:br>
                      <a:r>
                        <a:rPr lang="fr-FR" sz="1100" dirty="0"/>
                        <a:t>12</a:t>
                      </a:r>
                    </a:p>
                  </a:txBody>
                  <a:tcPr marL="91435" marR="91435" marT="45718" marB="45718" anchor="ctr">
                    <a:solidFill>
                      <a:schemeClr val="bg2"/>
                    </a:solidFill>
                  </a:tcPr>
                </a:tc>
                <a:extLst>
                  <a:ext uri="{0D108BD9-81ED-4DB2-BD59-A6C34878D82A}">
                    <a16:rowId xmlns:a16="http://schemas.microsoft.com/office/drawing/2014/main" val="1114496982"/>
                  </a:ext>
                </a:extLst>
              </a:tr>
              <a:tr h="370822">
                <a:tc vMerge="1">
                  <a:txBody>
                    <a:bodyPr/>
                    <a:lstStyle/>
                    <a:p>
                      <a:endParaRPr lang="fr-FR" dirty="0"/>
                    </a:p>
                  </a:txBody>
                  <a:tcPr/>
                </a:tc>
                <a:tc>
                  <a:txBody>
                    <a:bodyPr/>
                    <a:lstStyle/>
                    <a:p>
                      <a:endParaRPr lang="fr-FR" sz="1100" dirty="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vMerge="1">
                  <a:txBody>
                    <a:bodyPr/>
                    <a:lstStyle/>
                    <a:p>
                      <a:endParaRPr lang="fr-FR"/>
                    </a:p>
                  </a:txBody>
                  <a:tcPr/>
                </a:tc>
                <a:tc vMerge="1">
                  <a:txBody>
                    <a:bodyPr/>
                    <a:lstStyle/>
                    <a:p>
                      <a:endParaRPr lang="fr-FR" dirty="0"/>
                    </a:p>
                  </a:txBody>
                  <a:tcPr>
                    <a:solidFill>
                      <a:schemeClr val="accent6">
                        <a:lumMod val="20000"/>
                        <a:lumOff val="80000"/>
                      </a:schemeClr>
                    </a:solidFill>
                  </a:tcPr>
                </a:tc>
                <a:tc>
                  <a:txBody>
                    <a:bodyPr/>
                    <a:lstStyle/>
                    <a:p>
                      <a:r>
                        <a:rPr lang="fr-FR" sz="1100" dirty="0"/>
                        <a:t>G</a:t>
                      </a:r>
                    </a:p>
                  </a:txBody>
                  <a:tcPr marL="91435" marR="91435" marT="45718" marB="45718">
                    <a:solidFill>
                      <a:schemeClr val="accent6">
                        <a:lumMod val="20000"/>
                        <a:lumOff val="80000"/>
                      </a:schemeClr>
                    </a:solidFill>
                  </a:tcPr>
                </a:tc>
                <a:tc>
                  <a:txBody>
                    <a:bodyPr/>
                    <a:lstStyle/>
                    <a:p>
                      <a:r>
                        <a:rPr lang="fr-FR" sz="1100" b="1" dirty="0">
                          <a:solidFill>
                            <a:srgbClr val="C00000"/>
                          </a:solidFill>
                        </a:rPr>
                        <a:t>2019</a:t>
                      </a:r>
                    </a:p>
                  </a:txBody>
                  <a:tcPr marL="91435" marR="91435" marT="45718" marB="45718">
                    <a:solidFill>
                      <a:schemeClr val="accent6">
                        <a:lumMod val="20000"/>
                        <a:lumOff val="80000"/>
                      </a:schemeClr>
                    </a:solidFill>
                  </a:tcPr>
                </a:tc>
                <a:tc vMerge="1">
                  <a:txBody>
                    <a:bodyPr/>
                    <a:lstStyle/>
                    <a:p>
                      <a:endParaRPr lang="fr-FR" b="1" dirty="0">
                        <a:solidFill>
                          <a:srgbClr val="C00000"/>
                        </a:solidFill>
                      </a:endParaRPr>
                    </a:p>
                  </a:txBody>
                  <a:tcPr>
                    <a:solidFill>
                      <a:schemeClr val="accent6">
                        <a:lumMod val="20000"/>
                        <a:lumOff val="80000"/>
                      </a:schemeClr>
                    </a:solidFill>
                  </a:tcPr>
                </a:tc>
                <a:extLst>
                  <a:ext uri="{0D108BD9-81ED-4DB2-BD59-A6C34878D82A}">
                    <a16:rowId xmlns:a16="http://schemas.microsoft.com/office/drawing/2014/main" val="23917828"/>
                  </a:ext>
                </a:extLst>
              </a:tr>
              <a:tr h="370822">
                <a:tc rowSpan="2">
                  <a:txBody>
                    <a:bodyPr/>
                    <a:lstStyle/>
                    <a:p>
                      <a:endParaRPr lang="fr-FR" sz="1100" dirty="0"/>
                    </a:p>
                  </a:txBody>
                  <a:tcPr marL="91435" marR="91435" marT="45718" marB="45718">
                    <a:solidFill>
                      <a:schemeClr val="bg1"/>
                    </a:solidFill>
                  </a:tcPr>
                </a:tc>
                <a:tc>
                  <a:txBody>
                    <a:bodyPr/>
                    <a:lstStyle/>
                    <a:p>
                      <a:endParaRPr lang="fr-FR" sz="110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rowSpan="2">
                  <a:txBody>
                    <a:bodyPr/>
                    <a:lstStyle/>
                    <a:p>
                      <a:endParaRPr lang="fr-FR" sz="1100" dirty="0"/>
                    </a:p>
                  </a:txBody>
                  <a:tcPr marL="91435" marR="91435" marT="45718" marB="45718">
                    <a:solidFill>
                      <a:schemeClr val="bg1"/>
                    </a:solidFill>
                  </a:tcPr>
                </a:tc>
                <a:tc rowSpan="2">
                  <a:txBody>
                    <a:bodyPr/>
                    <a:lstStyle/>
                    <a:p>
                      <a:r>
                        <a:rPr lang="fr-FR" sz="1100" dirty="0"/>
                        <a:t>France</a:t>
                      </a:r>
                    </a:p>
                  </a:txBody>
                  <a:tcPr marL="91435" marR="91435" marT="45718" marB="45718" anchor="ctr">
                    <a:solidFill>
                      <a:schemeClr val="bg2"/>
                    </a:solidFill>
                  </a:tcPr>
                </a:tc>
                <a:tc>
                  <a:txBody>
                    <a:bodyPr/>
                    <a:lstStyle/>
                    <a:p>
                      <a:r>
                        <a:rPr lang="fr-FR" sz="1100" dirty="0"/>
                        <a:t>F</a:t>
                      </a:r>
                    </a:p>
                  </a:txBody>
                  <a:tcPr marL="91435" marR="91435" marT="45718" marB="45718">
                    <a:solidFill>
                      <a:schemeClr val="bg2"/>
                    </a:solidFill>
                  </a:tcPr>
                </a:tc>
                <a:tc>
                  <a:txBody>
                    <a:bodyPr/>
                    <a:lstStyle/>
                    <a:p>
                      <a:r>
                        <a:rPr lang="fr-FR" sz="1100" dirty="0"/>
                        <a:t>2007</a:t>
                      </a:r>
                    </a:p>
                  </a:txBody>
                  <a:tcPr marL="91435" marR="91435" marT="45718" marB="45718">
                    <a:solidFill>
                      <a:schemeClr val="bg2"/>
                    </a:solidFill>
                  </a:tcPr>
                </a:tc>
                <a:tc rowSpan="2">
                  <a:txBody>
                    <a:bodyPr/>
                    <a:lstStyle/>
                    <a:p>
                      <a:r>
                        <a:rPr lang="fr-FR" sz="1100" dirty="0"/>
                        <a:t>11-14</a:t>
                      </a:r>
                    </a:p>
                  </a:txBody>
                  <a:tcPr marL="91435" marR="91435" marT="45718" marB="45718" anchor="ctr">
                    <a:solidFill>
                      <a:schemeClr val="bg2"/>
                    </a:solidFill>
                  </a:tcPr>
                </a:tc>
                <a:extLst>
                  <a:ext uri="{0D108BD9-81ED-4DB2-BD59-A6C34878D82A}">
                    <a16:rowId xmlns:a16="http://schemas.microsoft.com/office/drawing/2014/main" val="1110217155"/>
                  </a:ext>
                </a:extLst>
              </a:tr>
              <a:tr h="414018">
                <a:tc vMerge="1">
                  <a:txBody>
                    <a:bodyPr/>
                    <a:lstStyle/>
                    <a:p>
                      <a:endParaRPr lang="fr-FR" dirty="0"/>
                    </a:p>
                  </a:txBody>
                  <a:tcPr/>
                </a:tc>
                <a:tc>
                  <a:txBody>
                    <a:bodyPr/>
                    <a:lstStyle/>
                    <a:p>
                      <a:endParaRPr lang="fr-FR" sz="110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a:txBody>
                    <a:bodyPr/>
                    <a:lstStyle/>
                    <a:p>
                      <a:endParaRPr lang="fr-FR" sz="1100" dirty="0"/>
                    </a:p>
                  </a:txBody>
                  <a:tcPr marL="91435" marR="91435" marT="45718" marB="45718">
                    <a:solidFill>
                      <a:schemeClr val="bg1"/>
                    </a:solidFill>
                  </a:tcPr>
                </a:tc>
                <a:tc vMerge="1">
                  <a:txBody>
                    <a:bodyPr/>
                    <a:lstStyle/>
                    <a:p>
                      <a:endParaRPr lang="fr-FR"/>
                    </a:p>
                  </a:txBody>
                  <a:tcPr/>
                </a:tc>
                <a:tc vMerge="1">
                  <a:txBody>
                    <a:bodyPr/>
                    <a:lstStyle/>
                    <a:p>
                      <a:endParaRPr lang="fr-FR" dirty="0"/>
                    </a:p>
                  </a:txBody>
                  <a:tcPr>
                    <a:solidFill>
                      <a:schemeClr val="accent6">
                        <a:lumMod val="20000"/>
                        <a:lumOff val="80000"/>
                      </a:schemeClr>
                    </a:solidFill>
                  </a:tcPr>
                </a:tc>
                <a:tc>
                  <a:txBody>
                    <a:bodyPr/>
                    <a:lstStyle/>
                    <a:p>
                      <a:r>
                        <a:rPr lang="fr-FR" sz="1100" dirty="0"/>
                        <a:t>G</a:t>
                      </a:r>
                    </a:p>
                  </a:txBody>
                  <a:tcPr marL="91435" marR="91435" marT="45718" marB="45718">
                    <a:solidFill>
                      <a:schemeClr val="accent6">
                        <a:lumMod val="20000"/>
                        <a:lumOff val="80000"/>
                      </a:schemeClr>
                    </a:solidFill>
                  </a:tcPr>
                </a:tc>
                <a:tc>
                  <a:txBody>
                    <a:bodyPr/>
                    <a:lstStyle/>
                    <a:p>
                      <a:r>
                        <a:rPr lang="fr-FR" sz="1100" b="1" dirty="0">
                          <a:solidFill>
                            <a:srgbClr val="C00000"/>
                          </a:solidFill>
                        </a:rPr>
                        <a:t>Reco 2019</a:t>
                      </a:r>
                      <a:br>
                        <a:rPr lang="fr-FR" sz="1100" dirty="0"/>
                      </a:br>
                      <a:r>
                        <a:rPr lang="fr-FR" sz="1100" dirty="0" err="1">
                          <a:sym typeface="Wingdings" panose="05000000000000000000" pitchFamily="2" charset="2"/>
                        </a:rPr>
                        <a:t>Remb</a:t>
                      </a:r>
                      <a:r>
                        <a:rPr lang="fr-FR" sz="1100" dirty="0">
                          <a:sym typeface="Wingdings" panose="05000000000000000000" pitchFamily="2" charset="2"/>
                        </a:rPr>
                        <a:t> 2021</a:t>
                      </a:r>
                      <a:endParaRPr lang="fr-FR" sz="1100" dirty="0"/>
                    </a:p>
                  </a:txBody>
                  <a:tcPr marL="91435" marR="91435" marT="45718" marB="45718">
                    <a:solidFill>
                      <a:schemeClr val="accent6">
                        <a:lumMod val="20000"/>
                        <a:lumOff val="80000"/>
                      </a:schemeClr>
                    </a:solidFill>
                  </a:tcPr>
                </a:tc>
                <a:tc vMerge="1">
                  <a:txBody>
                    <a:bodyPr/>
                    <a:lstStyle/>
                    <a:p>
                      <a:endParaRPr lang="fr-FR" dirty="0"/>
                    </a:p>
                  </a:txBody>
                  <a:tcPr>
                    <a:solidFill>
                      <a:schemeClr val="accent6">
                        <a:lumMod val="20000"/>
                        <a:lumOff val="80000"/>
                      </a:schemeClr>
                    </a:solidFill>
                  </a:tcPr>
                </a:tc>
                <a:extLst>
                  <a:ext uri="{0D108BD9-81ED-4DB2-BD59-A6C34878D82A}">
                    <a16:rowId xmlns:a16="http://schemas.microsoft.com/office/drawing/2014/main" val="1517277747"/>
                  </a:ext>
                </a:extLst>
              </a:tr>
            </a:tbl>
          </a:graphicData>
        </a:graphic>
      </p:graphicFrame>
      <p:sp>
        <p:nvSpPr>
          <p:cNvPr id="15" name="ZoneTexte 14">
            <a:extLst>
              <a:ext uri="{FF2B5EF4-FFF2-40B4-BE49-F238E27FC236}">
                <a16:creationId xmlns:a16="http://schemas.microsoft.com/office/drawing/2014/main" id="{3C78BDF8-00E4-407B-B828-DE9DF21CFB2F}"/>
              </a:ext>
            </a:extLst>
          </p:cNvPr>
          <p:cNvSpPr txBox="1"/>
          <p:nvPr/>
        </p:nvSpPr>
        <p:spPr>
          <a:xfrm>
            <a:off x="109566" y="6523957"/>
            <a:ext cx="1904204" cy="261738"/>
          </a:xfrm>
          <a:prstGeom prst="rect">
            <a:avLst/>
          </a:prstGeom>
          <a:noFill/>
        </p:spPr>
        <p:txBody>
          <a:bodyPr wrap="square" rtlCol="0">
            <a:spAutoFit/>
          </a:bodyPr>
          <a:lstStyle/>
          <a:p>
            <a:pPr defTabSz="914358">
              <a:defRPr/>
            </a:pPr>
            <a:r>
              <a:rPr lang="fr-FR" sz="1101" dirty="0">
                <a:solidFill>
                  <a:prstClr val="black"/>
                </a:solidFill>
                <a:latin typeface="Calibri" panose="020F0502020204030204"/>
              </a:rPr>
              <a:t>* Filles  ** Garçons</a:t>
            </a:r>
          </a:p>
        </p:txBody>
      </p:sp>
      <p:pic>
        <p:nvPicPr>
          <p:cNvPr id="18" name="Image 17">
            <a:extLst>
              <a:ext uri="{FF2B5EF4-FFF2-40B4-BE49-F238E27FC236}">
                <a16:creationId xmlns:a16="http://schemas.microsoft.com/office/drawing/2014/main" id="{2AA7CE55-0037-4AFF-82B6-DAC632F4FDE5}"/>
              </a:ext>
            </a:extLst>
          </p:cNvPr>
          <p:cNvPicPr>
            <a:picLocks noChangeAspect="1"/>
          </p:cNvPicPr>
          <p:nvPr/>
        </p:nvPicPr>
        <p:blipFill>
          <a:blip r:embed="rId3"/>
          <a:stretch>
            <a:fillRect/>
          </a:stretch>
        </p:blipFill>
        <p:spPr>
          <a:xfrm>
            <a:off x="109566" y="3575503"/>
            <a:ext cx="551872" cy="551872"/>
          </a:xfrm>
          <a:prstGeom prst="rect">
            <a:avLst/>
          </a:prstGeom>
        </p:spPr>
      </p:pic>
      <p:pic>
        <p:nvPicPr>
          <p:cNvPr id="19" name="Picture 2" descr="Drapeau Usa De Bulle Américaine Vector Illustration Vecteurs libres de  droits et plus d'images vectorielles de Abstrait - iStock">
            <a:extLst>
              <a:ext uri="{FF2B5EF4-FFF2-40B4-BE49-F238E27FC236}">
                <a16:creationId xmlns:a16="http://schemas.microsoft.com/office/drawing/2014/main" id="{23DC3270-BB1F-400D-8589-71F5BBA37F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002" y="1983807"/>
            <a:ext cx="551872" cy="5643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anada - Granada Editions">
            <a:extLst>
              <a:ext uri="{FF2B5EF4-FFF2-40B4-BE49-F238E27FC236}">
                <a16:creationId xmlns:a16="http://schemas.microsoft.com/office/drawing/2014/main" id="{065AC64C-686E-455D-AEA7-05CE69ACF3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65" y="2725806"/>
            <a:ext cx="584745" cy="58474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adge drapeau Suisse - Stickers Malin">
            <a:extLst>
              <a:ext uri="{FF2B5EF4-FFF2-40B4-BE49-F238E27FC236}">
                <a16:creationId xmlns:a16="http://schemas.microsoft.com/office/drawing/2014/main" id="{FBA3BB0D-9895-482B-84F7-1ABB1ECF34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2047" y="1930662"/>
            <a:ext cx="589167" cy="58916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utocollant Drapeau allemand rond bouton - ref.d12759 | MPA Déco">
            <a:extLst>
              <a:ext uri="{FF2B5EF4-FFF2-40B4-BE49-F238E27FC236}">
                <a16:creationId xmlns:a16="http://schemas.microsoft.com/office/drawing/2014/main" id="{EE2D1231-9688-4B37-AB90-B7792BD153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2047" y="2662335"/>
            <a:ext cx="589167" cy="58916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rapeau Royaume-Uni Rond PNG transparents - StickPNG">
            <a:extLst>
              <a:ext uri="{FF2B5EF4-FFF2-40B4-BE49-F238E27FC236}">
                <a16:creationId xmlns:a16="http://schemas.microsoft.com/office/drawing/2014/main" id="{3F9D8732-0E9D-4B02-B1B4-26741BB4A1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2046" y="3447800"/>
            <a:ext cx="563536" cy="56353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cône drapeau de Danemark - Country flags">
            <a:extLst>
              <a:ext uri="{FF2B5EF4-FFF2-40B4-BE49-F238E27FC236}">
                <a16:creationId xmlns:a16="http://schemas.microsoft.com/office/drawing/2014/main" id="{9EDF521E-A59A-404F-9BED-23A1E704FF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1421" y="4207633"/>
            <a:ext cx="543790" cy="54379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Autocollant Drapeau français bouton rond - ref.d12735 | MPA Déco">
            <a:extLst>
              <a:ext uri="{FF2B5EF4-FFF2-40B4-BE49-F238E27FC236}">
                <a16:creationId xmlns:a16="http://schemas.microsoft.com/office/drawing/2014/main" id="{95F66541-0FDA-42CE-8DFF-8CC7C7BDA98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43598" y="5115356"/>
            <a:ext cx="503663" cy="5036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34D4D84-2888-496C-BD08-11979FA93543}"/>
              </a:ext>
            </a:extLst>
          </p:cNvPr>
          <p:cNvSpPr/>
          <p:nvPr/>
        </p:nvSpPr>
        <p:spPr>
          <a:xfrm>
            <a:off x="312" y="5445723"/>
            <a:ext cx="6095689" cy="1201483"/>
          </a:xfrm>
          <a:prstGeom prst="rect">
            <a:avLst/>
          </a:prstGeom>
        </p:spPr>
        <p:txBody>
          <a:bodyPr>
            <a:spAutoFit/>
          </a:bodyPr>
          <a:lstStyle/>
          <a:p>
            <a:pPr defTabSz="914358">
              <a:defRPr/>
            </a:pPr>
            <a:r>
              <a:rPr lang="pt-BR" sz="801" dirty="0">
                <a:solidFill>
                  <a:prstClr val="black"/>
                </a:solidFill>
                <a:latin typeface="Calibri" panose="020F0502020204030204"/>
                <a:hlinkClick r:id="rId11">
                  <a:extLst>
                    <a:ext uri="{A12FA001-AC4F-418D-AE19-62706E023703}">
                      <ahyp:hlinkClr xmlns:ahyp="http://schemas.microsoft.com/office/drawing/2018/hyperlinkcolor" val="tx"/>
                    </a:ext>
                  </a:extLst>
                </a:hlinkClick>
              </a:rPr>
              <a:t>US</a:t>
            </a:r>
            <a:br>
              <a:rPr lang="pt-BR" sz="801" u="sng" dirty="0">
                <a:solidFill>
                  <a:prstClr val="black"/>
                </a:solidFill>
                <a:latin typeface="Calibri" panose="020F0502020204030204"/>
                <a:hlinkClick r:id="rId11">
                  <a:extLst>
                    <a:ext uri="{A12FA001-AC4F-418D-AE19-62706E023703}">
                      <ahyp:hlinkClr xmlns:ahyp="http://schemas.microsoft.com/office/drawing/2018/hyperlinkcolor" val="tx"/>
                    </a:ext>
                  </a:extLst>
                </a:hlinkClick>
              </a:rPr>
            </a:br>
            <a:r>
              <a:rPr lang="pt-BR" sz="801" dirty="0">
                <a:solidFill>
                  <a:srgbClr val="0563C1"/>
                </a:solidFill>
                <a:latin typeface="Calibri" panose="020F0502020204030204"/>
                <a:hlinkClick r:id="rId11">
                  <a:extLst>
                    <a:ext uri="{A12FA001-AC4F-418D-AE19-62706E023703}">
                      <ahyp:hlinkClr xmlns:ahyp="http://schemas.microsoft.com/office/drawing/2018/hyperlinkcolor" val="tx"/>
                    </a:ext>
                  </a:extLst>
                </a:hlinkClick>
              </a:rPr>
              <a:t>https://www.cdc.gov/vaccines/hcp/acip-recs/vacc-specific/hpv.html</a:t>
            </a:r>
            <a:endParaRPr lang="pt-BR" sz="801" dirty="0">
              <a:solidFill>
                <a:prstClr val="black"/>
              </a:solidFill>
              <a:latin typeface="Calibri" panose="020F0502020204030204"/>
            </a:endParaRPr>
          </a:p>
          <a:p>
            <a:pPr defTabSz="914358">
              <a:defRPr/>
            </a:pPr>
            <a:r>
              <a:rPr lang="pt-BR" sz="801" dirty="0">
                <a:solidFill>
                  <a:prstClr val="black"/>
                </a:solidFill>
                <a:latin typeface="Calibri" panose="020F0502020204030204"/>
                <a:hlinkClick r:id="rId12">
                  <a:extLst>
                    <a:ext uri="{A12FA001-AC4F-418D-AE19-62706E023703}">
                      <ahyp:hlinkClr xmlns:ahyp="http://schemas.microsoft.com/office/drawing/2018/hyperlinkcolor" val="tx"/>
                    </a:ext>
                  </a:extLst>
                </a:hlinkClick>
              </a:rPr>
              <a:t>Canada</a:t>
            </a:r>
            <a:br>
              <a:rPr lang="pt-BR" sz="801" dirty="0">
                <a:solidFill>
                  <a:prstClr val="black"/>
                </a:solidFill>
                <a:latin typeface="Calibri" panose="020F0502020204030204"/>
                <a:hlinkClick r:id="rId12">
                  <a:extLst>
                    <a:ext uri="{A12FA001-AC4F-418D-AE19-62706E023703}">
                      <ahyp:hlinkClr xmlns:ahyp="http://schemas.microsoft.com/office/drawing/2018/hyperlinkcolor" val="tx"/>
                    </a:ext>
                  </a:extLst>
                </a:hlinkClick>
              </a:rPr>
            </a:br>
            <a:r>
              <a:rPr lang="pt-BR" sz="801" dirty="0">
                <a:solidFill>
                  <a:srgbClr val="0563C1"/>
                </a:solidFill>
                <a:latin typeface="Calibri" panose="020F0502020204030204"/>
                <a:hlinkClick r:id="rId12">
                  <a:extLst>
                    <a:ext uri="{A12FA001-AC4F-418D-AE19-62706E023703}">
                      <ahyp:hlinkClr xmlns:ahyp="http://schemas.microsoft.com/office/drawing/2018/hyperlinkcolor" val="tx"/>
                    </a:ext>
                  </a:extLst>
                </a:hlinkClick>
              </a:rPr>
              <a:t>https://www.canada.ca/en/public-health/services/publications/healthy-living/update-recommended-human-papillomavirus-vaccine-immunization-schedule.html</a:t>
            </a:r>
            <a:endParaRPr lang="pt-BR" sz="801" dirty="0">
              <a:solidFill>
                <a:prstClr val="black"/>
              </a:solidFill>
              <a:latin typeface="Calibri" panose="020F0502020204030204"/>
            </a:endParaRPr>
          </a:p>
          <a:p>
            <a:pPr defTabSz="914358">
              <a:defRPr/>
            </a:pPr>
            <a:r>
              <a:rPr lang="pt-BR" sz="801" u="sng" dirty="0">
                <a:solidFill>
                  <a:prstClr val="black"/>
                </a:solidFill>
                <a:latin typeface="Calibri" panose="020F0502020204030204"/>
              </a:rPr>
              <a:t>Australie</a:t>
            </a:r>
            <a:br>
              <a:rPr lang="pt-BR" sz="801" dirty="0">
                <a:solidFill>
                  <a:prstClr val="black"/>
                </a:solidFill>
                <a:latin typeface="Calibri" panose="020F0502020204030204"/>
              </a:rPr>
            </a:br>
            <a:r>
              <a:rPr lang="pt-BR" sz="801" dirty="0">
                <a:solidFill>
                  <a:prstClr val="black"/>
                </a:solidFill>
                <a:latin typeface="Calibri" panose="020F0502020204030204"/>
                <a:hlinkClick r:id="rId13"/>
              </a:rPr>
              <a:t>https://immunisationhandbook.health.gov.au/vaccine-preventable-diseases/human-papillomavirus-hpv</a:t>
            </a:r>
            <a:endParaRPr lang="pt-BR" sz="801" dirty="0">
              <a:solidFill>
                <a:prstClr val="black"/>
              </a:solidFill>
              <a:latin typeface="Calibri" panose="020F0502020204030204"/>
            </a:endParaRPr>
          </a:p>
          <a:p>
            <a:pPr defTabSz="914358">
              <a:defRPr/>
            </a:pPr>
            <a:br>
              <a:rPr lang="pt-BR" sz="801" dirty="0">
                <a:solidFill>
                  <a:prstClr val="black"/>
                </a:solidFill>
                <a:latin typeface="Calibri" panose="020F0502020204030204"/>
              </a:rPr>
            </a:br>
            <a:endParaRPr lang="pt-BR" sz="801" dirty="0">
              <a:solidFill>
                <a:prstClr val="black"/>
              </a:solidFill>
              <a:latin typeface="Calibri" panose="020F0502020204030204"/>
            </a:endParaRPr>
          </a:p>
        </p:txBody>
      </p:sp>
    </p:spTree>
    <p:extLst>
      <p:ext uri="{BB962C8B-B14F-4D97-AF65-F5344CB8AC3E}">
        <p14:creationId xmlns:p14="http://schemas.microsoft.com/office/powerpoint/2010/main" val="1410791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
            <a:extLst>
              <a:ext uri="{FF2B5EF4-FFF2-40B4-BE49-F238E27FC236}">
                <a16:creationId xmlns:a16="http://schemas.microsoft.com/office/drawing/2014/main" id="{BB78CE2C-F5F9-4F44-AA3F-13BAE0D5995D}"/>
              </a:ext>
            </a:extLst>
          </p:cNvPr>
          <p:cNvSpPr/>
          <p:nvPr/>
        </p:nvSpPr>
        <p:spPr>
          <a:xfrm rot="290520">
            <a:off x="946362" y="2012383"/>
            <a:ext cx="10538542" cy="3382973"/>
          </a:xfrm>
          <a:prstGeom prst="swooshArrow">
            <a:avLst>
              <a:gd name="adj1" fmla="val 25000"/>
              <a:gd name="adj2" fmla="val 25000"/>
            </a:avLst>
          </a:prstGeom>
          <a:solidFill>
            <a:schemeClr val="accent6">
              <a:lumMod val="40000"/>
              <a:lumOff val="60000"/>
            </a:schemeClr>
          </a:solidFill>
          <a:ln>
            <a:noFill/>
          </a:ln>
          <a:effectLst/>
        </p:spPr>
      </p:sp>
      <p:sp>
        <p:nvSpPr>
          <p:cNvPr id="5" name="Oval 6">
            <a:extLst>
              <a:ext uri="{FF2B5EF4-FFF2-40B4-BE49-F238E27FC236}">
                <a16:creationId xmlns:a16="http://schemas.microsoft.com/office/drawing/2014/main" id="{EEA7FB8B-CA28-4315-ACA3-A3FA0E2C743C}"/>
              </a:ext>
            </a:extLst>
          </p:cNvPr>
          <p:cNvSpPr/>
          <p:nvPr/>
        </p:nvSpPr>
        <p:spPr>
          <a:xfrm>
            <a:off x="3815336" y="3554931"/>
            <a:ext cx="287100" cy="251881"/>
          </a:xfrm>
          <a:prstGeom prst="ellipse">
            <a:avLst/>
          </a:prstGeom>
          <a:solidFill>
            <a:schemeClr val="tx1"/>
          </a:solidFill>
          <a:ln w="12700" cap="flat" cmpd="sng" algn="ctr">
            <a:noFill/>
            <a:prstDash val="solid"/>
            <a:miter lim="800000"/>
          </a:ln>
          <a:effectLst/>
        </p:spPr>
      </p:sp>
      <p:sp>
        <p:nvSpPr>
          <p:cNvPr id="6" name="Oval 7">
            <a:extLst>
              <a:ext uri="{FF2B5EF4-FFF2-40B4-BE49-F238E27FC236}">
                <a16:creationId xmlns:a16="http://schemas.microsoft.com/office/drawing/2014/main" id="{F857060C-4CB9-4EB9-AE00-8A23BE960C56}"/>
              </a:ext>
            </a:extLst>
          </p:cNvPr>
          <p:cNvSpPr/>
          <p:nvPr/>
        </p:nvSpPr>
        <p:spPr>
          <a:xfrm>
            <a:off x="8467517" y="3110343"/>
            <a:ext cx="287095" cy="251881"/>
          </a:xfrm>
          <a:prstGeom prst="ellipse">
            <a:avLst/>
          </a:prstGeom>
          <a:solidFill>
            <a:schemeClr val="tx1"/>
          </a:solidFill>
          <a:ln w="12700" cap="flat" cmpd="sng" algn="ctr">
            <a:noFill/>
            <a:prstDash val="solid"/>
            <a:miter lim="800000"/>
          </a:ln>
          <a:effectLst/>
        </p:spPr>
      </p:sp>
      <p:sp>
        <p:nvSpPr>
          <p:cNvPr id="7" name="TextBox 12">
            <a:extLst>
              <a:ext uri="{FF2B5EF4-FFF2-40B4-BE49-F238E27FC236}">
                <a16:creationId xmlns:a16="http://schemas.microsoft.com/office/drawing/2014/main" id="{7C1A2FC5-2D18-4B4E-8371-5B60E83F0A83}"/>
              </a:ext>
            </a:extLst>
          </p:cNvPr>
          <p:cNvSpPr txBox="1"/>
          <p:nvPr/>
        </p:nvSpPr>
        <p:spPr>
          <a:xfrm>
            <a:off x="160709" y="2332329"/>
            <a:ext cx="3130023" cy="830997"/>
          </a:xfrm>
          <a:prstGeom prst="rect">
            <a:avLst/>
          </a:prstGeom>
          <a:solidFill>
            <a:schemeClr val="accent2">
              <a:lumMod val="40000"/>
              <a:lumOff val="60000"/>
            </a:schemeClr>
          </a:solid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white"/>
                </a:solidFill>
                <a:effectLst/>
                <a:uLnTx/>
                <a:uFillTx/>
                <a:latin typeface="ubuntu"/>
                <a:ea typeface="+mn-ea"/>
                <a:cs typeface="+mn-cs"/>
              </a:rPr>
              <a:t>Reco filles </a:t>
            </a:r>
            <a:r>
              <a:rPr kumimoji="0" lang="fr-FR" sz="1600" b="1" i="0" u="none" strike="noStrike" kern="0" cap="none" spc="0" normalizeH="0" baseline="0" noProof="0" dirty="0">
                <a:ln>
                  <a:noFill/>
                </a:ln>
                <a:solidFill>
                  <a:prstClr val="black"/>
                </a:solidFill>
                <a:effectLst/>
                <a:uLnTx/>
                <a:uFillTx/>
                <a:latin typeface="ubuntu"/>
                <a:ea typeface="+mn-ea"/>
                <a:cs typeface="+mn-cs"/>
              </a:rPr>
              <a:t>4v HPV</a:t>
            </a:r>
            <a:br>
              <a:rPr kumimoji="0" lang="fr-FR" sz="1600" b="1" i="0" u="none" strike="noStrike" kern="0" cap="none" spc="0" normalizeH="0" baseline="0" noProof="0" dirty="0">
                <a:ln>
                  <a:noFill/>
                </a:ln>
                <a:solidFill>
                  <a:prstClr val="white"/>
                </a:solidFill>
                <a:effectLst/>
                <a:uLnTx/>
                <a:uFillTx/>
                <a:latin typeface="ubuntu"/>
                <a:ea typeface="+mn-ea"/>
                <a:cs typeface="+mn-cs"/>
              </a:rPr>
            </a:br>
            <a:r>
              <a:rPr kumimoji="0" lang="fr-FR" sz="1600" b="1" i="0" u="none" strike="noStrike" kern="0" cap="none" spc="0" normalizeH="0" baseline="0" noProof="0" dirty="0">
                <a:ln>
                  <a:noFill/>
                </a:ln>
                <a:solidFill>
                  <a:prstClr val="white"/>
                </a:solidFill>
                <a:effectLst/>
                <a:uLnTx/>
                <a:uFillTx/>
                <a:latin typeface="ubuntu"/>
                <a:ea typeface="+mn-ea"/>
                <a:cs typeface="+mn-cs"/>
              </a:rPr>
              <a:t>14 ans + rattrapage jusqu’à 23 ans / - 1 an activité sexuelle </a:t>
            </a:r>
            <a:endParaRPr kumimoji="0" lang="id-ID" sz="1600" b="1" i="0" u="none" strike="noStrike" kern="0" cap="none" spc="0" normalizeH="0" baseline="0" noProof="0" dirty="0">
              <a:ln>
                <a:noFill/>
              </a:ln>
              <a:solidFill>
                <a:prstClr val="white"/>
              </a:solidFill>
              <a:effectLst/>
              <a:uLnTx/>
              <a:uFillTx/>
              <a:latin typeface="ubuntu"/>
              <a:ea typeface="+mn-ea"/>
              <a:cs typeface="+mn-cs"/>
            </a:endParaRPr>
          </a:p>
        </p:txBody>
      </p:sp>
      <p:sp>
        <p:nvSpPr>
          <p:cNvPr id="8" name="TextBox 16">
            <a:extLst>
              <a:ext uri="{FF2B5EF4-FFF2-40B4-BE49-F238E27FC236}">
                <a16:creationId xmlns:a16="http://schemas.microsoft.com/office/drawing/2014/main" id="{23AAB518-0CBD-4E74-92A9-B826125C4F08}"/>
              </a:ext>
            </a:extLst>
          </p:cNvPr>
          <p:cNvSpPr txBox="1"/>
          <p:nvPr/>
        </p:nvSpPr>
        <p:spPr>
          <a:xfrm>
            <a:off x="2968426" y="4395322"/>
            <a:ext cx="2268017" cy="584775"/>
          </a:xfrm>
          <a:prstGeom prst="rect">
            <a:avLst/>
          </a:prstGeom>
          <a:solidFill>
            <a:schemeClr val="accent2">
              <a:lumMod val="40000"/>
              <a:lumOff val="60000"/>
            </a:schemeClr>
          </a:solidFill>
        </p:spPr>
        <p:txBody>
          <a:bodyPr wrap="square" rtlCol="0">
            <a:spAutoFit/>
          </a:bodyPr>
          <a:lstStyle/>
          <a:p>
            <a:pPr marL="0" marR="0" lvl="0" indent="0" algn="ctr" defTabSz="914335"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Reco</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11-14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ans</a:t>
            </a:r>
            <a:b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Rattrapage</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15-19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ans</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9" name="TextBox 23">
            <a:extLst>
              <a:ext uri="{FF2B5EF4-FFF2-40B4-BE49-F238E27FC236}">
                <a16:creationId xmlns:a16="http://schemas.microsoft.com/office/drawing/2014/main" id="{F4A22EBD-C62E-49D8-BF34-BA0B3B30C6EF}"/>
              </a:ext>
            </a:extLst>
          </p:cNvPr>
          <p:cNvSpPr txBox="1"/>
          <p:nvPr/>
        </p:nvSpPr>
        <p:spPr>
          <a:xfrm>
            <a:off x="7816679" y="4227056"/>
            <a:ext cx="1678309" cy="830997"/>
          </a:xfrm>
          <a:prstGeom prst="rect">
            <a:avLst/>
          </a:prstGeom>
          <a:solidFill>
            <a:schemeClr val="tx2">
              <a:lumMod val="75000"/>
            </a:schemeClr>
          </a:solid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Elargissement</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de la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reco</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aux garçons</a:t>
            </a:r>
          </a:p>
        </p:txBody>
      </p:sp>
      <p:sp>
        <p:nvSpPr>
          <p:cNvPr id="10" name="TextBox 25">
            <a:extLst>
              <a:ext uri="{FF2B5EF4-FFF2-40B4-BE49-F238E27FC236}">
                <a16:creationId xmlns:a16="http://schemas.microsoft.com/office/drawing/2014/main" id="{1B19D972-2EC6-479C-AD38-2C7C74E638A3}"/>
              </a:ext>
            </a:extLst>
          </p:cNvPr>
          <p:cNvSpPr txBox="1"/>
          <p:nvPr/>
        </p:nvSpPr>
        <p:spPr>
          <a:xfrm>
            <a:off x="3724718" y="1629238"/>
            <a:ext cx="2456168" cy="584775"/>
          </a:xfrm>
          <a:prstGeom prst="rect">
            <a:avLst/>
          </a:prstGeom>
          <a:solidFill>
            <a:schemeClr val="accent2">
              <a:lumMod val="40000"/>
              <a:lumOff val="60000"/>
            </a:schemeClr>
          </a:solidFill>
        </p:spPr>
        <p:txBody>
          <a:bodyPr wrap="square" rtlCol="0">
            <a:spAutoFit/>
          </a:bodyPr>
          <a:lstStyle/>
          <a:p>
            <a:pPr marL="0" marR="0" lvl="0" indent="0" algn="ctr" defTabSz="914335"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Simplification du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schéma</a:t>
            </a:r>
            <a:b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2D à 11-13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ans</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1" name="Straight Arrow Connector 40">
            <a:extLst>
              <a:ext uri="{FF2B5EF4-FFF2-40B4-BE49-F238E27FC236}">
                <a16:creationId xmlns:a16="http://schemas.microsoft.com/office/drawing/2014/main" id="{21BB9770-9434-4EA1-851B-420856C53D37}"/>
              </a:ext>
            </a:extLst>
          </p:cNvPr>
          <p:cNvCxnSpPr>
            <a:cxnSpLocks/>
          </p:cNvCxnSpPr>
          <p:nvPr/>
        </p:nvCxnSpPr>
        <p:spPr>
          <a:xfrm>
            <a:off x="6193021" y="3893150"/>
            <a:ext cx="0" cy="923177"/>
          </a:xfrm>
          <a:prstGeom prst="straightConnector1">
            <a:avLst/>
          </a:prstGeom>
          <a:noFill/>
          <a:ln w="12700" cap="flat" cmpd="sng" algn="ctr">
            <a:solidFill>
              <a:srgbClr val="7F7F7F"/>
            </a:solidFill>
            <a:prstDash val="solid"/>
            <a:miter lim="800000"/>
            <a:tailEnd type="oval"/>
          </a:ln>
          <a:effectLst/>
        </p:spPr>
      </p:cxnSp>
      <p:sp>
        <p:nvSpPr>
          <p:cNvPr id="12" name="ZoneTexte 11">
            <a:extLst>
              <a:ext uri="{FF2B5EF4-FFF2-40B4-BE49-F238E27FC236}">
                <a16:creationId xmlns:a16="http://schemas.microsoft.com/office/drawing/2014/main" id="{159EA3A1-6186-49E3-A2A6-E48A07FF3CFE}"/>
              </a:ext>
            </a:extLst>
          </p:cNvPr>
          <p:cNvSpPr txBox="1"/>
          <p:nvPr/>
        </p:nvSpPr>
        <p:spPr>
          <a:xfrm>
            <a:off x="2972335" y="4980067"/>
            <a:ext cx="2268017" cy="369204"/>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799" b="0" i="0" u="none" strike="noStrike" kern="1200" cap="none" spc="0" normalizeH="0" baseline="0" noProof="0" dirty="0">
                <a:ln>
                  <a:noFill/>
                </a:ln>
                <a:solidFill>
                  <a:prstClr val="black"/>
                </a:solidFill>
                <a:effectLst/>
                <a:uLnTx/>
                <a:uFillTx/>
                <a:latin typeface="Calibri"/>
                <a:ea typeface="+mn-ea"/>
                <a:cs typeface="+mn-cs"/>
              </a:rPr>
              <a:t>28 sept </a:t>
            </a:r>
            <a:r>
              <a:rPr kumimoji="0" lang="fr-FR" sz="1799" b="1" i="0" u="none" strike="noStrike" kern="1200" cap="none" spc="0" normalizeH="0" baseline="0" noProof="0" dirty="0">
                <a:ln>
                  <a:noFill/>
                </a:ln>
                <a:solidFill>
                  <a:prstClr val="black"/>
                </a:solidFill>
                <a:effectLst/>
                <a:uLnTx/>
                <a:uFillTx/>
                <a:latin typeface="Calibri"/>
                <a:ea typeface="+mn-ea"/>
                <a:cs typeface="+mn-cs"/>
              </a:rPr>
              <a:t>2012</a:t>
            </a:r>
          </a:p>
        </p:txBody>
      </p:sp>
      <p:sp>
        <p:nvSpPr>
          <p:cNvPr id="13" name="ZoneTexte 12">
            <a:extLst>
              <a:ext uri="{FF2B5EF4-FFF2-40B4-BE49-F238E27FC236}">
                <a16:creationId xmlns:a16="http://schemas.microsoft.com/office/drawing/2014/main" id="{943F2C35-6C6A-445E-A48D-18F33C9146B3}"/>
              </a:ext>
            </a:extLst>
          </p:cNvPr>
          <p:cNvSpPr txBox="1"/>
          <p:nvPr/>
        </p:nvSpPr>
        <p:spPr>
          <a:xfrm>
            <a:off x="7477057" y="5057747"/>
            <a:ext cx="2268017" cy="369204"/>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799" b="0" i="0" u="none" strike="noStrike" kern="1200" cap="none" spc="0" normalizeH="0" baseline="0" noProof="0" dirty="0">
                <a:ln>
                  <a:noFill/>
                </a:ln>
                <a:solidFill>
                  <a:prstClr val="black"/>
                </a:solidFill>
                <a:effectLst/>
                <a:uLnTx/>
                <a:uFillTx/>
                <a:latin typeface="Calibri"/>
                <a:ea typeface="+mn-ea"/>
                <a:cs typeface="+mn-cs"/>
              </a:rPr>
              <a:t>Déc </a:t>
            </a:r>
            <a:r>
              <a:rPr kumimoji="0" lang="fr-FR" sz="1799" b="1" i="0" u="none" strike="noStrike" kern="1200" cap="none" spc="0" normalizeH="0" baseline="0" noProof="0" dirty="0">
                <a:ln>
                  <a:noFill/>
                </a:ln>
                <a:solidFill>
                  <a:prstClr val="black"/>
                </a:solidFill>
                <a:effectLst/>
                <a:uLnTx/>
                <a:uFillTx/>
                <a:latin typeface="Calibri"/>
                <a:ea typeface="+mn-ea"/>
                <a:cs typeface="+mn-cs"/>
              </a:rPr>
              <a:t>2019</a:t>
            </a:r>
          </a:p>
        </p:txBody>
      </p:sp>
      <p:sp>
        <p:nvSpPr>
          <p:cNvPr id="14" name="Oval 6">
            <a:extLst>
              <a:ext uri="{FF2B5EF4-FFF2-40B4-BE49-F238E27FC236}">
                <a16:creationId xmlns:a16="http://schemas.microsoft.com/office/drawing/2014/main" id="{A4E36876-9239-447C-9C88-2CBAC8639F92}"/>
              </a:ext>
            </a:extLst>
          </p:cNvPr>
          <p:cNvSpPr/>
          <p:nvPr/>
        </p:nvSpPr>
        <p:spPr>
          <a:xfrm>
            <a:off x="1490377" y="4285313"/>
            <a:ext cx="287100" cy="251881"/>
          </a:xfrm>
          <a:prstGeom prst="ellipse">
            <a:avLst/>
          </a:prstGeom>
          <a:solidFill>
            <a:schemeClr val="tx1"/>
          </a:solidFill>
          <a:ln w="12700" cap="flat" cmpd="sng" algn="ctr">
            <a:noFill/>
            <a:prstDash val="solid"/>
            <a:miter lim="800000"/>
          </a:ln>
          <a:effectLst/>
        </p:spPr>
      </p:sp>
      <p:sp>
        <p:nvSpPr>
          <p:cNvPr id="15" name="ZoneTexte 14">
            <a:extLst>
              <a:ext uri="{FF2B5EF4-FFF2-40B4-BE49-F238E27FC236}">
                <a16:creationId xmlns:a16="http://schemas.microsoft.com/office/drawing/2014/main" id="{EE344EB5-9D97-4C4C-8D5E-2673CF5E7833}"/>
              </a:ext>
            </a:extLst>
          </p:cNvPr>
          <p:cNvSpPr txBox="1"/>
          <p:nvPr/>
        </p:nvSpPr>
        <p:spPr>
          <a:xfrm>
            <a:off x="443211" y="3202859"/>
            <a:ext cx="2268017" cy="646074"/>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799" b="0" i="0" u="none" strike="noStrike" kern="1200" cap="none" spc="0" normalizeH="0" baseline="0" noProof="0" dirty="0">
                <a:ln>
                  <a:noFill/>
                </a:ln>
                <a:solidFill>
                  <a:prstClr val="black"/>
                </a:solidFill>
                <a:effectLst/>
                <a:uLnTx/>
                <a:uFillTx/>
                <a:latin typeface="Calibri"/>
                <a:ea typeface="+mn-ea"/>
                <a:cs typeface="+mn-cs"/>
              </a:rPr>
              <a:t>9 mars </a:t>
            </a:r>
            <a:r>
              <a:rPr kumimoji="0" lang="fr-FR" sz="1799" b="1" i="0" u="none" strike="noStrike" kern="1200" cap="none" spc="0" normalizeH="0" baseline="0" noProof="0" dirty="0">
                <a:ln>
                  <a:noFill/>
                </a:ln>
                <a:solidFill>
                  <a:prstClr val="black"/>
                </a:solidFill>
                <a:effectLst/>
                <a:uLnTx/>
                <a:uFillTx/>
                <a:latin typeface="Calibri"/>
                <a:ea typeface="+mn-ea"/>
                <a:cs typeface="+mn-cs"/>
              </a:rPr>
              <a:t>2007</a:t>
            </a:r>
            <a:br>
              <a:rPr kumimoji="0" lang="fr-FR" sz="1799" b="0" i="0" u="none" strike="noStrike" kern="1200" cap="none" spc="0" normalizeH="0" baseline="0" noProof="0" dirty="0">
                <a:ln>
                  <a:noFill/>
                </a:ln>
                <a:solidFill>
                  <a:prstClr val="black"/>
                </a:solidFill>
                <a:effectLst/>
                <a:uLnTx/>
                <a:uFillTx/>
                <a:latin typeface="Calibri"/>
                <a:ea typeface="+mn-ea"/>
                <a:cs typeface="+mn-cs"/>
              </a:rPr>
            </a:br>
            <a:endParaRPr kumimoji="0" lang="fr-FR" sz="1799"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6">
            <a:extLst>
              <a:ext uri="{FF2B5EF4-FFF2-40B4-BE49-F238E27FC236}">
                <a16:creationId xmlns:a16="http://schemas.microsoft.com/office/drawing/2014/main" id="{983C52A6-0238-4E96-BAE1-F8A7757E7FE1}"/>
              </a:ext>
            </a:extLst>
          </p:cNvPr>
          <p:cNvSpPr/>
          <p:nvPr/>
        </p:nvSpPr>
        <p:spPr>
          <a:xfrm>
            <a:off x="6067033" y="3213810"/>
            <a:ext cx="287100" cy="251881"/>
          </a:xfrm>
          <a:prstGeom prst="ellipse">
            <a:avLst/>
          </a:prstGeom>
          <a:solidFill>
            <a:schemeClr val="tx1"/>
          </a:solidFill>
          <a:ln w="12700" cap="flat" cmpd="sng" algn="ctr">
            <a:noFill/>
            <a:prstDash val="solid"/>
            <a:miter lim="800000"/>
          </a:ln>
          <a:effectLst/>
        </p:spPr>
      </p:sp>
      <p:sp>
        <p:nvSpPr>
          <p:cNvPr id="17" name="ZoneTexte 16">
            <a:extLst>
              <a:ext uri="{FF2B5EF4-FFF2-40B4-BE49-F238E27FC236}">
                <a16:creationId xmlns:a16="http://schemas.microsoft.com/office/drawing/2014/main" id="{D6E97994-EAEA-4D46-834B-A4E835D8C8C0}"/>
              </a:ext>
            </a:extLst>
          </p:cNvPr>
          <p:cNvSpPr txBox="1"/>
          <p:nvPr/>
        </p:nvSpPr>
        <p:spPr>
          <a:xfrm>
            <a:off x="3781439" y="2223600"/>
            <a:ext cx="2268017" cy="369204"/>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799" b="0" i="0" u="none" strike="noStrike" kern="1200" cap="none" spc="0" normalizeH="0" baseline="0" noProof="0" dirty="0">
                <a:ln>
                  <a:noFill/>
                </a:ln>
                <a:solidFill>
                  <a:prstClr val="black"/>
                </a:solidFill>
                <a:effectLst/>
                <a:uLnTx/>
                <a:uFillTx/>
                <a:latin typeface="Calibri"/>
                <a:ea typeface="+mn-ea"/>
                <a:cs typeface="+mn-cs"/>
              </a:rPr>
              <a:t>28 mars </a:t>
            </a:r>
            <a:r>
              <a:rPr kumimoji="0" lang="fr-FR" sz="1799" b="1" i="0" u="none" strike="noStrike" kern="1200" cap="none" spc="0" normalizeH="0" baseline="0" noProof="0" dirty="0">
                <a:ln>
                  <a:noFill/>
                </a:ln>
                <a:solidFill>
                  <a:prstClr val="black"/>
                </a:solidFill>
                <a:effectLst/>
                <a:uLnTx/>
                <a:uFillTx/>
                <a:latin typeface="Calibri"/>
                <a:ea typeface="+mn-ea"/>
                <a:cs typeface="+mn-cs"/>
              </a:rPr>
              <a:t>2014</a:t>
            </a:r>
          </a:p>
        </p:txBody>
      </p:sp>
      <p:sp>
        <p:nvSpPr>
          <p:cNvPr id="18" name="Oval 6">
            <a:extLst>
              <a:ext uri="{FF2B5EF4-FFF2-40B4-BE49-F238E27FC236}">
                <a16:creationId xmlns:a16="http://schemas.microsoft.com/office/drawing/2014/main" id="{F82A0A2F-4E16-42C7-B0D9-61653FC25ED1}"/>
              </a:ext>
            </a:extLst>
          </p:cNvPr>
          <p:cNvSpPr/>
          <p:nvPr/>
        </p:nvSpPr>
        <p:spPr>
          <a:xfrm>
            <a:off x="2434211" y="3921963"/>
            <a:ext cx="287100" cy="251881"/>
          </a:xfrm>
          <a:prstGeom prst="ellipse">
            <a:avLst/>
          </a:prstGeom>
          <a:solidFill>
            <a:schemeClr val="tx1"/>
          </a:solidFill>
          <a:ln w="12700" cap="flat" cmpd="sng" algn="ctr">
            <a:noFill/>
            <a:prstDash val="solid"/>
            <a:miter lim="800000"/>
          </a:ln>
          <a:effectLst/>
        </p:spPr>
      </p:sp>
      <p:sp>
        <p:nvSpPr>
          <p:cNvPr id="19" name="TextBox 25">
            <a:extLst>
              <a:ext uri="{FF2B5EF4-FFF2-40B4-BE49-F238E27FC236}">
                <a16:creationId xmlns:a16="http://schemas.microsoft.com/office/drawing/2014/main" id="{969A92DC-6133-46F2-87BB-A642DE41F0D7}"/>
              </a:ext>
            </a:extLst>
          </p:cNvPr>
          <p:cNvSpPr txBox="1"/>
          <p:nvPr/>
        </p:nvSpPr>
        <p:spPr>
          <a:xfrm>
            <a:off x="1700056" y="5198932"/>
            <a:ext cx="1600964" cy="830997"/>
          </a:xfrm>
          <a:prstGeom prst="rect">
            <a:avLst/>
          </a:prstGeom>
          <a:solidFill>
            <a:schemeClr val="accent2">
              <a:lumMod val="40000"/>
              <a:lumOff val="60000"/>
            </a:schemeClr>
          </a:solidFill>
        </p:spPr>
        <p:txBody>
          <a:bodyPr wrap="square" rtlCol="0">
            <a:spAutoFit/>
          </a:bodyPr>
          <a:lstStyle/>
          <a:p>
            <a:pPr marL="0" marR="0" lvl="0" indent="0" algn="ctr" defTabSz="914335"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JF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devant</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bénéficier</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d’une</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greffe</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Arrow Connector 40">
            <a:extLst>
              <a:ext uri="{FF2B5EF4-FFF2-40B4-BE49-F238E27FC236}">
                <a16:creationId xmlns:a16="http://schemas.microsoft.com/office/drawing/2014/main" id="{A922C893-8DAA-42EC-8418-DD596B9CA895}"/>
              </a:ext>
            </a:extLst>
          </p:cNvPr>
          <p:cNvCxnSpPr>
            <a:cxnSpLocks/>
          </p:cNvCxnSpPr>
          <p:nvPr/>
        </p:nvCxnSpPr>
        <p:spPr>
          <a:xfrm>
            <a:off x="2591054" y="4395322"/>
            <a:ext cx="0" cy="584745"/>
          </a:xfrm>
          <a:prstGeom prst="straightConnector1">
            <a:avLst/>
          </a:prstGeom>
          <a:noFill/>
          <a:ln w="12700" cap="flat" cmpd="sng" algn="ctr">
            <a:solidFill>
              <a:srgbClr val="7F7F7F"/>
            </a:solidFill>
            <a:prstDash val="solid"/>
            <a:miter lim="800000"/>
            <a:tailEnd type="oval"/>
          </a:ln>
          <a:effectLst/>
        </p:spPr>
      </p:cxnSp>
      <p:sp>
        <p:nvSpPr>
          <p:cNvPr id="21" name="ZoneTexte 20">
            <a:extLst>
              <a:ext uri="{FF2B5EF4-FFF2-40B4-BE49-F238E27FC236}">
                <a16:creationId xmlns:a16="http://schemas.microsoft.com/office/drawing/2014/main" id="{81BE9205-5DBA-4E5F-8DE1-F03454E07658}"/>
              </a:ext>
            </a:extLst>
          </p:cNvPr>
          <p:cNvSpPr txBox="1"/>
          <p:nvPr/>
        </p:nvSpPr>
        <p:spPr>
          <a:xfrm>
            <a:off x="1366529" y="6063496"/>
            <a:ext cx="2268017" cy="369204"/>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799" b="0" i="0" u="none" strike="noStrike" kern="1200" cap="none" spc="0" normalizeH="0" baseline="0" noProof="0" dirty="0">
                <a:ln>
                  <a:noFill/>
                </a:ln>
                <a:solidFill>
                  <a:prstClr val="black"/>
                </a:solidFill>
                <a:effectLst/>
                <a:uLnTx/>
                <a:uFillTx/>
                <a:latin typeface="Calibri"/>
                <a:ea typeface="+mn-ea"/>
                <a:cs typeface="+mn-cs"/>
              </a:rPr>
              <a:t>5 mai </a:t>
            </a:r>
            <a:r>
              <a:rPr kumimoji="0" lang="fr-FR" sz="1799" b="1" i="0" u="none" strike="noStrike" kern="1200" cap="none" spc="0" normalizeH="0" baseline="0" noProof="0" dirty="0">
                <a:ln>
                  <a:noFill/>
                </a:ln>
                <a:solidFill>
                  <a:prstClr val="black"/>
                </a:solidFill>
                <a:effectLst/>
                <a:uLnTx/>
                <a:uFillTx/>
                <a:latin typeface="Calibri"/>
                <a:ea typeface="+mn-ea"/>
                <a:cs typeface="+mn-cs"/>
              </a:rPr>
              <a:t>2008</a:t>
            </a:r>
          </a:p>
        </p:txBody>
      </p:sp>
      <p:sp>
        <p:nvSpPr>
          <p:cNvPr id="22" name="Oval 6">
            <a:extLst>
              <a:ext uri="{FF2B5EF4-FFF2-40B4-BE49-F238E27FC236}">
                <a16:creationId xmlns:a16="http://schemas.microsoft.com/office/drawing/2014/main" id="{84386802-ACEB-4DBE-8394-4AB370D490BC}"/>
              </a:ext>
            </a:extLst>
          </p:cNvPr>
          <p:cNvSpPr/>
          <p:nvPr/>
        </p:nvSpPr>
        <p:spPr>
          <a:xfrm>
            <a:off x="7218618" y="3150239"/>
            <a:ext cx="287100" cy="251881"/>
          </a:xfrm>
          <a:prstGeom prst="ellipse">
            <a:avLst/>
          </a:prstGeom>
          <a:solidFill>
            <a:schemeClr val="tx1"/>
          </a:solidFill>
          <a:ln w="12700" cap="flat" cmpd="sng" algn="ctr">
            <a:noFill/>
            <a:prstDash val="solid"/>
            <a:miter lim="800000"/>
          </a:ln>
          <a:effectLst/>
        </p:spPr>
      </p:sp>
      <p:sp>
        <p:nvSpPr>
          <p:cNvPr id="23" name="TextBox 25">
            <a:extLst>
              <a:ext uri="{FF2B5EF4-FFF2-40B4-BE49-F238E27FC236}">
                <a16:creationId xmlns:a16="http://schemas.microsoft.com/office/drawing/2014/main" id="{602E1653-62FF-42DA-9B62-68326D914F5D}"/>
              </a:ext>
            </a:extLst>
          </p:cNvPr>
          <p:cNvSpPr txBox="1"/>
          <p:nvPr/>
        </p:nvSpPr>
        <p:spPr>
          <a:xfrm>
            <a:off x="5401964" y="4976041"/>
            <a:ext cx="1934485" cy="584775"/>
          </a:xfrm>
          <a:prstGeom prst="rect">
            <a:avLst/>
          </a:prstGeom>
          <a:solidFill>
            <a:schemeClr val="tx2">
              <a:lumMod val="75000"/>
            </a:schemeClr>
          </a:solidFill>
        </p:spPr>
        <p:txBody>
          <a:bodyPr wrap="square" rtlCol="0">
            <a:spAutoFit/>
          </a:bodyPr>
          <a:lstStyle/>
          <a:p>
            <a:pPr marL="0" marR="0" lvl="0" indent="0" algn="ctr" defTabSz="914335"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Reco</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vaccinale</a:t>
            </a:r>
            <a:b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HSH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jusqu’à</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26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ans</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88164F12-009B-4451-A59D-857EE5350223}"/>
              </a:ext>
            </a:extLst>
          </p:cNvPr>
          <p:cNvSpPr txBox="1"/>
          <p:nvPr/>
        </p:nvSpPr>
        <p:spPr>
          <a:xfrm>
            <a:off x="5279852" y="5818486"/>
            <a:ext cx="2268017" cy="369204"/>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799" b="0" i="0" u="none" strike="noStrike" kern="1200" cap="none" spc="0" normalizeH="0" baseline="0" noProof="0" dirty="0">
                <a:ln>
                  <a:noFill/>
                </a:ln>
                <a:solidFill>
                  <a:prstClr val="black"/>
                </a:solidFill>
                <a:effectLst/>
                <a:uLnTx/>
                <a:uFillTx/>
                <a:latin typeface="Calibri"/>
                <a:ea typeface="+mn-ea"/>
                <a:cs typeface="+mn-cs"/>
              </a:rPr>
              <a:t>19 </a:t>
            </a:r>
            <a:r>
              <a:rPr kumimoji="0" lang="fr-FR" sz="1799" b="0" i="0" u="none" strike="noStrike" kern="1200" cap="none" spc="0" normalizeH="0" baseline="0" noProof="0" dirty="0" err="1">
                <a:ln>
                  <a:noFill/>
                </a:ln>
                <a:solidFill>
                  <a:prstClr val="black"/>
                </a:solidFill>
                <a:effectLst/>
                <a:uLnTx/>
                <a:uFillTx/>
                <a:latin typeface="Calibri"/>
                <a:ea typeface="+mn-ea"/>
                <a:cs typeface="+mn-cs"/>
              </a:rPr>
              <a:t>fév</a:t>
            </a:r>
            <a:r>
              <a:rPr kumimoji="0" lang="fr-FR" sz="1799" b="0" i="0" u="none" strike="noStrike" kern="1200" cap="none" spc="0" normalizeH="0" baseline="0" noProof="0" dirty="0">
                <a:ln>
                  <a:noFill/>
                </a:ln>
                <a:solidFill>
                  <a:prstClr val="black"/>
                </a:solidFill>
                <a:effectLst/>
                <a:uLnTx/>
                <a:uFillTx/>
                <a:latin typeface="Calibri"/>
                <a:ea typeface="+mn-ea"/>
                <a:cs typeface="+mn-cs"/>
              </a:rPr>
              <a:t> </a:t>
            </a:r>
            <a:r>
              <a:rPr kumimoji="0" lang="fr-FR" sz="1799" b="1" i="0" u="none" strike="noStrike" kern="1200" cap="none" spc="0" normalizeH="0" baseline="0" noProof="0" dirty="0">
                <a:ln>
                  <a:noFill/>
                </a:ln>
                <a:solidFill>
                  <a:prstClr val="black"/>
                </a:solidFill>
                <a:effectLst/>
                <a:uLnTx/>
                <a:uFillTx/>
                <a:latin typeface="Calibri"/>
                <a:ea typeface="+mn-ea"/>
                <a:cs typeface="+mn-cs"/>
              </a:rPr>
              <a:t>2016</a:t>
            </a:r>
          </a:p>
        </p:txBody>
      </p:sp>
      <p:cxnSp>
        <p:nvCxnSpPr>
          <p:cNvPr id="25" name="Straight Arrow Connector 40">
            <a:extLst>
              <a:ext uri="{FF2B5EF4-FFF2-40B4-BE49-F238E27FC236}">
                <a16:creationId xmlns:a16="http://schemas.microsoft.com/office/drawing/2014/main" id="{A6DF9309-3D6F-454C-8425-85872CFB023E}"/>
              </a:ext>
            </a:extLst>
          </p:cNvPr>
          <p:cNvCxnSpPr>
            <a:cxnSpLocks/>
          </p:cNvCxnSpPr>
          <p:nvPr/>
        </p:nvCxnSpPr>
        <p:spPr>
          <a:xfrm>
            <a:off x="3963301" y="3919470"/>
            <a:ext cx="0" cy="307586"/>
          </a:xfrm>
          <a:prstGeom prst="straightConnector1">
            <a:avLst/>
          </a:prstGeom>
          <a:noFill/>
          <a:ln w="12700" cap="flat" cmpd="sng" algn="ctr">
            <a:solidFill>
              <a:srgbClr val="7F7F7F"/>
            </a:solidFill>
            <a:prstDash val="solid"/>
            <a:miter lim="800000"/>
            <a:tailEnd type="oval"/>
          </a:ln>
          <a:effectLst/>
        </p:spPr>
      </p:cxnSp>
      <p:cxnSp>
        <p:nvCxnSpPr>
          <p:cNvPr id="26" name="Straight Arrow Connector 40">
            <a:extLst>
              <a:ext uri="{FF2B5EF4-FFF2-40B4-BE49-F238E27FC236}">
                <a16:creationId xmlns:a16="http://schemas.microsoft.com/office/drawing/2014/main" id="{41320C6A-AB23-46C2-B199-AA050E93B24D}"/>
              </a:ext>
            </a:extLst>
          </p:cNvPr>
          <p:cNvCxnSpPr>
            <a:cxnSpLocks/>
          </p:cNvCxnSpPr>
          <p:nvPr/>
        </p:nvCxnSpPr>
        <p:spPr>
          <a:xfrm flipV="1">
            <a:off x="1640619" y="3796251"/>
            <a:ext cx="0" cy="360327"/>
          </a:xfrm>
          <a:prstGeom prst="straightConnector1">
            <a:avLst/>
          </a:prstGeom>
          <a:noFill/>
          <a:ln w="12700" cap="flat" cmpd="sng" algn="ctr">
            <a:solidFill>
              <a:srgbClr val="7F7F7F"/>
            </a:solidFill>
            <a:prstDash val="solid"/>
            <a:miter lim="800000"/>
            <a:tailEnd type="oval"/>
          </a:ln>
          <a:effectLst/>
        </p:spPr>
      </p:cxnSp>
      <p:sp>
        <p:nvSpPr>
          <p:cNvPr id="27" name="TextBox 25">
            <a:extLst>
              <a:ext uri="{FF2B5EF4-FFF2-40B4-BE49-F238E27FC236}">
                <a16:creationId xmlns:a16="http://schemas.microsoft.com/office/drawing/2014/main" id="{3FFC1E70-1C6F-4F08-8FD9-8E6580403518}"/>
              </a:ext>
            </a:extLst>
          </p:cNvPr>
          <p:cNvSpPr txBox="1"/>
          <p:nvPr/>
        </p:nvSpPr>
        <p:spPr>
          <a:xfrm>
            <a:off x="6503340" y="1344242"/>
            <a:ext cx="1600964" cy="830997"/>
          </a:xfrm>
          <a:prstGeom prst="rect">
            <a:avLst/>
          </a:prstGeom>
          <a:solidFill>
            <a:schemeClr val="accent2">
              <a:lumMod val="40000"/>
              <a:lumOff val="60000"/>
            </a:schemeClr>
          </a:solidFill>
        </p:spPr>
        <p:txBody>
          <a:bodyPr wrap="square" rtlCol="0">
            <a:spAutoFit/>
          </a:bodyPr>
          <a:lstStyle/>
          <a:p>
            <a:pPr marL="0" marR="0" lvl="0" indent="0" algn="ctr" defTabSz="914335"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Reco</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vaccinale</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9v HPV</a:t>
            </a:r>
            <a:b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b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CFBE6BF0-A9E9-4B99-8305-800493B78DF8}"/>
              </a:ext>
            </a:extLst>
          </p:cNvPr>
          <p:cNvSpPr txBox="1"/>
          <p:nvPr/>
        </p:nvSpPr>
        <p:spPr>
          <a:xfrm>
            <a:off x="6144995" y="2179374"/>
            <a:ext cx="2268017" cy="369204"/>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799" b="0" i="0" u="none" strike="noStrike" kern="1200" cap="none" spc="0" normalizeH="0" baseline="0" noProof="0" dirty="0">
                <a:ln>
                  <a:noFill/>
                </a:ln>
                <a:solidFill>
                  <a:prstClr val="black"/>
                </a:solidFill>
                <a:effectLst/>
                <a:uLnTx/>
                <a:uFillTx/>
                <a:latin typeface="Calibri"/>
                <a:ea typeface="+mn-ea"/>
                <a:cs typeface="+mn-cs"/>
              </a:rPr>
              <a:t>10 </a:t>
            </a:r>
            <a:r>
              <a:rPr kumimoji="0" lang="fr-FR" sz="1799" b="0" i="0" u="none" strike="noStrike" kern="1200" cap="none" spc="0" normalizeH="0" baseline="0" noProof="0" dirty="0" err="1">
                <a:ln>
                  <a:noFill/>
                </a:ln>
                <a:solidFill>
                  <a:prstClr val="black"/>
                </a:solidFill>
                <a:effectLst/>
                <a:uLnTx/>
                <a:uFillTx/>
                <a:latin typeface="Calibri"/>
                <a:ea typeface="+mn-ea"/>
                <a:cs typeface="+mn-cs"/>
              </a:rPr>
              <a:t>fév</a:t>
            </a:r>
            <a:r>
              <a:rPr kumimoji="0" lang="fr-FR" sz="1799" b="0" i="0" u="none" strike="noStrike" kern="1200" cap="none" spc="0" normalizeH="0" baseline="0" noProof="0" dirty="0">
                <a:ln>
                  <a:noFill/>
                </a:ln>
                <a:solidFill>
                  <a:prstClr val="black"/>
                </a:solidFill>
                <a:effectLst/>
                <a:uLnTx/>
                <a:uFillTx/>
                <a:latin typeface="Calibri"/>
                <a:ea typeface="+mn-ea"/>
                <a:cs typeface="+mn-cs"/>
              </a:rPr>
              <a:t> </a:t>
            </a:r>
            <a:r>
              <a:rPr kumimoji="0" lang="fr-FR" sz="1799" b="1" i="0" u="none" strike="noStrike" kern="1200" cap="none" spc="0" normalizeH="0" baseline="0" noProof="0" dirty="0">
                <a:ln>
                  <a:noFill/>
                </a:ln>
                <a:solidFill>
                  <a:prstClr val="black"/>
                </a:solidFill>
                <a:effectLst/>
                <a:uLnTx/>
                <a:uFillTx/>
                <a:latin typeface="Calibri"/>
                <a:ea typeface="+mn-ea"/>
                <a:cs typeface="+mn-cs"/>
              </a:rPr>
              <a:t>2017</a:t>
            </a:r>
          </a:p>
        </p:txBody>
      </p:sp>
      <p:sp>
        <p:nvSpPr>
          <p:cNvPr id="29" name="Oval 6">
            <a:extLst>
              <a:ext uri="{FF2B5EF4-FFF2-40B4-BE49-F238E27FC236}">
                <a16:creationId xmlns:a16="http://schemas.microsoft.com/office/drawing/2014/main" id="{553F0DD5-FADB-4C9C-908A-629B98CF4E80}"/>
              </a:ext>
            </a:extLst>
          </p:cNvPr>
          <p:cNvSpPr/>
          <p:nvPr/>
        </p:nvSpPr>
        <p:spPr>
          <a:xfrm>
            <a:off x="4915449" y="3339750"/>
            <a:ext cx="287100" cy="251881"/>
          </a:xfrm>
          <a:prstGeom prst="ellipse">
            <a:avLst/>
          </a:prstGeom>
          <a:solidFill>
            <a:schemeClr val="tx1"/>
          </a:solidFill>
          <a:ln w="12700" cap="flat" cmpd="sng" algn="ctr">
            <a:noFill/>
            <a:prstDash val="solid"/>
            <a:miter lim="800000"/>
          </a:ln>
          <a:effectLst/>
        </p:spPr>
      </p:sp>
      <p:cxnSp>
        <p:nvCxnSpPr>
          <p:cNvPr id="30" name="Straight Arrow Connector 40">
            <a:extLst>
              <a:ext uri="{FF2B5EF4-FFF2-40B4-BE49-F238E27FC236}">
                <a16:creationId xmlns:a16="http://schemas.microsoft.com/office/drawing/2014/main" id="{2A4EB265-21B7-4395-B157-0AD258966AA6}"/>
              </a:ext>
            </a:extLst>
          </p:cNvPr>
          <p:cNvCxnSpPr>
            <a:cxnSpLocks/>
          </p:cNvCxnSpPr>
          <p:nvPr/>
        </p:nvCxnSpPr>
        <p:spPr>
          <a:xfrm flipV="1">
            <a:off x="5038409" y="2763605"/>
            <a:ext cx="0" cy="360327"/>
          </a:xfrm>
          <a:prstGeom prst="straightConnector1">
            <a:avLst/>
          </a:prstGeom>
          <a:noFill/>
          <a:ln w="12700" cap="flat" cmpd="sng" algn="ctr">
            <a:solidFill>
              <a:srgbClr val="7F7F7F"/>
            </a:solidFill>
            <a:prstDash val="solid"/>
            <a:miter lim="800000"/>
            <a:tailEnd type="oval"/>
          </a:ln>
          <a:effectLst/>
        </p:spPr>
      </p:cxnSp>
      <p:pic>
        <p:nvPicPr>
          <p:cNvPr id="31" name="Image 30">
            <a:extLst>
              <a:ext uri="{FF2B5EF4-FFF2-40B4-BE49-F238E27FC236}">
                <a16:creationId xmlns:a16="http://schemas.microsoft.com/office/drawing/2014/main" id="{7FE45297-EA07-41E4-93D7-8A251AFA4F9B}"/>
              </a:ext>
            </a:extLst>
          </p:cNvPr>
          <p:cNvPicPr>
            <a:picLocks noChangeAspect="1"/>
          </p:cNvPicPr>
          <p:nvPr/>
        </p:nvPicPr>
        <p:blipFill rotWithShape="1">
          <a:blip r:embed="rId3"/>
          <a:srcRect l="60401"/>
          <a:stretch/>
        </p:blipFill>
        <p:spPr>
          <a:xfrm>
            <a:off x="1203673" y="1298318"/>
            <a:ext cx="573804" cy="907575"/>
          </a:xfrm>
          <a:prstGeom prst="rect">
            <a:avLst/>
          </a:prstGeom>
        </p:spPr>
      </p:pic>
      <p:pic>
        <p:nvPicPr>
          <p:cNvPr id="32" name="Image 31">
            <a:extLst>
              <a:ext uri="{FF2B5EF4-FFF2-40B4-BE49-F238E27FC236}">
                <a16:creationId xmlns:a16="http://schemas.microsoft.com/office/drawing/2014/main" id="{F832F5C2-9939-472F-888D-E87C50C79646}"/>
              </a:ext>
            </a:extLst>
          </p:cNvPr>
          <p:cNvPicPr>
            <a:picLocks noChangeAspect="1"/>
          </p:cNvPicPr>
          <p:nvPr/>
        </p:nvPicPr>
        <p:blipFill rotWithShape="1">
          <a:blip r:embed="rId3"/>
          <a:srcRect r="39812"/>
          <a:stretch/>
        </p:blipFill>
        <p:spPr>
          <a:xfrm>
            <a:off x="9355507" y="370699"/>
            <a:ext cx="779134" cy="810790"/>
          </a:xfrm>
          <a:prstGeom prst="rect">
            <a:avLst/>
          </a:prstGeom>
        </p:spPr>
      </p:pic>
      <p:cxnSp>
        <p:nvCxnSpPr>
          <p:cNvPr id="33" name="Straight Arrow Connector 40">
            <a:extLst>
              <a:ext uri="{FF2B5EF4-FFF2-40B4-BE49-F238E27FC236}">
                <a16:creationId xmlns:a16="http://schemas.microsoft.com/office/drawing/2014/main" id="{CE28C180-A1AC-40EC-B40D-A58580A8445A}"/>
              </a:ext>
            </a:extLst>
          </p:cNvPr>
          <p:cNvCxnSpPr>
            <a:cxnSpLocks/>
          </p:cNvCxnSpPr>
          <p:nvPr/>
        </p:nvCxnSpPr>
        <p:spPr>
          <a:xfrm flipV="1">
            <a:off x="7353574" y="2611985"/>
            <a:ext cx="0" cy="248473"/>
          </a:xfrm>
          <a:prstGeom prst="straightConnector1">
            <a:avLst/>
          </a:prstGeom>
          <a:noFill/>
          <a:ln w="12700" cap="flat" cmpd="sng" algn="ctr">
            <a:solidFill>
              <a:srgbClr val="7F7F7F"/>
            </a:solidFill>
            <a:prstDash val="solid"/>
            <a:miter lim="800000"/>
            <a:tailEnd type="oval"/>
          </a:ln>
          <a:effectLst/>
        </p:spPr>
      </p:cxnSp>
      <p:cxnSp>
        <p:nvCxnSpPr>
          <p:cNvPr id="34" name="Straight Arrow Connector 40">
            <a:extLst>
              <a:ext uri="{FF2B5EF4-FFF2-40B4-BE49-F238E27FC236}">
                <a16:creationId xmlns:a16="http://schemas.microsoft.com/office/drawing/2014/main" id="{29CE6117-260F-41B5-AEBF-2153B3FD5E09}"/>
              </a:ext>
            </a:extLst>
          </p:cNvPr>
          <p:cNvCxnSpPr>
            <a:cxnSpLocks/>
          </p:cNvCxnSpPr>
          <p:nvPr/>
        </p:nvCxnSpPr>
        <p:spPr>
          <a:xfrm>
            <a:off x="8611066" y="3465691"/>
            <a:ext cx="942" cy="453776"/>
          </a:xfrm>
          <a:prstGeom prst="straightConnector1">
            <a:avLst/>
          </a:prstGeom>
          <a:noFill/>
          <a:ln w="12700" cap="flat" cmpd="sng" algn="ctr">
            <a:solidFill>
              <a:srgbClr val="7F7F7F"/>
            </a:solidFill>
            <a:prstDash val="solid"/>
            <a:miter lim="800000"/>
            <a:tailEnd type="oval"/>
          </a:ln>
          <a:effectLst/>
        </p:spPr>
      </p:cxnSp>
      <p:sp>
        <p:nvSpPr>
          <p:cNvPr id="35" name="Titre 1">
            <a:extLst>
              <a:ext uri="{FF2B5EF4-FFF2-40B4-BE49-F238E27FC236}">
                <a16:creationId xmlns:a16="http://schemas.microsoft.com/office/drawing/2014/main" id="{9BB766EA-7C16-42FE-A677-7AEBD9F01C52}"/>
              </a:ext>
            </a:extLst>
          </p:cNvPr>
          <p:cNvSpPr>
            <a:spLocks noGrp="1"/>
          </p:cNvSpPr>
          <p:nvPr>
            <p:ph type="title"/>
          </p:nvPr>
        </p:nvSpPr>
        <p:spPr>
          <a:xfrm>
            <a:off x="273480" y="176"/>
            <a:ext cx="10972240" cy="1142942"/>
          </a:xfrm>
        </p:spPr>
        <p:txBody>
          <a:bodyPr>
            <a:normAutofit/>
          </a:bodyPr>
          <a:lstStyle/>
          <a:p>
            <a:pPr algn="l"/>
            <a:r>
              <a:rPr lang="fr-FR" sz="3200" b="1" dirty="0">
                <a:solidFill>
                  <a:schemeClr val="tx1"/>
                </a:solidFill>
              </a:rPr>
              <a:t>Historique des recommandations vaccinales HPV</a:t>
            </a:r>
          </a:p>
        </p:txBody>
      </p:sp>
      <p:sp>
        <p:nvSpPr>
          <p:cNvPr id="38" name="Oval 7">
            <a:extLst>
              <a:ext uri="{FF2B5EF4-FFF2-40B4-BE49-F238E27FC236}">
                <a16:creationId xmlns:a16="http://schemas.microsoft.com/office/drawing/2014/main" id="{BA9AC7DC-8DBD-4FB7-90BC-215E7E29E348}"/>
              </a:ext>
            </a:extLst>
          </p:cNvPr>
          <p:cNvSpPr/>
          <p:nvPr/>
        </p:nvSpPr>
        <p:spPr>
          <a:xfrm>
            <a:off x="9601527" y="3104711"/>
            <a:ext cx="287095" cy="251881"/>
          </a:xfrm>
          <a:prstGeom prst="ellipse">
            <a:avLst/>
          </a:prstGeom>
          <a:solidFill>
            <a:schemeClr val="tx1"/>
          </a:solidFill>
          <a:ln w="12700" cap="flat" cmpd="sng" algn="ctr">
            <a:noFill/>
            <a:prstDash val="solid"/>
            <a:miter lim="800000"/>
          </a:ln>
          <a:effectLst/>
        </p:spPr>
      </p:sp>
      <p:cxnSp>
        <p:nvCxnSpPr>
          <p:cNvPr id="39" name="Straight Arrow Connector 40">
            <a:extLst>
              <a:ext uri="{FF2B5EF4-FFF2-40B4-BE49-F238E27FC236}">
                <a16:creationId xmlns:a16="http://schemas.microsoft.com/office/drawing/2014/main" id="{14514231-030B-48EA-8482-7698A974A477}"/>
              </a:ext>
            </a:extLst>
          </p:cNvPr>
          <p:cNvCxnSpPr>
            <a:cxnSpLocks/>
          </p:cNvCxnSpPr>
          <p:nvPr/>
        </p:nvCxnSpPr>
        <p:spPr>
          <a:xfrm flipV="1">
            <a:off x="9734112" y="2611985"/>
            <a:ext cx="0" cy="443447"/>
          </a:xfrm>
          <a:prstGeom prst="straightConnector1">
            <a:avLst/>
          </a:prstGeom>
          <a:noFill/>
          <a:ln w="12700" cap="flat" cmpd="sng" algn="ctr">
            <a:solidFill>
              <a:srgbClr val="7F7F7F"/>
            </a:solidFill>
            <a:prstDash val="solid"/>
            <a:miter lim="800000"/>
            <a:tailEnd type="oval"/>
          </a:ln>
          <a:effectLst/>
        </p:spPr>
      </p:cxnSp>
      <p:sp>
        <p:nvSpPr>
          <p:cNvPr id="41" name="TextBox 23">
            <a:extLst>
              <a:ext uri="{FF2B5EF4-FFF2-40B4-BE49-F238E27FC236}">
                <a16:creationId xmlns:a16="http://schemas.microsoft.com/office/drawing/2014/main" id="{ACB4B8AC-C847-4F07-8AD0-7145974270AB}"/>
              </a:ext>
            </a:extLst>
          </p:cNvPr>
          <p:cNvSpPr txBox="1"/>
          <p:nvPr/>
        </p:nvSpPr>
        <p:spPr>
          <a:xfrm>
            <a:off x="8792190" y="1344242"/>
            <a:ext cx="1933952" cy="830997"/>
          </a:xfrm>
          <a:prstGeom prst="rect">
            <a:avLst/>
          </a:prstGeom>
          <a:solidFill>
            <a:schemeClr val="tx2">
              <a:lumMod val="75000"/>
            </a:schemeClr>
          </a:solid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Remboursement</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de la vaccination des garcons</a:t>
            </a:r>
          </a:p>
        </p:txBody>
      </p:sp>
      <p:sp>
        <p:nvSpPr>
          <p:cNvPr id="42" name="ZoneTexte 41">
            <a:extLst>
              <a:ext uri="{FF2B5EF4-FFF2-40B4-BE49-F238E27FC236}">
                <a16:creationId xmlns:a16="http://schemas.microsoft.com/office/drawing/2014/main" id="{F0376AB7-6D0F-4BC0-8E75-9786846B618E}"/>
              </a:ext>
            </a:extLst>
          </p:cNvPr>
          <p:cNvSpPr txBox="1"/>
          <p:nvPr/>
        </p:nvSpPr>
        <p:spPr>
          <a:xfrm>
            <a:off x="8546514" y="2158976"/>
            <a:ext cx="2268017" cy="369204"/>
          </a:xfrm>
          <a:prstGeom prst="rect">
            <a:avLst/>
          </a:prstGeom>
          <a:noFill/>
        </p:spPr>
        <p:txBody>
          <a:bodyPr wrap="square" rtlCol="0">
            <a:spAutoFit/>
          </a:bodyP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799" b="0" i="0" u="none" strike="noStrike" kern="1200" cap="none" spc="0" normalizeH="0" baseline="0" noProof="0" dirty="0">
                <a:ln>
                  <a:noFill/>
                </a:ln>
                <a:solidFill>
                  <a:prstClr val="black"/>
                </a:solidFill>
                <a:effectLst/>
                <a:uLnTx/>
                <a:uFillTx/>
                <a:latin typeface="Calibri"/>
                <a:ea typeface="+mn-ea"/>
                <a:cs typeface="+mn-cs"/>
              </a:rPr>
              <a:t>1 </a:t>
            </a:r>
            <a:r>
              <a:rPr kumimoji="0" lang="fr-FR" sz="1799" b="0" i="0" u="none" strike="noStrike" kern="1200" cap="none" spc="0" normalizeH="0" baseline="0" noProof="0" dirty="0" err="1">
                <a:ln>
                  <a:noFill/>
                </a:ln>
                <a:solidFill>
                  <a:prstClr val="black"/>
                </a:solidFill>
                <a:effectLst/>
                <a:uLnTx/>
                <a:uFillTx/>
                <a:latin typeface="Calibri"/>
                <a:ea typeface="+mn-ea"/>
                <a:cs typeface="+mn-cs"/>
              </a:rPr>
              <a:t>janv</a:t>
            </a:r>
            <a:r>
              <a:rPr kumimoji="0" lang="fr-FR" sz="1799" b="0" i="0" u="none" strike="noStrike" kern="1200" cap="none" spc="0" normalizeH="0" baseline="0" noProof="0" dirty="0">
                <a:ln>
                  <a:noFill/>
                </a:ln>
                <a:solidFill>
                  <a:prstClr val="black"/>
                </a:solidFill>
                <a:effectLst/>
                <a:uLnTx/>
                <a:uFillTx/>
                <a:latin typeface="Calibri"/>
                <a:ea typeface="+mn-ea"/>
                <a:cs typeface="+mn-cs"/>
              </a:rPr>
              <a:t> </a:t>
            </a:r>
            <a:r>
              <a:rPr kumimoji="0" lang="fr-FR" sz="1799" b="1" i="0" u="none" strike="noStrike" kern="1200" cap="none" spc="0" normalizeH="0" baseline="0" noProof="0" dirty="0">
                <a:ln>
                  <a:noFill/>
                </a:ln>
                <a:solidFill>
                  <a:prstClr val="black"/>
                </a:solidFill>
                <a:effectLst/>
                <a:uLnTx/>
                <a:uFillTx/>
                <a:latin typeface="Calibri"/>
                <a:ea typeface="+mn-ea"/>
                <a:cs typeface="+mn-cs"/>
              </a:rPr>
              <a:t>2021</a:t>
            </a:r>
          </a:p>
        </p:txBody>
      </p:sp>
      <p:sp>
        <p:nvSpPr>
          <p:cNvPr id="44" name="ZoneTexte 43">
            <a:extLst>
              <a:ext uri="{FF2B5EF4-FFF2-40B4-BE49-F238E27FC236}">
                <a16:creationId xmlns:a16="http://schemas.microsoft.com/office/drawing/2014/main" id="{DFA26FED-386D-4476-88EC-2B5A63783A26}"/>
              </a:ext>
            </a:extLst>
          </p:cNvPr>
          <p:cNvSpPr txBox="1"/>
          <p:nvPr/>
        </p:nvSpPr>
        <p:spPr>
          <a:xfrm>
            <a:off x="102944" y="6477852"/>
            <a:ext cx="4123920" cy="261738"/>
          </a:xfrm>
          <a:prstGeom prst="rect">
            <a:avLst/>
          </a:prstGeom>
          <a:noFill/>
        </p:spPr>
        <p:txBody>
          <a:bodyPr wrap="square" rtlCol="0">
            <a:spAutoFit/>
          </a:bodyPr>
          <a:lstStyle/>
          <a:p>
            <a:pPr marL="0" marR="0" lvl="0" indent="0" algn="l" defTabSz="403228" rtl="0" eaLnBrk="1" fontAlgn="auto" latinLnBrk="0" hangingPunct="1">
              <a:lnSpc>
                <a:spcPct val="100000"/>
              </a:lnSpc>
              <a:spcBef>
                <a:spcPts val="0"/>
              </a:spcBef>
              <a:spcAft>
                <a:spcPts val="0"/>
              </a:spcAft>
              <a:buClrTx/>
              <a:buSzTx/>
              <a:buFontTx/>
              <a:buNone/>
              <a:tabLst/>
              <a:defRPr/>
            </a:pPr>
            <a:r>
              <a:rPr kumimoji="0" lang="fr-FR" sz="1101" b="0" i="0" u="none" strike="noStrike" kern="1200" cap="none" spc="0" normalizeH="0" baseline="0" noProof="0" dirty="0">
                <a:ln>
                  <a:noFill/>
                </a:ln>
                <a:solidFill>
                  <a:prstClr val="black"/>
                </a:solidFill>
                <a:effectLst/>
                <a:uLnTx/>
                <a:uFillTx/>
                <a:latin typeface="Calibri" panose="020F0502020204030204"/>
                <a:ea typeface="+mn-ea"/>
                <a:cs typeface="+mn-cs"/>
              </a:rPr>
              <a:t>Différents Avis CSHPF / HCSP &amp; HAS concernant la vaccination HPV</a:t>
            </a:r>
          </a:p>
        </p:txBody>
      </p:sp>
      <p:pic>
        <p:nvPicPr>
          <p:cNvPr id="40" name="Picture 10" descr="Autocollant Drapeau français bouton rond - ref.d12735 | MPA Déco">
            <a:extLst>
              <a:ext uri="{FF2B5EF4-FFF2-40B4-BE49-F238E27FC236}">
                <a16:creationId xmlns:a16="http://schemas.microsoft.com/office/drawing/2014/main" id="{EA657193-9E6E-438C-B88B-2ED8E0AC83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1131" y="74399"/>
            <a:ext cx="855487" cy="85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482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DFE433-3CE7-42A4-9295-F71706B9121F}"/>
              </a:ext>
            </a:extLst>
          </p:cNvPr>
          <p:cNvSpPr>
            <a:spLocks noGrp="1"/>
          </p:cNvSpPr>
          <p:nvPr>
            <p:ph type="title"/>
          </p:nvPr>
        </p:nvSpPr>
        <p:spPr>
          <a:xfrm>
            <a:off x="245806" y="176316"/>
            <a:ext cx="10972800" cy="1143000"/>
          </a:xfrm>
        </p:spPr>
        <p:txBody>
          <a:bodyPr>
            <a:noAutofit/>
          </a:bodyPr>
          <a:lstStyle/>
          <a:p>
            <a:pPr algn="l"/>
            <a:r>
              <a:rPr lang="fr-FR" sz="3200" b="1" dirty="0"/>
              <a:t>Efficacité de la vaccination quadrivalente chez l’homme dans les essais cliniques</a:t>
            </a:r>
          </a:p>
        </p:txBody>
      </p:sp>
      <p:sp>
        <p:nvSpPr>
          <p:cNvPr id="3" name="Espace réservé du contenu 2">
            <a:extLst>
              <a:ext uri="{FF2B5EF4-FFF2-40B4-BE49-F238E27FC236}">
                <a16:creationId xmlns:a16="http://schemas.microsoft.com/office/drawing/2014/main" id="{D560B9F7-2912-484F-946E-BE0EBFE7BB2B}"/>
              </a:ext>
            </a:extLst>
          </p:cNvPr>
          <p:cNvSpPr>
            <a:spLocks noGrp="1"/>
          </p:cNvSpPr>
          <p:nvPr>
            <p:ph idx="1"/>
          </p:nvPr>
        </p:nvSpPr>
        <p:spPr>
          <a:xfrm>
            <a:off x="95075" y="1950413"/>
            <a:ext cx="10972800" cy="4951601"/>
          </a:xfrm>
        </p:spPr>
        <p:txBody>
          <a:bodyPr>
            <a:normAutofit/>
          </a:bodyPr>
          <a:lstStyle/>
          <a:p>
            <a:r>
              <a:rPr lang="en-US" sz="2000" dirty="0"/>
              <a:t>Dans les </a:t>
            </a:r>
            <a:r>
              <a:rPr lang="en-US" sz="2000" dirty="0" err="1"/>
              <a:t>essais</a:t>
            </a:r>
            <a:r>
              <a:rPr lang="en-US" sz="2000" dirty="0"/>
              <a:t> </a:t>
            </a:r>
            <a:r>
              <a:rPr lang="en-US" sz="2000" dirty="0" err="1"/>
              <a:t>cliniques</a:t>
            </a:r>
            <a:r>
              <a:rPr lang="en-US" sz="2000" dirty="0"/>
              <a:t>, le </a:t>
            </a:r>
            <a:r>
              <a:rPr lang="en-US" sz="2000" b="1" dirty="0" err="1"/>
              <a:t>protocole</a:t>
            </a:r>
            <a:r>
              <a:rPr lang="en-US" sz="2000" b="1" dirty="0"/>
              <a:t> 020</a:t>
            </a:r>
            <a:r>
              <a:rPr lang="en-US" sz="2000" dirty="0"/>
              <a:t>, a </a:t>
            </a:r>
            <a:r>
              <a:rPr lang="en-US" sz="2000" dirty="0" err="1"/>
              <a:t>étudié</a:t>
            </a:r>
            <a:r>
              <a:rPr lang="en-US" sz="2000" dirty="0"/>
              <a:t> </a:t>
            </a:r>
            <a:r>
              <a:rPr lang="en-US" sz="2000" dirty="0" err="1"/>
              <a:t>l’efficacité</a:t>
            </a:r>
            <a:r>
              <a:rPr lang="en-US" sz="2000" dirty="0"/>
              <a:t> </a:t>
            </a:r>
            <a:r>
              <a:rPr lang="en-US" sz="2000" dirty="0" err="1"/>
              <a:t>clinique</a:t>
            </a:r>
            <a:r>
              <a:rPr lang="en-US" sz="2000" dirty="0"/>
              <a:t> de la vaccination </a:t>
            </a:r>
            <a:r>
              <a:rPr lang="en-US" sz="2000" i="1" dirty="0" err="1"/>
              <a:t>quadrivalente</a:t>
            </a:r>
            <a:r>
              <a:rPr lang="en-US" sz="2000" dirty="0"/>
              <a:t> chez des hommes de 16 à 26 </a:t>
            </a:r>
            <a:r>
              <a:rPr lang="en-US" sz="2000" dirty="0" err="1"/>
              <a:t>ans</a:t>
            </a:r>
            <a:r>
              <a:rPr lang="en-US" sz="2000" dirty="0"/>
              <a:t> vs placebo, </a:t>
            </a:r>
            <a:r>
              <a:rPr lang="en-US" sz="2000" dirty="0" err="1"/>
              <a:t>en</a:t>
            </a:r>
            <a:r>
              <a:rPr lang="en-US" sz="2000" dirty="0"/>
              <a:t> </a:t>
            </a:r>
            <a:r>
              <a:rPr lang="en-US" sz="2000" dirty="0" err="1"/>
              <a:t>prévention</a:t>
            </a:r>
            <a:r>
              <a:rPr lang="en-US" sz="2000" dirty="0"/>
              <a:t> des :</a:t>
            </a:r>
            <a:br>
              <a:rPr lang="en-US" sz="2000" dirty="0"/>
            </a:br>
            <a:endParaRPr lang="en-US" sz="2000" dirty="0"/>
          </a:p>
          <a:p>
            <a:pPr lvl="3">
              <a:buFont typeface="Wingdings" panose="05000000000000000000" pitchFamily="2" charset="2"/>
              <a:buChar char="v"/>
            </a:pPr>
            <a:r>
              <a:rPr lang="en-US" sz="1600" b="1" dirty="0"/>
              <a:t>Infections </a:t>
            </a:r>
            <a:r>
              <a:rPr lang="en-US" sz="1600" b="1" dirty="0" err="1"/>
              <a:t>persistantes</a:t>
            </a:r>
            <a:r>
              <a:rPr lang="en-US" sz="1600" b="1" dirty="0"/>
              <a:t> </a:t>
            </a:r>
            <a:r>
              <a:rPr lang="en-US" sz="1600" b="1" dirty="0" err="1">
                <a:solidFill>
                  <a:srgbClr val="0070C0"/>
                </a:solidFill>
              </a:rPr>
              <a:t>génitales</a:t>
            </a:r>
            <a:r>
              <a:rPr lang="en-US" sz="1600" b="1" dirty="0"/>
              <a:t> </a:t>
            </a:r>
            <a:r>
              <a:rPr lang="en-US" sz="1600" dirty="0"/>
              <a:t>et </a:t>
            </a:r>
            <a:r>
              <a:rPr lang="en-US" sz="1600" b="1" dirty="0"/>
              <a:t>maladies</a:t>
            </a:r>
            <a:br>
              <a:rPr lang="en-US" sz="1600" b="1" dirty="0"/>
            </a:br>
            <a:r>
              <a:rPr lang="en-US" sz="1600" dirty="0"/>
              <a:t>liées à HPV6/11/16/18</a:t>
            </a:r>
            <a:br>
              <a:rPr lang="en-US" sz="1600" dirty="0"/>
            </a:br>
            <a:endParaRPr lang="en-US" sz="1600" dirty="0"/>
          </a:p>
          <a:p>
            <a:pPr lvl="3">
              <a:buFont typeface="Wingdings" panose="05000000000000000000" pitchFamily="2" charset="2"/>
              <a:buChar char="v"/>
            </a:pPr>
            <a:r>
              <a:rPr lang="en-US" sz="1600" b="1" dirty="0"/>
              <a:t>Infections</a:t>
            </a:r>
            <a:r>
              <a:rPr lang="en-US" sz="1600" dirty="0"/>
              <a:t> </a:t>
            </a:r>
            <a:r>
              <a:rPr lang="en-US" sz="1600" b="1" dirty="0" err="1"/>
              <a:t>persistantes</a:t>
            </a:r>
            <a:r>
              <a:rPr lang="en-US" sz="1600" b="1" dirty="0"/>
              <a:t> </a:t>
            </a:r>
            <a:r>
              <a:rPr lang="en-US" sz="1600" dirty="0"/>
              <a:t>et </a:t>
            </a:r>
            <a:r>
              <a:rPr lang="en-US" sz="1600" b="1" dirty="0" err="1"/>
              <a:t>dysplasies</a:t>
            </a:r>
            <a:r>
              <a:rPr lang="en-US" sz="1600" b="1" dirty="0"/>
              <a:t> </a:t>
            </a:r>
            <a:r>
              <a:rPr lang="en-US" sz="1600" b="1" dirty="0" err="1">
                <a:solidFill>
                  <a:srgbClr val="0070C0"/>
                </a:solidFill>
              </a:rPr>
              <a:t>anales</a:t>
            </a:r>
            <a:br>
              <a:rPr lang="en-US" sz="1600" b="1" dirty="0"/>
            </a:br>
            <a:r>
              <a:rPr lang="en-US" sz="1600" dirty="0"/>
              <a:t>liées à HPV6/11/16/18 </a:t>
            </a:r>
            <a:br>
              <a:rPr lang="en-US" dirty="0"/>
            </a:br>
            <a:endParaRPr lang="en-US" dirty="0"/>
          </a:p>
          <a:p>
            <a:r>
              <a:rPr lang="en-US" sz="2000" dirty="0" err="1"/>
              <a:t>L’efficacité</a:t>
            </a:r>
            <a:r>
              <a:rPr lang="en-US" sz="2000" dirty="0"/>
              <a:t> </a:t>
            </a:r>
            <a:r>
              <a:rPr lang="en-US" sz="2000" dirty="0" err="1"/>
              <a:t>en</a:t>
            </a:r>
            <a:r>
              <a:rPr lang="en-US" sz="2000" dirty="0"/>
              <a:t> prevention des infections </a:t>
            </a:r>
            <a:r>
              <a:rPr lang="en-US" sz="2000" dirty="0" err="1"/>
              <a:t>persistantes</a:t>
            </a:r>
            <a:br>
              <a:rPr lang="en-US" sz="2000" dirty="0"/>
            </a:br>
            <a:r>
              <a:rPr lang="en-US" sz="2000" dirty="0"/>
              <a:t>à HPV 6/11/16/18 a </a:t>
            </a:r>
            <a:r>
              <a:rPr lang="en-US" sz="2000" dirty="0" err="1"/>
              <a:t>été</a:t>
            </a:r>
            <a:r>
              <a:rPr lang="en-US" sz="2000" dirty="0"/>
              <a:t> </a:t>
            </a:r>
            <a:r>
              <a:rPr lang="en-US" sz="2000" dirty="0" err="1"/>
              <a:t>évaluée</a:t>
            </a:r>
            <a:r>
              <a:rPr lang="en-US" sz="2000" dirty="0"/>
              <a:t> au </a:t>
            </a:r>
            <a:r>
              <a:rPr lang="en-US" sz="2000" dirty="0" err="1"/>
              <a:t>Japon</a:t>
            </a:r>
            <a:br>
              <a:rPr lang="en-US" sz="2000" dirty="0"/>
            </a:br>
            <a:r>
              <a:rPr lang="en-US" sz="2000" dirty="0"/>
              <a:t>dans un </a:t>
            </a:r>
            <a:r>
              <a:rPr lang="en-US" sz="2000" dirty="0" err="1"/>
              <a:t>essai</a:t>
            </a:r>
            <a:r>
              <a:rPr lang="en-US" sz="2000" dirty="0"/>
              <a:t> </a:t>
            </a:r>
            <a:r>
              <a:rPr lang="en-US" sz="2000" dirty="0" err="1"/>
              <a:t>clinique</a:t>
            </a:r>
            <a:r>
              <a:rPr lang="en-US" sz="2000" dirty="0"/>
              <a:t> local (</a:t>
            </a:r>
            <a:r>
              <a:rPr lang="en-US" sz="2000" b="1" dirty="0"/>
              <a:t>Protocol 122</a:t>
            </a:r>
            <a:r>
              <a:rPr lang="en-US" sz="2000" dirty="0"/>
              <a:t>)</a:t>
            </a:r>
          </a:p>
          <a:p>
            <a:endParaRPr lang="fr-FR" sz="2800" dirty="0"/>
          </a:p>
        </p:txBody>
      </p:sp>
      <p:sp>
        <p:nvSpPr>
          <p:cNvPr id="4" name="Rectangle 3">
            <a:extLst>
              <a:ext uri="{FF2B5EF4-FFF2-40B4-BE49-F238E27FC236}">
                <a16:creationId xmlns:a16="http://schemas.microsoft.com/office/drawing/2014/main" id="{E990DFA5-AFFA-477F-B272-EC529BD19F87}"/>
              </a:ext>
            </a:extLst>
          </p:cNvPr>
          <p:cNvSpPr/>
          <p:nvPr/>
        </p:nvSpPr>
        <p:spPr>
          <a:xfrm>
            <a:off x="0" y="6383307"/>
            <a:ext cx="1172781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(1) Giuliano et al. 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J Med. 2011;364:401–411; (2)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Palefsky</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et al. 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J Med. 2011;365:1576–1585;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Mikamo</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et al. Vaccine 2019; 37:1651-1658.</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Group 140">
            <a:extLst>
              <a:ext uri="{FF2B5EF4-FFF2-40B4-BE49-F238E27FC236}">
                <a16:creationId xmlns:a16="http://schemas.microsoft.com/office/drawing/2014/main" id="{275BA8A8-4291-4758-A51D-6FDEA7013BBF}"/>
              </a:ext>
            </a:extLst>
          </p:cNvPr>
          <p:cNvGraphicFramePr>
            <a:graphicFrameLocks/>
          </p:cNvGraphicFramePr>
          <p:nvPr/>
        </p:nvGraphicFramePr>
        <p:xfrm>
          <a:off x="6226879" y="2777339"/>
          <a:ext cx="5870046" cy="2547401"/>
        </p:xfrm>
        <a:graphic>
          <a:graphicData uri="http://schemas.openxmlformats.org/drawingml/2006/table">
            <a:tbl>
              <a:tblPr/>
              <a:tblGrid>
                <a:gridCol w="725184">
                  <a:extLst>
                    <a:ext uri="{9D8B030D-6E8A-4147-A177-3AD203B41FA5}">
                      <a16:colId xmlns:a16="http://schemas.microsoft.com/office/drawing/2014/main" val="20000"/>
                    </a:ext>
                  </a:extLst>
                </a:gridCol>
                <a:gridCol w="1966301">
                  <a:extLst>
                    <a:ext uri="{9D8B030D-6E8A-4147-A177-3AD203B41FA5}">
                      <a16:colId xmlns:a16="http://schemas.microsoft.com/office/drawing/2014/main" val="20001"/>
                    </a:ext>
                  </a:extLst>
                </a:gridCol>
                <a:gridCol w="707672">
                  <a:extLst>
                    <a:ext uri="{9D8B030D-6E8A-4147-A177-3AD203B41FA5}">
                      <a16:colId xmlns:a16="http://schemas.microsoft.com/office/drawing/2014/main" val="20002"/>
                    </a:ext>
                  </a:extLst>
                </a:gridCol>
                <a:gridCol w="1540574">
                  <a:extLst>
                    <a:ext uri="{9D8B030D-6E8A-4147-A177-3AD203B41FA5}">
                      <a16:colId xmlns:a16="http://schemas.microsoft.com/office/drawing/2014/main" val="20004"/>
                    </a:ext>
                  </a:extLst>
                </a:gridCol>
                <a:gridCol w="930315">
                  <a:extLst>
                    <a:ext uri="{9D8B030D-6E8A-4147-A177-3AD203B41FA5}">
                      <a16:colId xmlns:a16="http://schemas.microsoft.com/office/drawing/2014/main" val="2245439444"/>
                    </a:ext>
                  </a:extLst>
                </a:gridCol>
              </a:tblGrid>
              <a:tr h="49369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200" b="1" u="none" strike="noStrike" cap="none" normalizeH="0" baseline="0" dirty="0">
                          <a:ln>
                            <a:noFill/>
                          </a:ln>
                          <a:solidFill>
                            <a:schemeClr val="bg1"/>
                          </a:solidFill>
                          <a:effectLst/>
                        </a:rPr>
                        <a:t>Study</a:t>
                      </a:r>
                      <a:endParaRPr kumimoji="0" lang="en-US" sz="1200" b="1" i="0" u="none" strike="noStrike" cap="none" normalizeH="0" baseline="0" dirty="0">
                        <a:ln>
                          <a:noFill/>
                        </a:ln>
                        <a:solidFill>
                          <a:schemeClr val="bg1"/>
                        </a:solidFill>
                        <a:effectLst/>
                        <a:latin typeface="Arial"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200" b="1" u="none" strike="noStrike" cap="none" normalizeH="0" baseline="0" dirty="0">
                          <a:ln>
                            <a:noFill/>
                          </a:ln>
                          <a:solidFill>
                            <a:schemeClr val="bg1"/>
                          </a:solidFill>
                          <a:effectLst/>
                        </a:rPr>
                        <a:t>Population</a:t>
                      </a:r>
                      <a:endParaRPr kumimoji="0" lang="en-US" sz="1200" b="1" i="0" u="none" strike="noStrike" cap="none" normalizeH="0" baseline="0" dirty="0">
                        <a:ln>
                          <a:noFill/>
                        </a:ln>
                        <a:solidFill>
                          <a:schemeClr val="bg1"/>
                        </a:solidFill>
                        <a:effectLst/>
                        <a:latin typeface="Arial"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200" b="1" u="none" strike="noStrike" cap="none" normalizeH="0" baseline="0" dirty="0">
                          <a:ln>
                            <a:noFill/>
                          </a:ln>
                          <a:solidFill>
                            <a:schemeClr val="bg1"/>
                          </a:solidFill>
                          <a:effectLst/>
                        </a:rPr>
                        <a:t>N</a:t>
                      </a:r>
                      <a:endParaRPr kumimoji="0" lang="en-US" sz="1200" b="1" i="0" u="none" strike="noStrike" cap="none" normalizeH="0" baseline="0" dirty="0">
                        <a:ln>
                          <a:noFill/>
                        </a:ln>
                        <a:solidFill>
                          <a:schemeClr val="bg1"/>
                        </a:solidFill>
                        <a:effectLst/>
                        <a:latin typeface="Arial"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200" b="1" u="none" strike="noStrike" cap="none" normalizeH="0" baseline="0" dirty="0">
                          <a:ln>
                            <a:noFill/>
                          </a:ln>
                          <a:solidFill>
                            <a:schemeClr val="bg1"/>
                          </a:solidFill>
                          <a:effectLst/>
                        </a:rPr>
                        <a:t>Objective</a:t>
                      </a:r>
                      <a:endParaRPr kumimoji="0" lang="en-US" sz="1200" b="1" i="0" u="none" strike="noStrike" cap="none" normalizeH="0" baseline="0" dirty="0">
                        <a:ln>
                          <a:noFill/>
                        </a:ln>
                        <a:solidFill>
                          <a:schemeClr val="bg1"/>
                        </a:solidFill>
                        <a:effectLst/>
                        <a:latin typeface="Arial"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200" b="1" i="0" u="none" strike="noStrike" cap="none" normalizeH="0" baseline="0" dirty="0">
                          <a:ln>
                            <a:noFill/>
                          </a:ln>
                          <a:solidFill>
                            <a:schemeClr val="bg1"/>
                          </a:solidFill>
                          <a:effectLst/>
                          <a:latin typeface="+mn-lt"/>
                        </a:rPr>
                        <a:t>Reference</a:t>
                      </a: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391337">
                <a:tc gridSpan="4">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600" b="1" u="none" strike="noStrike" cap="none" normalizeH="0" baseline="0" dirty="0">
                          <a:ln>
                            <a:noFill/>
                          </a:ln>
                          <a:solidFill>
                            <a:srgbClr val="002060"/>
                          </a:solidFill>
                          <a:effectLst/>
                        </a:rPr>
                        <a:t>International Efficacy Study</a:t>
                      </a:r>
                      <a:endParaRPr kumimoji="0" lang="en-US" sz="1600" b="1" i="1" u="none" strike="noStrike" cap="none" normalizeH="0" baseline="0" dirty="0">
                        <a:ln>
                          <a:noFill/>
                        </a:ln>
                        <a:solidFill>
                          <a:srgbClr val="002060"/>
                        </a:solidFill>
                        <a:effectLst/>
                        <a:latin typeface="Arial"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chemeClr val="bg1">
                        <a:lumMod val="85000"/>
                      </a:schemeClr>
                    </a:solidFill>
                  </a:tcPr>
                </a:tc>
                <a:tc hMerge="1">
                  <a:txBody>
                    <a:body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1"/>
                        </a:solidFill>
                        <a:effectLst/>
                        <a:latin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1"/>
                        </a:solidFill>
                        <a:effectLst/>
                        <a:latin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MX" dirty="0"/>
                    </a:p>
                  </a:txBody>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endParaRPr kumimoji="0" lang="en-US" sz="1600" b="1" i="1" u="none" strike="noStrike" cap="none" normalizeH="0" baseline="0" dirty="0">
                        <a:ln>
                          <a:noFill/>
                        </a:ln>
                        <a:solidFill>
                          <a:srgbClr val="002060"/>
                        </a:solidFill>
                        <a:effectLst/>
                        <a:latin typeface="Arial"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8915">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600" b="1" u="none" strike="noStrike" cap="none" normalizeH="0" baseline="0" dirty="0">
                          <a:ln>
                            <a:noFill/>
                          </a:ln>
                          <a:solidFill>
                            <a:srgbClr val="002060"/>
                          </a:solidFill>
                          <a:effectLst/>
                        </a:rPr>
                        <a:t>020</a:t>
                      </a:r>
                      <a:endParaRPr kumimoji="0" lang="en-US" sz="1600" b="1" i="0" u="none" strike="noStrike" cap="none" normalizeH="0" baseline="0" dirty="0">
                        <a:ln>
                          <a:noFill/>
                        </a:ln>
                        <a:solidFill>
                          <a:srgbClr val="002060"/>
                        </a:solidFill>
                        <a:effectLst/>
                        <a:latin typeface="Arial"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400" u="none" strike="noStrike" cap="none" normalizeH="0" baseline="0" dirty="0">
                          <a:ln>
                            <a:noFill/>
                          </a:ln>
                          <a:effectLst/>
                        </a:rPr>
                        <a:t>16-26 </a:t>
                      </a:r>
                      <a:r>
                        <a:rPr kumimoji="0" lang="en-US" sz="1400" u="none" strike="noStrike" cap="none" normalizeH="0" baseline="0" dirty="0" err="1">
                          <a:ln>
                            <a:noFill/>
                          </a:ln>
                          <a:effectLst/>
                        </a:rPr>
                        <a:t>yo</a:t>
                      </a:r>
                      <a:r>
                        <a:rPr kumimoji="0" lang="en-US" sz="1400" u="none" strike="noStrike" cap="none" normalizeH="0" baseline="0" dirty="0">
                          <a:ln>
                            <a:noFill/>
                          </a:ln>
                          <a:effectLst/>
                        </a:rPr>
                        <a:t> men</a:t>
                      </a:r>
                      <a:endParaRPr kumimoji="0" lang="en-US" sz="1400" b="0" i="0" u="none" strike="noStrike" cap="none" normalizeH="0" baseline="0" dirty="0">
                        <a:ln>
                          <a:noFill/>
                        </a:ln>
                        <a:solidFill>
                          <a:schemeClr val="tx1"/>
                        </a:solidFill>
                        <a:effectLst/>
                        <a:latin typeface="Arial Narrow" panose="020B0606020202030204" pitchFamily="34"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CBD9D7"/>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400" u="none" strike="noStrike" cap="none" normalizeH="0" baseline="0" dirty="0">
                          <a:ln>
                            <a:noFill/>
                          </a:ln>
                          <a:effectLst/>
                        </a:rPr>
                        <a:t>4065</a:t>
                      </a:r>
                      <a:endParaRPr kumimoji="0" lang="en-US" sz="1400" b="0" i="0" u="none" strike="noStrike" cap="none" normalizeH="0" baseline="0" dirty="0">
                        <a:ln>
                          <a:noFill/>
                        </a:ln>
                        <a:solidFill>
                          <a:schemeClr val="tx1"/>
                        </a:solidFill>
                        <a:effectLst/>
                        <a:latin typeface="Arial Narrow" panose="020B0606020202030204" pitchFamily="34"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CBD9D7"/>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400" u="none" strike="noStrike" cap="none" normalizeH="0" baseline="0" dirty="0">
                          <a:ln>
                            <a:noFill/>
                          </a:ln>
                          <a:effectLst/>
                        </a:rPr>
                        <a:t>Efficacy and immunogenicity</a:t>
                      </a:r>
                      <a:br>
                        <a:rPr kumimoji="0" lang="en-US" sz="1400" u="none" strike="noStrike" cap="none" normalizeH="0" baseline="0" dirty="0">
                          <a:ln>
                            <a:noFill/>
                          </a:ln>
                          <a:effectLst/>
                        </a:rPr>
                      </a:br>
                      <a:r>
                        <a:rPr kumimoji="0" lang="en-US" sz="1400" u="none" strike="noStrike" cap="none" normalizeH="0" baseline="0" dirty="0">
                          <a:ln>
                            <a:noFill/>
                          </a:ln>
                          <a:effectLst/>
                        </a:rPr>
                        <a:t> vs. placebo</a:t>
                      </a:r>
                      <a:endParaRPr kumimoji="0" lang="en-US" sz="1400" b="0" i="0" u="none" strike="noStrike" cap="none" normalizeH="0" baseline="0" dirty="0">
                        <a:ln>
                          <a:noFill/>
                        </a:ln>
                        <a:solidFill>
                          <a:schemeClr val="tx1"/>
                        </a:solidFill>
                        <a:effectLst/>
                        <a:latin typeface="Arial Narrow" panose="020B0606020202030204" pitchFamily="34"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CBD9D7"/>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400" b="0" i="0" u="none" strike="noStrike" cap="none" normalizeH="0" baseline="0" dirty="0">
                          <a:ln>
                            <a:noFill/>
                          </a:ln>
                          <a:solidFill>
                            <a:schemeClr val="tx1"/>
                          </a:solidFill>
                          <a:effectLst/>
                          <a:latin typeface="Arial Narrow" panose="020B0606020202030204" pitchFamily="34" charset="0"/>
                        </a:rPr>
                        <a:t>[1, 2]</a:t>
                      </a: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CBD9D7"/>
                    </a:solidFill>
                  </a:tcPr>
                </a:tc>
                <a:extLst>
                  <a:ext uri="{0D108BD9-81ED-4DB2-BD59-A6C34878D82A}">
                    <a16:rowId xmlns:a16="http://schemas.microsoft.com/office/drawing/2014/main" val="10002"/>
                  </a:ext>
                </a:extLst>
              </a:tr>
              <a:tr h="391337">
                <a:tc gridSpan="4">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600" b="1" u="none" strike="noStrike" cap="none" normalizeH="0" baseline="0" dirty="0">
                          <a:ln>
                            <a:noFill/>
                          </a:ln>
                          <a:solidFill>
                            <a:srgbClr val="002060"/>
                          </a:solidFill>
                          <a:effectLst/>
                        </a:rPr>
                        <a:t>Local Study in Japan</a:t>
                      </a:r>
                      <a:endParaRPr kumimoji="0" lang="en-US" sz="1600" b="1" i="1" u="none" strike="noStrike" cap="none" normalizeH="0" baseline="0" dirty="0">
                        <a:ln>
                          <a:noFill/>
                        </a:ln>
                        <a:solidFill>
                          <a:srgbClr val="002060"/>
                        </a:solidFill>
                        <a:effectLst/>
                        <a:latin typeface="Arial"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chemeClr val="bg1">
                        <a:lumMod val="85000"/>
                      </a:schemeClr>
                    </a:solidFill>
                  </a:tcPr>
                </a:tc>
                <a:tc hMerge="1">
                  <a:txBody>
                    <a:body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1"/>
                        </a:solidFill>
                        <a:effectLst/>
                        <a:latin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1"/>
                        </a:solidFill>
                        <a:effectLst/>
                        <a:latin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MX"/>
                    </a:p>
                  </a:txBody>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l"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endParaRPr kumimoji="0" lang="en-US" sz="1600" b="1" i="1" u="none" strike="noStrike" cap="none" normalizeH="0" baseline="0" dirty="0">
                        <a:ln>
                          <a:noFill/>
                        </a:ln>
                        <a:solidFill>
                          <a:srgbClr val="002060"/>
                        </a:solidFill>
                        <a:effectLst/>
                        <a:latin typeface="Arial"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r h="459384">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600" b="1" i="0" u="none" strike="noStrike" cap="none" normalizeH="0" baseline="0" dirty="0">
                          <a:ln>
                            <a:noFill/>
                          </a:ln>
                          <a:solidFill>
                            <a:srgbClr val="002060"/>
                          </a:solidFill>
                          <a:effectLst/>
                          <a:latin typeface="+mj-lt"/>
                        </a:rPr>
                        <a:t>122</a:t>
                      </a: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400" u="none" strike="noStrike" cap="none" normalizeH="0" baseline="0" dirty="0">
                          <a:ln>
                            <a:noFill/>
                          </a:ln>
                          <a:effectLst/>
                        </a:rPr>
                        <a:t>16-26 </a:t>
                      </a:r>
                      <a:r>
                        <a:rPr kumimoji="0" lang="en-US" sz="1400" u="none" strike="noStrike" cap="none" normalizeH="0" baseline="0" dirty="0" err="1">
                          <a:ln>
                            <a:noFill/>
                          </a:ln>
                          <a:effectLst/>
                        </a:rPr>
                        <a:t>yo</a:t>
                      </a:r>
                      <a:r>
                        <a:rPr kumimoji="0" lang="en-US" sz="1400" u="none" strike="noStrike" cap="none" normalizeH="0" baseline="0" dirty="0">
                          <a:ln>
                            <a:noFill/>
                          </a:ln>
                          <a:effectLst/>
                        </a:rPr>
                        <a:t> Japanese men</a:t>
                      </a:r>
                      <a:endParaRPr kumimoji="0" lang="en-US" sz="1400" b="0" i="0" u="none" strike="noStrike" cap="none" normalizeH="0" baseline="0" dirty="0">
                        <a:ln>
                          <a:noFill/>
                        </a:ln>
                        <a:solidFill>
                          <a:schemeClr val="tx1"/>
                        </a:solidFill>
                        <a:effectLst/>
                        <a:latin typeface="Arial Narrow" panose="020B0606020202030204" pitchFamily="34"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E7EDEC"/>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400" u="none" strike="noStrike" cap="none" normalizeH="0" baseline="0" dirty="0">
                          <a:ln>
                            <a:noFill/>
                          </a:ln>
                          <a:effectLst/>
                        </a:rPr>
                        <a:t>1124</a:t>
                      </a:r>
                      <a:endParaRPr kumimoji="0" lang="en-US" sz="1400" b="0" i="0" u="none" strike="noStrike" cap="none" normalizeH="0" baseline="0" dirty="0">
                        <a:ln>
                          <a:noFill/>
                        </a:ln>
                        <a:solidFill>
                          <a:schemeClr val="tx1"/>
                        </a:solidFill>
                        <a:effectLst/>
                        <a:latin typeface="Arial Narrow" panose="020B0606020202030204" pitchFamily="34"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E7EDEC"/>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400" u="none" strike="noStrike" cap="none" normalizeH="0" baseline="0" dirty="0">
                          <a:ln>
                            <a:noFill/>
                          </a:ln>
                          <a:effectLst/>
                        </a:rPr>
                        <a:t>Efficacy and immunogenicity</a:t>
                      </a:r>
                      <a:br>
                        <a:rPr kumimoji="0" lang="en-US" sz="1400" u="none" strike="noStrike" cap="none" normalizeH="0" baseline="0" dirty="0">
                          <a:ln>
                            <a:noFill/>
                          </a:ln>
                          <a:effectLst/>
                        </a:rPr>
                      </a:br>
                      <a:r>
                        <a:rPr kumimoji="0" lang="en-US" sz="1400" u="none" strike="noStrike" cap="none" normalizeH="0" baseline="0" dirty="0">
                          <a:ln>
                            <a:noFill/>
                          </a:ln>
                          <a:effectLst/>
                        </a:rPr>
                        <a:t> vs. placebo</a:t>
                      </a:r>
                      <a:endParaRPr kumimoji="0" lang="en-US" sz="1400" b="0" i="0" u="none" strike="noStrike" cap="none" normalizeH="0" baseline="0" dirty="0">
                        <a:ln>
                          <a:noFill/>
                        </a:ln>
                        <a:solidFill>
                          <a:schemeClr val="tx1"/>
                        </a:solidFill>
                        <a:effectLst/>
                        <a:latin typeface="Arial Narrow" panose="020B0606020202030204" pitchFamily="34" charset="0"/>
                      </a:endParaRP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E7EDEC"/>
                    </a:solid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marR="0" lvl="0" indent="0" algn="ctr" defTabSz="457200" rtl="0" eaLnBrk="0" fontAlgn="base" latinLnBrk="0" hangingPunct="0">
                        <a:lnSpc>
                          <a:spcPct val="85000"/>
                        </a:lnSpc>
                        <a:spcBef>
                          <a:spcPct val="80000"/>
                        </a:spcBef>
                        <a:spcAft>
                          <a:spcPct val="0"/>
                        </a:spcAft>
                        <a:buClr>
                          <a:schemeClr val="tx2"/>
                        </a:buClr>
                        <a:buSzPct val="75000"/>
                        <a:buFont typeface="Wingdings" pitchFamily="2" charset="2"/>
                        <a:buNone/>
                        <a:tabLst/>
                      </a:pPr>
                      <a:r>
                        <a:rPr kumimoji="0" lang="en-US" sz="1400" b="0" i="0" u="none" strike="noStrike" cap="none" normalizeH="0" baseline="0" dirty="0">
                          <a:ln>
                            <a:noFill/>
                          </a:ln>
                          <a:solidFill>
                            <a:schemeClr val="tx1"/>
                          </a:solidFill>
                          <a:effectLst/>
                          <a:latin typeface="Arial Narrow" panose="020B0606020202030204" pitchFamily="34" charset="0"/>
                        </a:rPr>
                        <a:t>[3]</a:t>
                      </a:r>
                    </a:p>
                  </a:txBody>
                  <a:tcPr marL="117756" marR="117756" marT="45724" marB="45724" anchor="ctr" horzOverflow="overflow">
                    <a:lnL w="12700" cmpd="sng">
                      <a:solidFill>
                        <a:srgbClr val="6ECEB2"/>
                      </a:solidFill>
                    </a:lnL>
                    <a:lnR w="12700" cmpd="sng">
                      <a:solidFill>
                        <a:srgbClr val="6ECEB2"/>
                      </a:solidFill>
                    </a:lnR>
                    <a:lnT w="12700" cmpd="sng">
                      <a:solidFill>
                        <a:srgbClr val="6ECEB2"/>
                      </a:solidFill>
                    </a:lnT>
                    <a:lnB w="12700" cmpd="sng">
                      <a:solidFill>
                        <a:srgbClr val="6ECEB2"/>
                      </a:solidFill>
                    </a:lnB>
                    <a:lnTlToBr w="12700" cmpd="sng">
                      <a:noFill/>
                      <a:prstDash val="solid"/>
                    </a:lnTlToBr>
                    <a:lnBlToTr w="12700" cmpd="sng">
                      <a:noFill/>
                      <a:prstDash val="solid"/>
                    </a:lnBlToTr>
                    <a:solidFill>
                      <a:srgbClr val="E7EDEC"/>
                    </a:solidFill>
                  </a:tcPr>
                </a:tc>
                <a:extLst>
                  <a:ext uri="{0D108BD9-81ED-4DB2-BD59-A6C34878D82A}">
                    <a16:rowId xmlns:a16="http://schemas.microsoft.com/office/drawing/2014/main" val="10010"/>
                  </a:ext>
                </a:extLst>
              </a:tr>
            </a:tbl>
          </a:graphicData>
        </a:graphic>
      </p:graphicFrame>
      <p:sp>
        <p:nvSpPr>
          <p:cNvPr id="5" name="Rectangle : coins arrondis 4">
            <a:extLst>
              <a:ext uri="{FF2B5EF4-FFF2-40B4-BE49-F238E27FC236}">
                <a16:creationId xmlns:a16="http://schemas.microsoft.com/office/drawing/2014/main" id="{8D1FF6A3-31D3-41A2-A760-45350B01D2B9}"/>
              </a:ext>
            </a:extLst>
          </p:cNvPr>
          <p:cNvSpPr/>
          <p:nvPr/>
        </p:nvSpPr>
        <p:spPr>
          <a:xfrm>
            <a:off x="10796631" y="57719"/>
            <a:ext cx="1300294" cy="2609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a:ea typeface="+mn-ea"/>
                <a:cs typeface="+mn-cs"/>
              </a:rPr>
              <a:t>Essais cliniques</a:t>
            </a:r>
          </a:p>
        </p:txBody>
      </p:sp>
    </p:spTree>
    <p:extLst>
      <p:ext uri="{BB962C8B-B14F-4D97-AF65-F5344CB8AC3E}">
        <p14:creationId xmlns:p14="http://schemas.microsoft.com/office/powerpoint/2010/main" val="31602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F31EE1-D65E-4FC9-A53C-BB82E4C000FF}"/>
              </a:ext>
            </a:extLst>
          </p:cNvPr>
          <p:cNvSpPr>
            <a:spLocks noGrp="1"/>
          </p:cNvSpPr>
          <p:nvPr>
            <p:ph type="title"/>
          </p:nvPr>
        </p:nvSpPr>
        <p:spPr>
          <a:xfrm>
            <a:off x="186814" y="277028"/>
            <a:ext cx="11884944" cy="1076155"/>
          </a:xfrm>
        </p:spPr>
        <p:txBody>
          <a:bodyPr>
            <a:normAutofit/>
          </a:bodyPr>
          <a:lstStyle/>
          <a:p>
            <a:r>
              <a:rPr lang="en-US" sz="2800" b="1" kern="1200" dirty="0" err="1">
                <a:solidFill>
                  <a:srgbClr val="C00000"/>
                </a:solidFill>
                <a:latin typeface="Calibri" panose="020F0502020204030204" pitchFamily="34" charset="0"/>
                <a:cs typeface="Calibri" panose="020F0502020204030204" pitchFamily="34" charset="0"/>
              </a:rPr>
              <a:t>Résultats</a:t>
            </a:r>
            <a:r>
              <a:rPr lang="en-US" sz="2800" b="1" kern="1200" dirty="0">
                <a:solidFill>
                  <a:srgbClr val="C00000"/>
                </a:solidFill>
                <a:latin typeface="Calibri" panose="020F0502020204030204" pitchFamily="34" charset="0"/>
                <a:cs typeface="Calibri" panose="020F0502020204030204" pitchFamily="34" charset="0"/>
              </a:rPr>
              <a:t> des </a:t>
            </a:r>
            <a:r>
              <a:rPr lang="en-US" sz="2800" b="1" kern="1200" dirty="0" err="1">
                <a:solidFill>
                  <a:srgbClr val="C00000"/>
                </a:solidFill>
                <a:latin typeface="Calibri" panose="020F0502020204030204" pitchFamily="34" charset="0"/>
                <a:cs typeface="Calibri" panose="020F0502020204030204" pitchFamily="34" charset="0"/>
              </a:rPr>
              <a:t>essais</a:t>
            </a:r>
            <a:r>
              <a:rPr lang="en-US" sz="2800" b="1" kern="1200" dirty="0">
                <a:solidFill>
                  <a:srgbClr val="C00000"/>
                </a:solidFill>
                <a:latin typeface="Calibri" panose="020F0502020204030204" pitchFamily="34" charset="0"/>
                <a:cs typeface="Calibri" panose="020F0502020204030204" pitchFamily="34" charset="0"/>
              </a:rPr>
              <a:t> </a:t>
            </a:r>
            <a:r>
              <a:rPr lang="en-US" sz="2800" b="1" kern="1200" dirty="0" err="1">
                <a:solidFill>
                  <a:srgbClr val="C00000"/>
                </a:solidFill>
                <a:latin typeface="Calibri" panose="020F0502020204030204" pitchFamily="34" charset="0"/>
                <a:cs typeface="Calibri" panose="020F0502020204030204" pitchFamily="34" charset="0"/>
              </a:rPr>
              <a:t>cliniques</a:t>
            </a:r>
            <a:r>
              <a:rPr lang="en-US" sz="2800" b="1" kern="1200" dirty="0">
                <a:solidFill>
                  <a:srgbClr val="C00000"/>
                </a:solidFill>
                <a:latin typeface="Calibri" panose="020F0502020204030204" pitchFamily="34" charset="0"/>
                <a:cs typeface="Calibri" panose="020F0502020204030204" pitchFamily="34" charset="0"/>
              </a:rPr>
              <a:t> </a:t>
            </a:r>
            <a:r>
              <a:rPr lang="en-US" sz="2800" b="1" kern="1200" dirty="0" err="1">
                <a:solidFill>
                  <a:schemeClr val="tx1">
                    <a:lumMod val="50000"/>
                  </a:schemeClr>
                </a:solidFill>
                <a:latin typeface="Calibri" panose="020F0502020204030204" pitchFamily="34" charset="0"/>
                <a:cs typeface="Calibri" panose="020F0502020204030204" pitchFamily="34" charset="0"/>
              </a:rPr>
              <a:t>menés</a:t>
            </a:r>
            <a:r>
              <a:rPr lang="en-US" sz="2800" b="1" kern="1200" dirty="0">
                <a:solidFill>
                  <a:schemeClr val="tx1">
                    <a:lumMod val="50000"/>
                  </a:schemeClr>
                </a:solidFill>
                <a:latin typeface="Calibri" panose="020F0502020204030204" pitchFamily="34" charset="0"/>
                <a:cs typeface="Calibri" panose="020F0502020204030204" pitchFamily="34" charset="0"/>
              </a:rPr>
              <a:t> chez </a:t>
            </a:r>
            <a:r>
              <a:rPr lang="en-US" sz="2800" b="1" kern="1200" dirty="0" err="1">
                <a:solidFill>
                  <a:schemeClr val="tx1">
                    <a:lumMod val="50000"/>
                  </a:schemeClr>
                </a:solidFill>
                <a:latin typeface="Calibri" panose="020F0502020204030204" pitchFamily="34" charset="0"/>
                <a:cs typeface="Calibri" panose="020F0502020204030204" pitchFamily="34" charset="0"/>
              </a:rPr>
              <a:t>l’homme</a:t>
            </a:r>
            <a:r>
              <a:rPr lang="en-US" sz="2800" b="1" kern="1200" dirty="0">
                <a:solidFill>
                  <a:schemeClr val="tx1">
                    <a:lumMod val="50000"/>
                  </a:schemeClr>
                </a:solidFill>
                <a:latin typeface="Calibri" panose="020F0502020204030204" pitchFamily="34" charset="0"/>
                <a:cs typeface="Calibri" panose="020F0502020204030204" pitchFamily="34" charset="0"/>
              </a:rPr>
              <a:t> 16-26 </a:t>
            </a:r>
            <a:r>
              <a:rPr lang="en-US" sz="2800" b="1" kern="1200" dirty="0" err="1">
                <a:solidFill>
                  <a:schemeClr val="tx1">
                    <a:lumMod val="50000"/>
                  </a:schemeClr>
                </a:solidFill>
                <a:latin typeface="Calibri" panose="020F0502020204030204" pitchFamily="34" charset="0"/>
                <a:cs typeface="Calibri" panose="020F0502020204030204" pitchFamily="34" charset="0"/>
              </a:rPr>
              <a:t>ans</a:t>
            </a:r>
            <a:endParaRPr lang="en-US" sz="2800" b="1" kern="1200" dirty="0">
              <a:solidFill>
                <a:schemeClr val="tx1">
                  <a:lumMod val="50000"/>
                </a:schemeClr>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459B6D12-F139-454F-AC80-79A6C416077B}"/>
              </a:ext>
            </a:extLst>
          </p:cNvPr>
          <p:cNvSpPr>
            <a:spLocks noGrp="1"/>
          </p:cNvSpPr>
          <p:nvPr>
            <p:ph idx="1"/>
          </p:nvPr>
        </p:nvSpPr>
        <p:spPr>
          <a:xfrm>
            <a:off x="-40506" y="1054977"/>
            <a:ext cx="12232506" cy="1428642"/>
          </a:xfrm>
        </p:spPr>
        <p:txBody>
          <a:bodyPr/>
          <a:lstStyle/>
          <a:p>
            <a:pPr marL="342900" indent="-342900">
              <a:buFont typeface="Arial" panose="020B0604020202020204" pitchFamily="34" charset="0"/>
              <a:buChar char="•"/>
            </a:pPr>
            <a:r>
              <a:rPr lang="en-US" sz="1600" kern="1200" dirty="0">
                <a:solidFill>
                  <a:schemeClr val="tx1">
                    <a:lumMod val="50000"/>
                  </a:schemeClr>
                </a:solidFill>
                <a:latin typeface="+mn-lt"/>
                <a:cs typeface="+mn-cs"/>
              </a:rPr>
              <a:t>Une </a:t>
            </a:r>
            <a:r>
              <a:rPr lang="en-US" sz="1600" kern="1200" dirty="0" err="1">
                <a:solidFill>
                  <a:schemeClr val="tx1">
                    <a:lumMod val="50000"/>
                  </a:schemeClr>
                </a:solidFill>
                <a:latin typeface="+mn-lt"/>
                <a:cs typeface="+mn-cs"/>
              </a:rPr>
              <a:t>efficacité</a:t>
            </a:r>
            <a:r>
              <a:rPr lang="en-US" sz="1600" kern="1200" dirty="0">
                <a:solidFill>
                  <a:schemeClr val="tx1">
                    <a:lumMod val="50000"/>
                  </a:schemeClr>
                </a:solidFill>
                <a:latin typeface="+mn-lt"/>
                <a:cs typeface="+mn-cs"/>
              </a:rPr>
              <a:t> </a:t>
            </a:r>
            <a:r>
              <a:rPr lang="en-US" sz="1600" kern="1200" dirty="0" err="1">
                <a:solidFill>
                  <a:schemeClr val="tx1">
                    <a:lumMod val="50000"/>
                  </a:schemeClr>
                </a:solidFill>
                <a:latin typeface="+mn-lt"/>
                <a:cs typeface="+mn-cs"/>
              </a:rPr>
              <a:t>démontrée</a:t>
            </a:r>
            <a:r>
              <a:rPr lang="en-US" sz="1600" kern="1200" dirty="0">
                <a:solidFill>
                  <a:schemeClr val="tx1">
                    <a:lumMod val="50000"/>
                  </a:schemeClr>
                </a:solidFill>
                <a:latin typeface="+mn-lt"/>
                <a:cs typeface="+mn-cs"/>
              </a:rPr>
              <a:t> </a:t>
            </a:r>
            <a:r>
              <a:rPr lang="en-US" sz="1600" kern="1200" dirty="0" err="1">
                <a:solidFill>
                  <a:schemeClr val="tx1">
                    <a:lumMod val="50000"/>
                  </a:schemeClr>
                </a:solidFill>
                <a:latin typeface="+mn-lt"/>
                <a:cs typeface="+mn-cs"/>
              </a:rPr>
              <a:t>en</a:t>
            </a:r>
            <a:r>
              <a:rPr lang="en-US" sz="1600" kern="1200" dirty="0">
                <a:solidFill>
                  <a:schemeClr val="tx1">
                    <a:lumMod val="50000"/>
                  </a:schemeClr>
                </a:solidFill>
                <a:latin typeface="+mn-lt"/>
                <a:cs typeface="+mn-cs"/>
              </a:rPr>
              <a:t> </a:t>
            </a:r>
            <a:r>
              <a:rPr lang="en-US" sz="1600" kern="1200" dirty="0" err="1">
                <a:solidFill>
                  <a:schemeClr val="tx1">
                    <a:lumMod val="50000"/>
                  </a:schemeClr>
                </a:solidFill>
                <a:latin typeface="+mn-lt"/>
                <a:cs typeface="+mn-cs"/>
              </a:rPr>
              <a:t>prévention</a:t>
            </a:r>
            <a:r>
              <a:rPr lang="en-US" sz="1600" kern="1200" dirty="0">
                <a:solidFill>
                  <a:schemeClr val="tx1">
                    <a:lumMod val="50000"/>
                  </a:schemeClr>
                </a:solidFill>
                <a:latin typeface="+mn-lt"/>
                <a:cs typeface="+mn-cs"/>
              </a:rPr>
              <a:t> des infections, </a:t>
            </a:r>
            <a:r>
              <a:rPr lang="en-US" sz="1600" kern="1200" dirty="0" err="1">
                <a:solidFill>
                  <a:schemeClr val="tx1">
                    <a:lumMod val="50000"/>
                  </a:schemeClr>
                </a:solidFill>
                <a:latin typeface="+mn-lt"/>
                <a:cs typeface="+mn-cs"/>
              </a:rPr>
              <a:t>lésions</a:t>
            </a:r>
            <a:r>
              <a:rPr lang="en-US" sz="1600" kern="1200" dirty="0">
                <a:solidFill>
                  <a:schemeClr val="tx1">
                    <a:lumMod val="50000"/>
                  </a:schemeClr>
                </a:solidFill>
                <a:latin typeface="+mn-lt"/>
                <a:cs typeface="+mn-cs"/>
              </a:rPr>
              <a:t> </a:t>
            </a:r>
            <a:r>
              <a:rPr lang="en-US" sz="1600" kern="1200" dirty="0" err="1">
                <a:solidFill>
                  <a:schemeClr val="tx1">
                    <a:lumMod val="50000"/>
                  </a:schemeClr>
                </a:solidFill>
                <a:latin typeface="+mn-lt"/>
                <a:cs typeface="+mn-cs"/>
              </a:rPr>
              <a:t>génitales</a:t>
            </a:r>
            <a:r>
              <a:rPr lang="en-US" sz="1600" kern="1200" dirty="0">
                <a:solidFill>
                  <a:schemeClr val="tx1">
                    <a:lumMod val="50000"/>
                  </a:schemeClr>
                </a:solidFill>
                <a:latin typeface="+mn-lt"/>
                <a:cs typeface="+mn-cs"/>
              </a:rPr>
              <a:t> </a:t>
            </a:r>
            <a:r>
              <a:rPr lang="en-US" sz="1600" kern="1200" dirty="0" err="1">
                <a:solidFill>
                  <a:schemeClr val="tx1">
                    <a:lumMod val="50000"/>
                  </a:schemeClr>
                </a:solidFill>
                <a:latin typeface="+mn-lt"/>
                <a:cs typeface="+mn-cs"/>
              </a:rPr>
              <a:t>externes</a:t>
            </a:r>
            <a:r>
              <a:rPr lang="en-US" sz="1600" kern="1200" dirty="0">
                <a:solidFill>
                  <a:schemeClr val="tx1">
                    <a:lumMod val="50000"/>
                  </a:schemeClr>
                </a:solidFill>
                <a:latin typeface="+mn-lt"/>
                <a:cs typeface="+mn-cs"/>
              </a:rPr>
              <a:t> et </a:t>
            </a:r>
            <a:r>
              <a:rPr lang="en-US" sz="1600" kern="1200" dirty="0" err="1">
                <a:solidFill>
                  <a:schemeClr val="tx1">
                    <a:lumMod val="50000"/>
                  </a:schemeClr>
                </a:solidFill>
                <a:latin typeface="+mn-lt"/>
                <a:cs typeface="+mn-cs"/>
              </a:rPr>
              <a:t>dysplasies</a:t>
            </a:r>
            <a:r>
              <a:rPr lang="en-US" sz="1600" kern="1200" dirty="0">
                <a:solidFill>
                  <a:schemeClr val="tx1">
                    <a:lumMod val="50000"/>
                  </a:schemeClr>
                </a:solidFill>
                <a:latin typeface="+mn-lt"/>
                <a:cs typeface="+mn-cs"/>
              </a:rPr>
              <a:t> liées à HPV 6,11,16 et 18, et comparable entre les </a:t>
            </a:r>
            <a:r>
              <a:rPr lang="en-US" sz="1600" kern="1200" dirty="0" err="1">
                <a:solidFill>
                  <a:schemeClr val="tx1">
                    <a:lumMod val="50000"/>
                  </a:schemeClr>
                </a:solidFill>
                <a:latin typeface="+mn-lt"/>
                <a:cs typeface="+mn-cs"/>
              </a:rPr>
              <a:t>différentes</a:t>
            </a:r>
            <a:r>
              <a:rPr lang="en-US" sz="1600" kern="1200" dirty="0">
                <a:solidFill>
                  <a:schemeClr val="tx1">
                    <a:lumMod val="50000"/>
                  </a:schemeClr>
                </a:solidFill>
                <a:latin typeface="+mn-lt"/>
                <a:cs typeface="+mn-cs"/>
              </a:rPr>
              <a:t> études</a:t>
            </a:r>
          </a:p>
          <a:p>
            <a:pPr marL="342900" indent="-342900">
              <a:buFont typeface="Arial" panose="020B0604020202020204" pitchFamily="34" charset="0"/>
              <a:buChar char="•"/>
            </a:pPr>
            <a:r>
              <a:rPr lang="en-US" sz="1600" kern="1200" dirty="0">
                <a:solidFill>
                  <a:schemeClr val="tx1">
                    <a:lumMod val="50000"/>
                  </a:schemeClr>
                </a:solidFill>
                <a:latin typeface="+mn-lt"/>
                <a:cs typeface="+mn-cs"/>
              </a:rPr>
              <a:t>Une durée de protection </a:t>
            </a:r>
            <a:r>
              <a:rPr lang="en-US" sz="1600" kern="1200" dirty="0" err="1">
                <a:solidFill>
                  <a:schemeClr val="tx1">
                    <a:lumMod val="50000"/>
                  </a:schemeClr>
                </a:solidFill>
                <a:latin typeface="+mn-lt"/>
                <a:cs typeface="+mn-cs"/>
              </a:rPr>
              <a:t>maintenue</a:t>
            </a:r>
            <a:r>
              <a:rPr lang="en-US" sz="1600" kern="1200" dirty="0">
                <a:solidFill>
                  <a:schemeClr val="tx1">
                    <a:lumMod val="50000"/>
                  </a:schemeClr>
                </a:solidFill>
                <a:latin typeface="+mn-lt"/>
                <a:cs typeface="+mn-cs"/>
              </a:rPr>
              <a:t> pendant au </a:t>
            </a:r>
            <a:r>
              <a:rPr lang="en-US" sz="1600" kern="1200" dirty="0" err="1">
                <a:solidFill>
                  <a:schemeClr val="tx1">
                    <a:lumMod val="50000"/>
                  </a:schemeClr>
                </a:solidFill>
                <a:latin typeface="+mn-lt"/>
                <a:cs typeface="+mn-cs"/>
              </a:rPr>
              <a:t>moins</a:t>
            </a:r>
            <a:r>
              <a:rPr lang="en-US" sz="1600" kern="1200" dirty="0">
                <a:solidFill>
                  <a:schemeClr val="tx1">
                    <a:lumMod val="50000"/>
                  </a:schemeClr>
                </a:solidFill>
                <a:latin typeface="+mn-lt"/>
                <a:cs typeface="+mn-cs"/>
              </a:rPr>
              <a:t> 10 </a:t>
            </a:r>
            <a:r>
              <a:rPr lang="en-US" sz="1600" kern="1200" dirty="0" err="1">
                <a:solidFill>
                  <a:schemeClr val="tx1">
                    <a:lumMod val="50000"/>
                  </a:schemeClr>
                </a:solidFill>
                <a:latin typeface="+mn-lt"/>
                <a:cs typeface="+mn-cs"/>
              </a:rPr>
              <a:t>ans</a:t>
            </a:r>
            <a:r>
              <a:rPr lang="en-US" sz="1600" kern="1200" dirty="0">
                <a:solidFill>
                  <a:schemeClr val="tx1">
                    <a:lumMod val="50000"/>
                  </a:schemeClr>
                </a:solidFill>
                <a:latin typeface="+mn-lt"/>
                <a:cs typeface="+mn-cs"/>
              </a:rPr>
              <a:t>, après vaccination chez </a:t>
            </a:r>
            <a:r>
              <a:rPr lang="en-US" sz="1600" kern="1200" dirty="0" err="1">
                <a:solidFill>
                  <a:schemeClr val="tx1">
                    <a:lumMod val="50000"/>
                  </a:schemeClr>
                </a:solidFill>
                <a:latin typeface="+mn-lt"/>
                <a:cs typeface="+mn-cs"/>
              </a:rPr>
              <a:t>l’homme</a:t>
            </a:r>
            <a:r>
              <a:rPr lang="en-US" sz="1600" kern="1200" dirty="0">
                <a:solidFill>
                  <a:schemeClr val="tx1">
                    <a:lumMod val="50000"/>
                  </a:schemeClr>
                </a:solidFill>
                <a:latin typeface="+mn-lt"/>
                <a:cs typeface="+mn-cs"/>
              </a:rPr>
              <a:t> de 16 à 26 </a:t>
            </a:r>
            <a:r>
              <a:rPr lang="en-US" sz="1600" kern="1200" dirty="0" err="1">
                <a:solidFill>
                  <a:schemeClr val="tx1">
                    <a:lumMod val="50000"/>
                  </a:schemeClr>
                </a:solidFill>
                <a:latin typeface="+mn-lt"/>
                <a:cs typeface="+mn-cs"/>
              </a:rPr>
              <a:t>ans</a:t>
            </a:r>
            <a:r>
              <a:rPr lang="en-US" sz="1600" kern="1200" dirty="0">
                <a:solidFill>
                  <a:schemeClr val="tx1">
                    <a:lumMod val="50000"/>
                  </a:schemeClr>
                </a:solidFill>
                <a:latin typeface="+mn-lt"/>
                <a:cs typeface="+mn-cs"/>
              </a:rPr>
              <a:t> </a:t>
            </a:r>
          </a:p>
          <a:p>
            <a:pPr marL="342900" indent="-342900">
              <a:buFont typeface="Arial" panose="020B0604020202020204" pitchFamily="34" charset="0"/>
              <a:buChar char="•"/>
            </a:pPr>
            <a:r>
              <a:rPr lang="en-US" sz="1600" kern="1200" dirty="0">
                <a:solidFill>
                  <a:schemeClr val="tx1">
                    <a:lumMod val="50000"/>
                  </a:schemeClr>
                </a:solidFill>
                <a:latin typeface="+mn-lt"/>
                <a:cs typeface="+mn-cs"/>
              </a:rPr>
              <a:t>Une vaccination au global bien </a:t>
            </a:r>
            <a:r>
              <a:rPr lang="en-US" sz="1600" kern="1200" dirty="0" err="1">
                <a:solidFill>
                  <a:schemeClr val="tx1">
                    <a:lumMod val="50000"/>
                  </a:schemeClr>
                </a:solidFill>
                <a:latin typeface="+mn-lt"/>
                <a:cs typeface="+mn-cs"/>
              </a:rPr>
              <a:t>tolérée</a:t>
            </a:r>
            <a:endParaRPr lang="en-US" sz="1400" dirty="0">
              <a:solidFill>
                <a:schemeClr val="tx1">
                  <a:lumMod val="50000"/>
                </a:schemeClr>
              </a:solidFill>
            </a:endParaRPr>
          </a:p>
        </p:txBody>
      </p:sp>
      <p:sp>
        <p:nvSpPr>
          <p:cNvPr id="5" name="Slide Number Placeholder 4">
            <a:extLst>
              <a:ext uri="{FF2B5EF4-FFF2-40B4-BE49-F238E27FC236}">
                <a16:creationId xmlns:a16="http://schemas.microsoft.com/office/drawing/2014/main" id="{A97371B8-FA65-4D4D-B716-9FD2CEAAA9C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D97F68-CC38-3C48-B083-3B4A1457065E}" type="slidenum">
              <a:rPr kumimoji="0" lang="en-US" sz="900" b="0" i="0" u="none" strike="noStrike" kern="600" cap="none" spc="10" normalizeH="0" baseline="0" noProof="0">
                <a:ln>
                  <a:noFill/>
                </a:ln>
                <a:solidFill>
                  <a:srgbClr val="000000"/>
                </a:solidFill>
                <a:effectLst/>
                <a:uLnTx/>
                <a:uFillTx/>
                <a:latin typeface="Arial Narrow"/>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600" cap="none" spc="10" normalizeH="0" baseline="0" noProof="0">
              <a:ln>
                <a:noFill/>
              </a:ln>
              <a:solidFill>
                <a:srgbClr val="000000"/>
              </a:solidFill>
              <a:effectLst/>
              <a:uLnTx/>
              <a:uFillTx/>
              <a:latin typeface="Arial Narrow"/>
              <a:ea typeface="+mn-ea"/>
              <a:cs typeface="+mn-cs"/>
            </a:endParaRPr>
          </a:p>
        </p:txBody>
      </p:sp>
      <p:sp>
        <p:nvSpPr>
          <p:cNvPr id="8" name="TextBox 3">
            <a:extLst>
              <a:ext uri="{FF2B5EF4-FFF2-40B4-BE49-F238E27FC236}">
                <a16:creationId xmlns:a16="http://schemas.microsoft.com/office/drawing/2014/main" id="{A427644A-5DA4-4709-8840-FEFF6AFDDCE3}"/>
              </a:ext>
            </a:extLst>
          </p:cNvPr>
          <p:cNvSpPr txBox="1"/>
          <p:nvPr/>
        </p:nvSpPr>
        <p:spPr>
          <a:xfrm>
            <a:off x="67566" y="6539365"/>
            <a:ext cx="8422094" cy="492443"/>
          </a:xfrm>
          <a:prstGeom prst="rect">
            <a:avLst/>
          </a:prstGeom>
          <a:noFill/>
        </p:spPr>
        <p:txBody>
          <a:bodyPr wrap="square" lIns="0" tIns="0" rIns="0" bIns="0" rtlCol="0" anchor="t" anchorCtr="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7424A"/>
                </a:solidFill>
                <a:effectLst/>
                <a:uLnTx/>
                <a:uFillTx/>
                <a:latin typeface="Arial Narrow"/>
                <a:ea typeface="+mn-ea"/>
                <a:cs typeface="+mn-cs"/>
              </a:rPr>
              <a:t>AIN: anal </a:t>
            </a:r>
            <a:r>
              <a:rPr kumimoji="0" lang="en-US" sz="1000" b="0" i="0" u="none" strike="noStrike" kern="1200" cap="none" spc="0" normalizeH="0" baseline="0" noProof="0" dirty="0" err="1">
                <a:ln>
                  <a:noFill/>
                </a:ln>
                <a:solidFill>
                  <a:srgbClr val="37424A"/>
                </a:solidFill>
                <a:effectLst/>
                <a:uLnTx/>
                <a:uFillTx/>
                <a:latin typeface="Arial Narrow"/>
                <a:ea typeface="+mn-ea"/>
                <a:cs typeface="+mn-cs"/>
              </a:rPr>
              <a:t>intrepithelial</a:t>
            </a:r>
            <a:r>
              <a:rPr kumimoji="0" lang="en-US" sz="1000" b="0" i="0" u="none" strike="noStrike" kern="1200" cap="none" spc="0" normalizeH="0" baseline="0" noProof="0" dirty="0">
                <a:ln>
                  <a:noFill/>
                </a:ln>
                <a:solidFill>
                  <a:srgbClr val="37424A"/>
                </a:solidFill>
                <a:effectLst/>
                <a:uLnTx/>
                <a:uFillTx/>
                <a:latin typeface="Arial Narrow"/>
                <a:ea typeface="+mn-ea"/>
                <a:cs typeface="+mn-cs"/>
              </a:rPr>
              <a:t> neoplasia; PIN: penile intraepithelial neoplasia</a:t>
            </a: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Giuliano et al. 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J Med. 2011;364:401–411;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Palefsky</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et al. 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J Med. 2011;365:1576–1585; (3)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Mikamo</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et al. Vaccine 2019; 37:1651-1658</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Table 6">
            <a:extLst>
              <a:ext uri="{FF2B5EF4-FFF2-40B4-BE49-F238E27FC236}">
                <a16:creationId xmlns:a16="http://schemas.microsoft.com/office/drawing/2014/main" id="{4AB20F63-A725-4443-8B3D-E1BDF920EC9B}"/>
              </a:ext>
            </a:extLst>
          </p:cNvPr>
          <p:cNvGraphicFramePr>
            <a:graphicFrameLocks noGrp="1"/>
          </p:cNvGraphicFramePr>
          <p:nvPr/>
        </p:nvGraphicFramePr>
        <p:xfrm>
          <a:off x="67566" y="2681432"/>
          <a:ext cx="6107185" cy="3866322"/>
        </p:xfrm>
        <a:graphic>
          <a:graphicData uri="http://schemas.openxmlformats.org/drawingml/2006/table">
            <a:tbl>
              <a:tblPr firstRow="1" bandRow="1">
                <a:tableStyleId>{5C22544A-7EE6-4342-B048-85BDC9FD1C3A}</a:tableStyleId>
              </a:tblPr>
              <a:tblGrid>
                <a:gridCol w="2068337">
                  <a:extLst>
                    <a:ext uri="{9D8B030D-6E8A-4147-A177-3AD203B41FA5}">
                      <a16:colId xmlns:a16="http://schemas.microsoft.com/office/drawing/2014/main" val="20000"/>
                    </a:ext>
                  </a:extLst>
                </a:gridCol>
                <a:gridCol w="1125148">
                  <a:extLst>
                    <a:ext uri="{9D8B030D-6E8A-4147-A177-3AD203B41FA5}">
                      <a16:colId xmlns:a16="http://schemas.microsoft.com/office/drawing/2014/main" val="20001"/>
                    </a:ext>
                  </a:extLst>
                </a:gridCol>
                <a:gridCol w="1233899">
                  <a:extLst>
                    <a:ext uri="{9D8B030D-6E8A-4147-A177-3AD203B41FA5}">
                      <a16:colId xmlns:a16="http://schemas.microsoft.com/office/drawing/2014/main" val="20002"/>
                    </a:ext>
                  </a:extLst>
                </a:gridCol>
                <a:gridCol w="1679801">
                  <a:extLst>
                    <a:ext uri="{9D8B030D-6E8A-4147-A177-3AD203B41FA5}">
                      <a16:colId xmlns:a16="http://schemas.microsoft.com/office/drawing/2014/main" val="20003"/>
                    </a:ext>
                  </a:extLst>
                </a:gridCol>
              </a:tblGrid>
              <a:tr h="281056">
                <a:tc rowSpan="2">
                  <a:txBody>
                    <a:bodyPr/>
                    <a:lstStyle/>
                    <a:p>
                      <a:pPr algn="ctr"/>
                      <a:r>
                        <a:rPr lang="en-US" sz="1400" b="1" dirty="0">
                          <a:solidFill>
                            <a:schemeClr val="bg1"/>
                          </a:solidFill>
                        </a:rPr>
                        <a:t>Endpoint</a:t>
                      </a:r>
                      <a:endParaRPr lang="en-US" sz="1400" dirty="0"/>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lang="en-US" sz="1400" b="1" dirty="0" err="1">
                          <a:solidFill>
                            <a:schemeClr val="bg1"/>
                          </a:solidFill>
                        </a:rPr>
                        <a:t>qHPV</a:t>
                      </a:r>
                      <a:r>
                        <a:rPr lang="en-US" sz="1400" b="1" dirty="0">
                          <a:solidFill>
                            <a:schemeClr val="bg1"/>
                          </a:solidFill>
                        </a:rPr>
                        <a:t> Vaccine</a:t>
                      </a: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lang="en-US" sz="1400" b="1" dirty="0">
                          <a:solidFill>
                            <a:schemeClr val="bg1"/>
                          </a:solidFill>
                        </a:rPr>
                        <a:t>Placebo</a:t>
                      </a: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Efficacy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t>
                      </a:r>
                      <a:r>
                        <a:rPr lang="en-US" sz="1100" b="1" dirty="0" err="1">
                          <a:solidFill>
                            <a:schemeClr val="bg1"/>
                          </a:solidFill>
                        </a:rPr>
                        <a:t>qHPV</a:t>
                      </a:r>
                      <a:r>
                        <a:rPr lang="en-US" sz="1100" b="1" baseline="0" dirty="0">
                          <a:solidFill>
                            <a:schemeClr val="bg1"/>
                          </a:solidFill>
                        </a:rPr>
                        <a:t> vaccine vs. placebo</a:t>
                      </a:r>
                      <a:r>
                        <a:rPr lang="en-US" sz="1100" b="1" dirty="0">
                          <a:solidFill>
                            <a:schemeClr val="bg1"/>
                          </a:solidFill>
                        </a:rPr>
                        <a:t>)</a:t>
                      </a: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val="10001"/>
                  </a:ext>
                </a:extLst>
              </a:tr>
              <a:tr h="418514">
                <a:tc vMerge="1">
                  <a:txBody>
                    <a:bodyPr/>
                    <a:lstStyle/>
                    <a:p>
                      <a:pPr algn="ctr"/>
                      <a:endParaRPr lang="en-US" sz="1800" b="1" dirty="0">
                        <a:solidFill>
                          <a:schemeClr val="bg1"/>
                        </a:solidFill>
                      </a:endParaRPr>
                    </a:p>
                  </a:txBody>
                  <a:tcPr marL="91439" marR="91439" marT="45730" marB="45730" anchor="ctr">
                    <a:lnT w="12700" cap="flat" cmpd="sng" algn="ctr">
                      <a:solidFill>
                        <a:schemeClr val="bg1"/>
                      </a:solidFill>
                      <a:prstDash val="solid"/>
                      <a:round/>
                      <a:headEnd type="none" w="med" len="med"/>
                      <a:tailEnd type="none" w="med" len="med"/>
                    </a:lnT>
                    <a:solidFill>
                      <a:schemeClr val="accent5">
                        <a:lumMod val="75000"/>
                      </a:schemeClr>
                    </a:solidFill>
                  </a:tcPr>
                </a:tc>
                <a:tc>
                  <a:txBody>
                    <a:bodyPr/>
                    <a:lstStyle/>
                    <a:p>
                      <a:pPr algn="ctr"/>
                      <a:r>
                        <a:rPr lang="en-US" sz="1400" b="1" dirty="0">
                          <a:solidFill>
                            <a:schemeClr val="bg1"/>
                          </a:solidFill>
                        </a:rPr>
                        <a:t>C</a:t>
                      </a:r>
                      <a:r>
                        <a:rPr lang="en-US" sz="1400" b="1" baseline="0" dirty="0">
                          <a:solidFill>
                            <a:schemeClr val="bg1"/>
                          </a:solidFill>
                        </a:rPr>
                        <a:t>ases/ n</a:t>
                      </a:r>
                      <a:endParaRPr lang="en-US" sz="1400" b="1" dirty="0">
                        <a:solidFill>
                          <a:schemeClr val="bg1"/>
                        </a:solidFill>
                      </a:endParaRPr>
                    </a:p>
                  </a:txBody>
                  <a:tcPr marL="121888" marR="121888" marT="45727" marB="45727"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C</a:t>
                      </a:r>
                      <a:r>
                        <a:rPr lang="en-US" sz="1400" b="1" baseline="0" dirty="0">
                          <a:solidFill>
                            <a:schemeClr val="bg1"/>
                          </a:solidFill>
                        </a:rPr>
                        <a:t>ases/ n</a:t>
                      </a:r>
                      <a:endParaRPr lang="en-US" sz="1400" b="1" dirty="0">
                        <a:solidFill>
                          <a:schemeClr val="bg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vMerge="1">
                  <a:txBody>
                    <a:bodyPr/>
                    <a:lstStyle/>
                    <a:p>
                      <a:pPr algn="ctr"/>
                      <a:endParaRPr lang="en-US" sz="2000" dirty="0">
                        <a:solidFill>
                          <a:schemeClr val="bg1"/>
                        </a:solidFill>
                      </a:endParaRPr>
                    </a:p>
                  </a:txBody>
                  <a:tcPr marL="91436" marR="91436" marT="45723" marB="45723"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418514">
                <a:tc>
                  <a:txBody>
                    <a:bodyPr/>
                    <a:lstStyle/>
                    <a:p>
                      <a:pPr marL="165100" indent="-165100"/>
                      <a:r>
                        <a:rPr lang="en-US" sz="1200" b="1" dirty="0">
                          <a:solidFill>
                            <a:srgbClr val="002060"/>
                          </a:solidFill>
                        </a:rPr>
                        <a:t>External genital lesions</a:t>
                      </a:r>
                    </a:p>
                  </a:txBody>
                  <a:tcPr marL="121882" marR="121882" marT="45724" marB="457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aseline="0" dirty="0"/>
                        <a:t>3 </a:t>
                      </a:r>
                      <a:r>
                        <a:rPr lang="en-US" sz="1200" dirty="0"/>
                        <a:t>/ 1397</a:t>
                      </a:r>
                      <a:endParaRPr lang="en-US" sz="1200"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31 / 1408</a:t>
                      </a:r>
                      <a:endParaRPr lang="en-US" sz="1200"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a:t>90.4% </a:t>
                      </a:r>
                      <a:r>
                        <a:rPr lang="en-US" sz="1200" dirty="0"/>
                        <a:t>(69.2,</a:t>
                      </a:r>
                      <a:r>
                        <a:rPr lang="en-US" sz="1200" baseline="0" dirty="0"/>
                        <a:t> 98.1)</a:t>
                      </a:r>
                      <a:endParaRPr lang="en-US" sz="1200" b="1"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18514">
                <a:tc>
                  <a:txBody>
                    <a:bodyPr/>
                    <a:lstStyle/>
                    <a:p>
                      <a:r>
                        <a:rPr lang="en-US" sz="1200" b="1" baseline="0" dirty="0"/>
                        <a:t>     Condyloma </a:t>
                      </a:r>
                      <a:r>
                        <a:rPr lang="en-US" sz="1200" b="1" baseline="0" dirty="0" err="1"/>
                        <a:t>acuminatum</a:t>
                      </a:r>
                      <a:r>
                        <a:rPr lang="en-US" sz="1200" b="1" baseline="0" dirty="0"/>
                        <a:t> </a:t>
                      </a:r>
                      <a:endParaRPr lang="en-US" sz="1200" b="1" dirty="0">
                        <a:solidFill>
                          <a:schemeClr val="tx1"/>
                        </a:solidFill>
                      </a:endParaRPr>
                    </a:p>
                  </a:txBody>
                  <a:tcPr marL="121882" marR="121882" marT="45724" marB="457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a:t>
                      </a:r>
                      <a:r>
                        <a:rPr lang="en-US" sz="1200" baseline="0" dirty="0"/>
                        <a:t> </a:t>
                      </a:r>
                      <a:r>
                        <a:rPr lang="en-US" sz="1200" dirty="0"/>
                        <a:t>/ 1397</a:t>
                      </a:r>
                      <a:endParaRPr lang="en-US" sz="1200"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28 / 1408</a:t>
                      </a:r>
                      <a:endParaRPr lang="en-US" sz="1200"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a:t>89.4% </a:t>
                      </a:r>
                      <a:r>
                        <a:rPr lang="en-US" sz="1200" dirty="0"/>
                        <a:t>(65.5, 97.9)</a:t>
                      </a:r>
                      <a:endParaRPr lang="en-US" sz="1200" b="1"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418514">
                <a:tc>
                  <a:txBody>
                    <a:bodyPr/>
                    <a:lstStyle/>
                    <a:p>
                      <a:r>
                        <a:rPr lang="en-US" sz="1200" b="1" baseline="0" dirty="0"/>
                        <a:t>     PIN (any grade)</a:t>
                      </a:r>
                      <a:endParaRPr lang="en-US" sz="1200" b="1" dirty="0">
                        <a:solidFill>
                          <a:schemeClr val="tx1"/>
                        </a:solidFill>
                      </a:endParaRPr>
                    </a:p>
                  </a:txBody>
                  <a:tcPr marL="121882" marR="121882" marT="45724" marB="457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0 / 1397</a:t>
                      </a:r>
                      <a:endParaRPr lang="en-US" sz="1200"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 / 1408</a:t>
                      </a:r>
                      <a:endParaRPr lang="en-US" sz="1200"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100% (-141.2, 100)</a:t>
                      </a:r>
                      <a:endParaRPr lang="en-US" sz="1200" b="1"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418523">
                <a:tc>
                  <a:txBody>
                    <a:bodyPr/>
                    <a:lstStyle/>
                    <a:p>
                      <a:r>
                        <a:rPr lang="en-US" sz="1200" b="1" dirty="0">
                          <a:solidFill>
                            <a:srgbClr val="002060"/>
                          </a:solidFill>
                        </a:rPr>
                        <a:t>Anal dysplasia (any grade)</a:t>
                      </a:r>
                    </a:p>
                  </a:txBody>
                  <a:tcPr marL="121882" marR="121882" marT="45731" marB="457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5 / 194</a:t>
                      </a:r>
                      <a:endParaRPr lang="en-US" sz="1200"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24 / 208</a:t>
                      </a:r>
                      <a:endParaRPr lang="en-US" sz="1200"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a:t>77.5% </a:t>
                      </a:r>
                      <a:r>
                        <a:rPr lang="en-US" sz="1200" dirty="0"/>
                        <a:t>(39.6, 93.3)</a:t>
                      </a:r>
                      <a:endParaRPr lang="en-US" sz="1200" b="1"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4185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t>     AIN 1</a:t>
                      </a:r>
                      <a:endParaRPr lang="en-US" sz="1200" b="1" dirty="0">
                        <a:solidFill>
                          <a:schemeClr val="tx1"/>
                        </a:solidFill>
                      </a:endParaRPr>
                    </a:p>
                  </a:txBody>
                  <a:tcPr marL="121882" marR="121882" marT="45731" marB="457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aseline="0" dirty="0"/>
                        <a:t>4 </a:t>
                      </a:r>
                      <a:r>
                        <a:rPr lang="en-US" sz="1200" dirty="0"/>
                        <a:t>/</a:t>
                      </a:r>
                      <a:r>
                        <a:rPr lang="en-US" sz="1200" baseline="0" dirty="0"/>
                        <a:t> 194</a:t>
                      </a:r>
                      <a:endParaRPr lang="en-US" sz="1200"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16 / 208</a:t>
                      </a:r>
                      <a:endParaRPr lang="en-US" sz="1200"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a:t>73.0% </a:t>
                      </a:r>
                      <a:r>
                        <a:rPr lang="en-US" sz="1200" dirty="0"/>
                        <a:t>(16.3,</a:t>
                      </a:r>
                      <a:r>
                        <a:rPr lang="en-US" sz="1200" baseline="0" dirty="0"/>
                        <a:t> 93.4)</a:t>
                      </a:r>
                      <a:endParaRPr lang="en-US" sz="1200" b="1"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418523">
                <a:tc>
                  <a:txBody>
                    <a:bodyPr/>
                    <a:lstStyle/>
                    <a:p>
                      <a:r>
                        <a:rPr lang="en-US" sz="1200" b="1" dirty="0">
                          <a:solidFill>
                            <a:schemeClr val="tx1"/>
                          </a:solidFill>
                        </a:rPr>
                        <a:t>     AIN 2/3</a:t>
                      </a:r>
                    </a:p>
                  </a:txBody>
                  <a:tcPr marL="121882" marR="121882" marT="45731" marB="457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aseline="0" dirty="0"/>
                        <a:t>3 </a:t>
                      </a:r>
                      <a:r>
                        <a:rPr lang="en-US" sz="1200" dirty="0"/>
                        <a:t>/</a:t>
                      </a:r>
                      <a:r>
                        <a:rPr lang="en-US" sz="1200" baseline="0" dirty="0"/>
                        <a:t> 194</a:t>
                      </a:r>
                      <a:endParaRPr lang="en-US" sz="1200"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13 / 208</a:t>
                      </a:r>
                      <a:endParaRPr lang="en-US" sz="1200"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a:t>74.9% </a:t>
                      </a:r>
                      <a:r>
                        <a:rPr lang="en-US" sz="1200" dirty="0"/>
                        <a:t>(8.8, 95.4)</a:t>
                      </a:r>
                      <a:endParaRPr lang="en-US" sz="1200" b="1"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418523">
                <a:tc gridSpan="4">
                  <a:txBody>
                    <a:bodyPr/>
                    <a:lstStyle/>
                    <a:p>
                      <a:endParaRPr lang="en-US" sz="1200" b="0" dirty="0">
                        <a:solidFill>
                          <a:schemeClr val="tx1"/>
                        </a:solidFill>
                      </a:endParaRPr>
                    </a:p>
                  </a:txBody>
                  <a:tcPr marL="121882" marR="121882" marT="45731" marB="45731"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pPr algn="ctr"/>
                      <a:endParaRPr lang="en-US" sz="1600"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US" sz="1600"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US" sz="1600" b="1"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7274146"/>
                  </a:ext>
                </a:extLst>
              </a:tr>
            </a:tbl>
          </a:graphicData>
        </a:graphic>
      </p:graphicFrame>
      <p:graphicFrame>
        <p:nvGraphicFramePr>
          <p:cNvPr id="10" name="Table 6">
            <a:extLst>
              <a:ext uri="{FF2B5EF4-FFF2-40B4-BE49-F238E27FC236}">
                <a16:creationId xmlns:a16="http://schemas.microsoft.com/office/drawing/2014/main" id="{A8D9497E-D5AA-4294-9EE0-41A6C8EB5D70}"/>
              </a:ext>
            </a:extLst>
          </p:cNvPr>
          <p:cNvGraphicFramePr>
            <a:graphicFrameLocks noGrp="1"/>
          </p:cNvGraphicFramePr>
          <p:nvPr/>
        </p:nvGraphicFramePr>
        <p:xfrm>
          <a:off x="6320590" y="2681432"/>
          <a:ext cx="5751166" cy="3477437"/>
        </p:xfrm>
        <a:graphic>
          <a:graphicData uri="http://schemas.openxmlformats.org/drawingml/2006/table">
            <a:tbl>
              <a:tblPr firstRow="1" bandRow="1">
                <a:tableStyleId>{5C22544A-7EE6-4342-B048-85BDC9FD1C3A}</a:tableStyleId>
              </a:tblPr>
              <a:tblGrid>
                <a:gridCol w="2294279">
                  <a:extLst>
                    <a:ext uri="{9D8B030D-6E8A-4147-A177-3AD203B41FA5}">
                      <a16:colId xmlns:a16="http://schemas.microsoft.com/office/drawing/2014/main" val="20000"/>
                    </a:ext>
                  </a:extLst>
                </a:gridCol>
                <a:gridCol w="1267605">
                  <a:extLst>
                    <a:ext uri="{9D8B030D-6E8A-4147-A177-3AD203B41FA5}">
                      <a16:colId xmlns:a16="http://schemas.microsoft.com/office/drawing/2014/main" val="3488848845"/>
                    </a:ext>
                  </a:extLst>
                </a:gridCol>
                <a:gridCol w="883877">
                  <a:extLst>
                    <a:ext uri="{9D8B030D-6E8A-4147-A177-3AD203B41FA5}">
                      <a16:colId xmlns:a16="http://schemas.microsoft.com/office/drawing/2014/main" val="1275488394"/>
                    </a:ext>
                  </a:extLst>
                </a:gridCol>
                <a:gridCol w="1305405">
                  <a:extLst>
                    <a:ext uri="{9D8B030D-6E8A-4147-A177-3AD203B41FA5}">
                      <a16:colId xmlns:a16="http://schemas.microsoft.com/office/drawing/2014/main" val="648410623"/>
                    </a:ext>
                  </a:extLst>
                </a:gridCol>
              </a:tblGrid>
              <a:tr h="319635">
                <a:tc rowSpan="2">
                  <a:txBody>
                    <a:bodyPr/>
                    <a:lstStyle/>
                    <a:p>
                      <a:pPr algn="ctr"/>
                      <a:r>
                        <a:rPr lang="en-US" sz="1400" b="1" dirty="0">
                          <a:solidFill>
                            <a:schemeClr val="bg1"/>
                          </a:solidFill>
                        </a:rPr>
                        <a:t>Endpoint</a:t>
                      </a:r>
                      <a:endParaRPr lang="en-US" sz="1400" dirty="0"/>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lang="en-US" sz="1400" b="1">
                          <a:solidFill>
                            <a:schemeClr val="bg1"/>
                          </a:solidFill>
                        </a:rPr>
                        <a:t>qHPV Vaccine</a:t>
                      </a:r>
                      <a:endParaRPr lang="en-US" sz="1400" dirty="0"/>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pPr algn="ctr"/>
                      <a:r>
                        <a:rPr lang="en-US" sz="1400" b="1">
                          <a:solidFill>
                            <a:schemeClr val="bg1"/>
                          </a:solidFill>
                        </a:rPr>
                        <a:t>Placebo</a:t>
                      </a:r>
                      <a:endParaRPr lang="en-US" sz="1400" dirty="0"/>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Efficacy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t>
                      </a:r>
                      <a:r>
                        <a:rPr lang="en-US" sz="1100" b="1" dirty="0" err="1">
                          <a:solidFill>
                            <a:schemeClr val="bg1"/>
                          </a:solidFill>
                        </a:rPr>
                        <a:t>qHPV</a:t>
                      </a:r>
                      <a:r>
                        <a:rPr lang="en-US" sz="1100" b="1" baseline="0" dirty="0">
                          <a:solidFill>
                            <a:schemeClr val="bg1"/>
                          </a:solidFill>
                        </a:rPr>
                        <a:t> vaccine vs. placebo</a:t>
                      </a:r>
                      <a:r>
                        <a:rPr lang="en-US" sz="1100" b="1" dirty="0">
                          <a:solidFill>
                            <a:schemeClr val="bg1"/>
                          </a:solidFill>
                        </a:rPr>
                        <a:t>)</a:t>
                      </a:r>
                      <a:endParaRPr lang="en-US" sz="1400" dirty="0"/>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val="10001"/>
                  </a:ext>
                </a:extLst>
              </a:tr>
              <a:tr h="614653">
                <a:tc vMerge="1">
                  <a:txBody>
                    <a:bodyPr/>
                    <a:lstStyle/>
                    <a:p>
                      <a:pPr algn="ctr"/>
                      <a:endParaRPr lang="en-US" sz="1800" b="1" dirty="0">
                        <a:solidFill>
                          <a:schemeClr val="bg1"/>
                        </a:solidFill>
                      </a:endParaRPr>
                    </a:p>
                  </a:txBody>
                  <a:tcPr marL="91439" marR="91439" marT="45730" marB="45730" anchor="ctr">
                    <a:lnT w="12700" cap="flat" cmpd="sng" algn="ctr">
                      <a:solidFill>
                        <a:schemeClr val="bg1"/>
                      </a:solidFill>
                      <a:prstDash val="solid"/>
                      <a:round/>
                      <a:headEnd type="none" w="med" len="med"/>
                      <a:tailEnd type="none" w="med" len="med"/>
                    </a:lnT>
                    <a:solidFill>
                      <a:schemeClr val="accent5">
                        <a:lumMod val="75000"/>
                      </a:schemeClr>
                    </a:solidFill>
                  </a:tcPr>
                </a:tc>
                <a:tc>
                  <a:txBody>
                    <a:bodyPr/>
                    <a:lstStyle/>
                    <a:p>
                      <a:r>
                        <a:rPr lang="en-US" sz="1400" b="1" dirty="0">
                          <a:solidFill>
                            <a:schemeClr val="bg1"/>
                          </a:solidFill>
                        </a:rPr>
                        <a:t>C</a:t>
                      </a:r>
                      <a:r>
                        <a:rPr lang="en-US" sz="1400" b="1" baseline="0" dirty="0">
                          <a:solidFill>
                            <a:schemeClr val="bg1"/>
                          </a:solidFill>
                        </a:rPr>
                        <a:t>ases/ n</a:t>
                      </a:r>
                      <a:endParaRPr lang="fr-FR" dirty="0"/>
                    </a:p>
                  </a:txBody>
                  <a:tcPr marL="121888" marR="121888" marT="45727" marB="45727"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a:txBody>
                    <a:bodyPr/>
                    <a:lstStyle/>
                    <a:p>
                      <a:r>
                        <a:rPr lang="en-US" sz="1400" b="1" dirty="0">
                          <a:solidFill>
                            <a:schemeClr val="bg1"/>
                          </a:solidFill>
                        </a:rPr>
                        <a:t>C</a:t>
                      </a:r>
                      <a:r>
                        <a:rPr lang="en-US" sz="1400" b="1" baseline="0" dirty="0">
                          <a:solidFill>
                            <a:schemeClr val="bg1"/>
                          </a:solidFill>
                        </a:rPr>
                        <a:t>ases/ n</a:t>
                      </a:r>
                      <a:endParaRPr lang="fr-FR" dirty="0"/>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vMerge="1">
                  <a:txBody>
                    <a:bodyPr/>
                    <a:lstStyle/>
                    <a:p>
                      <a:endParaRPr lang="fr-FR" dirty="0"/>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extLst>
                  <a:ext uri="{0D108BD9-81ED-4DB2-BD59-A6C34878D82A}">
                    <a16:rowId xmlns:a16="http://schemas.microsoft.com/office/drawing/2014/main" val="10002"/>
                  </a:ext>
                </a:extLst>
              </a:tr>
              <a:tr h="319630">
                <a:tc gridSpan="4">
                  <a:txBody>
                    <a:bodyPr/>
                    <a:lstStyle/>
                    <a:p>
                      <a:pPr marL="165100" indent="-165100"/>
                      <a:r>
                        <a:rPr lang="en-US" sz="1400" b="1" dirty="0">
                          <a:solidFill>
                            <a:schemeClr val="bg1"/>
                          </a:solidFill>
                        </a:rPr>
                        <a:t>International efficacy study in men 16-26 </a:t>
                      </a:r>
                      <a:r>
                        <a:rPr lang="en-US" sz="1400" b="1" dirty="0" err="1">
                          <a:solidFill>
                            <a:schemeClr val="bg1"/>
                          </a:solidFill>
                        </a:rPr>
                        <a:t>yo</a:t>
                      </a:r>
                      <a:r>
                        <a:rPr lang="en-US" sz="1400" b="1" dirty="0">
                          <a:solidFill>
                            <a:schemeClr val="bg1"/>
                          </a:solidFill>
                        </a:rPr>
                        <a:t> (Protocol 020)</a:t>
                      </a:r>
                    </a:p>
                  </a:txBody>
                  <a:tcPr marL="121882" marR="121882" marT="45724" marB="457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19174977"/>
                  </a:ext>
                </a:extLst>
              </a:tr>
              <a:tr h="475961">
                <a:tc>
                  <a:txBody>
                    <a:bodyPr/>
                    <a:lstStyle/>
                    <a:p>
                      <a:pPr marL="165100" indent="-165100"/>
                      <a:r>
                        <a:rPr lang="en-US" sz="1200" b="1" dirty="0">
                          <a:solidFill>
                            <a:schemeClr val="tx1"/>
                          </a:solidFill>
                        </a:rPr>
                        <a:t>External genital persistent infection</a:t>
                      </a:r>
                    </a:p>
                  </a:txBody>
                  <a:tcPr marL="121882" marR="121882" marT="45724" marB="457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65100" indent="-165100"/>
                      <a:r>
                        <a:rPr lang="en-US" sz="1200">
                          <a:solidFill>
                            <a:schemeClr val="tx1"/>
                          </a:solidFill>
                        </a:rPr>
                        <a:t>15 / 1390</a:t>
                      </a:r>
                      <a:endParaRPr lang="en-US" sz="1200" b="1"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65100" indent="-165100"/>
                      <a:r>
                        <a:rPr lang="en-US" sz="1200">
                          <a:solidFill>
                            <a:schemeClr val="tx1"/>
                          </a:solidFill>
                        </a:rPr>
                        <a:t>101 / 1400</a:t>
                      </a:r>
                      <a:endParaRPr lang="en-US" sz="1200" b="1"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65100" indent="-165100"/>
                      <a:r>
                        <a:rPr lang="en-US" sz="1200" b="1" dirty="0">
                          <a:solidFill>
                            <a:schemeClr val="tx1"/>
                          </a:solidFill>
                        </a:rPr>
                        <a:t>85.6% </a:t>
                      </a:r>
                      <a:r>
                        <a:rPr lang="en-US" sz="1200" b="0" dirty="0">
                          <a:solidFill>
                            <a:schemeClr val="tx1"/>
                          </a:solidFill>
                        </a:rPr>
                        <a:t>(73.4, 92.9)</a:t>
                      </a:r>
                      <a:endParaRPr lang="en-US" sz="1200" b="1" dirty="0">
                        <a:solidFill>
                          <a:schemeClr val="tx1"/>
                        </a:solidFill>
                      </a:endParaRP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3251148"/>
                  </a:ext>
                </a:extLst>
              </a:tr>
              <a:tr h="475972">
                <a:tc>
                  <a:txBody>
                    <a:bodyPr/>
                    <a:lstStyle/>
                    <a:p>
                      <a:r>
                        <a:rPr lang="en-US" sz="1200" b="1" dirty="0">
                          <a:solidFill>
                            <a:schemeClr val="tx1"/>
                          </a:solidFill>
                        </a:rPr>
                        <a:t>Intra-anal persistent infection</a:t>
                      </a:r>
                    </a:p>
                  </a:txBody>
                  <a:tcPr marL="121882" marR="121882" marT="45731" marB="457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dirty="0">
                          <a:solidFill>
                            <a:schemeClr val="tx1"/>
                          </a:solidFill>
                        </a:rPr>
                        <a:t>2 / 193</a:t>
                      </a:r>
                      <a:endParaRPr lang="en-US" sz="1200" b="1"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dirty="0">
                          <a:solidFill>
                            <a:schemeClr val="tx1"/>
                          </a:solidFill>
                        </a:rPr>
                        <a:t>39 / 208</a:t>
                      </a:r>
                      <a:endParaRPr lang="en-US" sz="1200" b="1"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b="1" dirty="0">
                          <a:solidFill>
                            <a:schemeClr val="tx1"/>
                          </a:solidFill>
                        </a:rPr>
                        <a:t>94.9% </a:t>
                      </a:r>
                      <a:r>
                        <a:rPr lang="en-US" sz="1200" b="0" dirty="0">
                          <a:solidFill>
                            <a:schemeClr val="tx1"/>
                          </a:solidFill>
                        </a:rPr>
                        <a:t>(80.4, 99.4)</a:t>
                      </a:r>
                      <a:endParaRPr lang="en-US" sz="1200" b="1" dirty="0">
                        <a:solidFill>
                          <a:schemeClr val="tx1"/>
                        </a:solidFill>
                      </a:endParaRPr>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90823484"/>
                  </a:ext>
                </a:extLst>
              </a:tr>
              <a:tr h="319642">
                <a:tc grid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Local efficacy study in Japanese men 16-26 </a:t>
                      </a:r>
                      <a:r>
                        <a:rPr lang="en-US" sz="1400" b="1" dirty="0" err="1">
                          <a:solidFill>
                            <a:schemeClr val="bg1"/>
                          </a:solidFill>
                        </a:rPr>
                        <a:t>yo</a:t>
                      </a:r>
                      <a:r>
                        <a:rPr lang="en-US" sz="1400" b="1" dirty="0">
                          <a:solidFill>
                            <a:schemeClr val="bg1"/>
                          </a:solidFill>
                        </a:rPr>
                        <a:t> (Protocol 122)</a:t>
                      </a:r>
                    </a:p>
                  </a:txBody>
                  <a:tcPr marL="121882" marR="121882" marT="45731" marB="457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948719051"/>
                  </a:ext>
                </a:extLst>
              </a:tr>
              <a:tr h="475972">
                <a:tc>
                  <a:txBody>
                    <a:bodyPr/>
                    <a:lstStyle/>
                    <a:p>
                      <a:pPr marL="165100" indent="-165100"/>
                      <a:r>
                        <a:rPr lang="en-US" sz="1200" b="1" dirty="0">
                          <a:solidFill>
                            <a:schemeClr val="tx1"/>
                          </a:solidFill>
                        </a:rPr>
                        <a:t>External genital persistent infection</a:t>
                      </a:r>
                    </a:p>
                  </a:txBody>
                  <a:tcPr marL="121882" marR="121882" marT="45724" marB="457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solidFill>
                            <a:schemeClr val="tx1"/>
                          </a:solidFill>
                        </a:rPr>
                        <a:t>3 / 497</a:t>
                      </a:r>
                      <a:endParaRPr lang="fr-F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a:solidFill>
                            <a:schemeClr val="tx1"/>
                          </a:solidFill>
                        </a:rPr>
                        <a:t>21 / 498</a:t>
                      </a:r>
                      <a:endParaRPr lang="fr-FR"/>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b="1" dirty="0">
                          <a:solidFill>
                            <a:schemeClr val="tx1"/>
                          </a:solidFill>
                        </a:rPr>
                        <a:t>85.9% </a:t>
                      </a:r>
                      <a:r>
                        <a:rPr lang="en-US" sz="1200" b="0" dirty="0">
                          <a:solidFill>
                            <a:schemeClr val="tx1"/>
                          </a:solidFill>
                        </a:rPr>
                        <a:t>(52.7, 97.3)</a:t>
                      </a:r>
                      <a:endParaRPr lang="fr-FR" dirty="0"/>
                    </a:p>
                  </a:txBody>
                  <a:tcPr marL="121888" marR="121888"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13969407"/>
                  </a:ext>
                </a:extLst>
              </a:tr>
              <a:tr h="475972">
                <a:tc>
                  <a:txBody>
                    <a:bodyPr/>
                    <a:lstStyle/>
                    <a:p>
                      <a:r>
                        <a:rPr lang="en-US" sz="1200" b="1" dirty="0">
                          <a:solidFill>
                            <a:schemeClr val="tx1"/>
                          </a:solidFill>
                        </a:rPr>
                        <a:t>Intra-anal persistent infection</a:t>
                      </a:r>
                    </a:p>
                  </a:txBody>
                  <a:tcPr marL="121882" marR="121882" marT="45731" marB="457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dirty="0">
                          <a:solidFill>
                            <a:schemeClr val="tx1"/>
                          </a:solidFill>
                        </a:rPr>
                        <a:t>0 / 494</a:t>
                      </a:r>
                      <a:endParaRPr lang="fr-FR" dirty="0"/>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dirty="0">
                          <a:solidFill>
                            <a:schemeClr val="tx1"/>
                          </a:solidFill>
                        </a:rPr>
                        <a:t>9 / 498</a:t>
                      </a:r>
                      <a:endParaRPr lang="fr-FR" dirty="0"/>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200" b="1" dirty="0">
                          <a:solidFill>
                            <a:schemeClr val="tx1"/>
                          </a:solidFill>
                        </a:rPr>
                        <a:t>100% </a:t>
                      </a:r>
                      <a:r>
                        <a:rPr lang="en-US" sz="1200" b="0" dirty="0">
                          <a:solidFill>
                            <a:schemeClr val="tx1"/>
                          </a:solidFill>
                        </a:rPr>
                        <a:t>(49.3, 100)</a:t>
                      </a:r>
                      <a:endParaRPr lang="fr-FR" dirty="0"/>
                    </a:p>
                  </a:txBody>
                  <a:tcPr marL="121888" marR="121888" marT="45734" marB="4573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51157092"/>
                  </a:ext>
                </a:extLst>
              </a:tr>
            </a:tbl>
          </a:graphicData>
        </a:graphic>
      </p:graphicFrame>
      <p:sp>
        <p:nvSpPr>
          <p:cNvPr id="3" name="Rectangle 2">
            <a:extLst>
              <a:ext uri="{FF2B5EF4-FFF2-40B4-BE49-F238E27FC236}">
                <a16:creationId xmlns:a16="http://schemas.microsoft.com/office/drawing/2014/main" id="{E5C71439-CBDE-4E27-820B-1450BA9B564A}"/>
              </a:ext>
            </a:extLst>
          </p:cNvPr>
          <p:cNvSpPr/>
          <p:nvPr/>
        </p:nvSpPr>
        <p:spPr>
          <a:xfrm>
            <a:off x="6000395" y="6191189"/>
            <a:ext cx="6096000" cy="43088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dirty="0">
                <a:ln>
                  <a:noFill/>
                </a:ln>
                <a:solidFill>
                  <a:srgbClr val="37424A"/>
                </a:solidFill>
                <a:effectLst/>
                <a:uLnTx/>
                <a:uFillTx/>
                <a:latin typeface="Arial Narrow"/>
                <a:ea typeface="+mn-ea"/>
                <a:cs typeface="+mn-cs"/>
              </a:rPr>
              <a:t>Efficacy Against HPV 6/11/16/18-Related </a:t>
            </a:r>
            <a:r>
              <a:rPr kumimoji="0" lang="en-US" altLang="en-US" sz="1100" b="1" i="0" u="none" strike="noStrike" kern="1200" cap="none" spc="0" normalizeH="0" baseline="0" noProof="0" dirty="0">
                <a:ln>
                  <a:noFill/>
                </a:ln>
                <a:solidFill>
                  <a:srgbClr val="C00000"/>
                </a:solidFill>
                <a:effectLst/>
                <a:uLnTx/>
                <a:uFillTx/>
                <a:latin typeface="Arial Narrow"/>
                <a:ea typeface="+mn-ea"/>
                <a:cs typeface="+mn-cs"/>
              </a:rPr>
              <a:t>Persistent Infection </a:t>
            </a:r>
            <a:r>
              <a:rPr kumimoji="0" lang="en-US" altLang="en-US" sz="1100" b="1" i="0" u="none" strike="noStrike" kern="1200" cap="none" spc="0" normalizeH="0" baseline="0" noProof="0" dirty="0">
                <a:ln>
                  <a:noFill/>
                </a:ln>
                <a:solidFill>
                  <a:srgbClr val="37424A"/>
                </a:solidFill>
                <a:effectLst/>
                <a:uLnTx/>
                <a:uFillTx/>
                <a:latin typeface="Arial Narrow"/>
                <a:ea typeface="+mn-ea"/>
                <a:cs typeface="+mn-cs"/>
              </a:rPr>
              <a:t>in Protocols 020 (international study)</a:t>
            </a:r>
            <a:br>
              <a:rPr kumimoji="0" lang="en-US" altLang="en-US" sz="1100" b="1" i="0" u="none" strike="noStrike" kern="1200" cap="none" spc="0" normalizeH="0" baseline="0" noProof="0" dirty="0">
                <a:ln>
                  <a:noFill/>
                </a:ln>
                <a:solidFill>
                  <a:srgbClr val="37424A"/>
                </a:solidFill>
                <a:effectLst/>
                <a:uLnTx/>
                <a:uFillTx/>
                <a:latin typeface="Arial Narrow"/>
                <a:ea typeface="+mn-ea"/>
                <a:cs typeface="+mn-cs"/>
              </a:rPr>
            </a:br>
            <a:r>
              <a:rPr kumimoji="0" lang="en-US" altLang="en-US" sz="1100" b="1" i="0" u="none" strike="noStrike" kern="1200" cap="none" spc="0" normalizeH="0" baseline="0" noProof="0" dirty="0">
                <a:ln>
                  <a:noFill/>
                </a:ln>
                <a:solidFill>
                  <a:srgbClr val="37424A"/>
                </a:solidFill>
                <a:effectLst/>
                <a:uLnTx/>
                <a:uFillTx/>
                <a:latin typeface="Arial Narrow"/>
                <a:ea typeface="+mn-ea"/>
                <a:cs typeface="+mn-cs"/>
              </a:rPr>
              <a:t>and 122 (study in Japan)</a:t>
            </a:r>
            <a:endParaRPr kumimoji="0" lang="fr-FR" sz="1100" b="1" i="0" u="none" strike="noStrike" kern="1200" cap="none" spc="0" normalizeH="0" baseline="0" noProof="0" dirty="0">
              <a:ln>
                <a:noFill/>
              </a:ln>
              <a:solidFill>
                <a:srgbClr val="37424A"/>
              </a:solidFill>
              <a:effectLst/>
              <a:uLnTx/>
              <a:uFillTx/>
              <a:latin typeface="Arial Narrow"/>
              <a:ea typeface="+mn-ea"/>
              <a:cs typeface="+mn-cs"/>
            </a:endParaRPr>
          </a:p>
        </p:txBody>
      </p:sp>
      <p:sp>
        <p:nvSpPr>
          <p:cNvPr id="4" name="Rectangle 3">
            <a:extLst>
              <a:ext uri="{FF2B5EF4-FFF2-40B4-BE49-F238E27FC236}">
                <a16:creationId xmlns:a16="http://schemas.microsoft.com/office/drawing/2014/main" id="{83416244-4702-4D7C-8CC2-7863D46A89A3}"/>
              </a:ext>
            </a:extLst>
          </p:cNvPr>
          <p:cNvSpPr/>
          <p:nvPr/>
        </p:nvSpPr>
        <p:spPr>
          <a:xfrm>
            <a:off x="78751" y="6123250"/>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dirty="0">
                <a:ln>
                  <a:noFill/>
                </a:ln>
                <a:solidFill>
                  <a:srgbClr val="37424A"/>
                </a:solidFill>
                <a:effectLst/>
                <a:uLnTx/>
                <a:uFillTx/>
                <a:latin typeface="Arial Narrow"/>
                <a:ea typeface="+mn-ea"/>
                <a:cs typeface="+mn-cs"/>
              </a:rPr>
              <a:t>Efficacy Against HPV 6/11/16/18-Related </a:t>
            </a:r>
            <a:r>
              <a:rPr kumimoji="0" lang="en-US" altLang="en-US" sz="1200" b="1" i="0" u="none" strike="noStrike" kern="1200" cap="none" spc="0" normalizeH="0" baseline="0" noProof="0" dirty="0">
                <a:ln>
                  <a:noFill/>
                </a:ln>
                <a:solidFill>
                  <a:srgbClr val="C00000"/>
                </a:solidFill>
                <a:effectLst/>
                <a:uLnTx/>
                <a:uFillTx/>
                <a:latin typeface="Arial Narrow"/>
                <a:ea typeface="+mn-ea"/>
                <a:cs typeface="+mn-cs"/>
              </a:rPr>
              <a:t>External Genital Lesions </a:t>
            </a:r>
            <a:r>
              <a:rPr kumimoji="0" lang="en-US" altLang="en-US" sz="1100" b="1" i="0" u="none" strike="noStrike" kern="1200" cap="none" spc="0" normalizeH="0" baseline="0" noProof="0" dirty="0">
                <a:ln>
                  <a:noFill/>
                </a:ln>
                <a:solidFill>
                  <a:srgbClr val="37424A"/>
                </a:solidFill>
                <a:effectLst/>
                <a:uLnTx/>
                <a:uFillTx/>
                <a:latin typeface="Arial Narrow"/>
                <a:ea typeface="+mn-ea"/>
                <a:cs typeface="+mn-cs"/>
              </a:rPr>
              <a:t>and</a:t>
            </a:r>
            <a:r>
              <a:rPr kumimoji="0" lang="en-US" altLang="en-US" sz="1200" b="0" i="0" u="none" strike="noStrike" kern="1200" cap="none" spc="0" normalizeH="0" baseline="0" noProof="0" dirty="0">
                <a:ln>
                  <a:noFill/>
                </a:ln>
                <a:solidFill>
                  <a:srgbClr val="37424A"/>
                </a:solidFill>
                <a:effectLst/>
                <a:uLnTx/>
                <a:uFillTx/>
                <a:latin typeface="Arial Narrow"/>
                <a:ea typeface="+mn-ea"/>
                <a:cs typeface="+mn-cs"/>
              </a:rPr>
              <a:t> </a:t>
            </a:r>
            <a:r>
              <a:rPr kumimoji="0" lang="en-US" altLang="en-US" sz="1200" b="1" i="0" u="none" strike="noStrike" kern="1200" cap="none" spc="0" normalizeH="0" baseline="0" noProof="0" dirty="0">
                <a:ln>
                  <a:noFill/>
                </a:ln>
                <a:solidFill>
                  <a:srgbClr val="C00000"/>
                </a:solidFill>
                <a:effectLst/>
                <a:uLnTx/>
                <a:uFillTx/>
                <a:latin typeface="Arial Narrow"/>
                <a:ea typeface="+mn-ea"/>
                <a:cs typeface="+mn-cs"/>
              </a:rPr>
              <a:t>Anal Dysplasia</a:t>
            </a:r>
            <a:r>
              <a:rPr kumimoji="0" lang="en-US" altLang="en-US" sz="1200" b="0" i="0" u="none" strike="noStrike" kern="1200" cap="none" spc="0" normalizeH="0" baseline="0" noProof="0" dirty="0">
                <a:ln>
                  <a:noFill/>
                </a:ln>
                <a:solidFill>
                  <a:srgbClr val="37424A"/>
                </a:solidFill>
                <a:effectLst/>
                <a:uLnTx/>
                <a:uFillTx/>
                <a:latin typeface="Arial Narrow"/>
                <a:ea typeface="+mn-ea"/>
                <a:cs typeface="+mn-cs"/>
              </a:rPr>
              <a:t> </a:t>
            </a:r>
            <a:r>
              <a:rPr kumimoji="0" lang="en-US" altLang="en-US" sz="1100" b="1" i="0" u="none" strike="noStrike" kern="1200" cap="none" spc="0" normalizeH="0" baseline="0" noProof="0" dirty="0">
                <a:ln>
                  <a:noFill/>
                </a:ln>
                <a:solidFill>
                  <a:srgbClr val="37424A"/>
                </a:solidFill>
                <a:effectLst/>
                <a:uLnTx/>
                <a:uFillTx/>
                <a:latin typeface="Arial Narrow"/>
                <a:ea typeface="+mn-ea"/>
                <a:cs typeface="+mn-cs"/>
              </a:rPr>
              <a:t>in Protocol 020</a:t>
            </a:r>
            <a:br>
              <a:rPr kumimoji="0" lang="en-US" altLang="en-US" sz="900" b="0" i="0" u="none" strike="noStrike" kern="1200" cap="none" spc="0" normalizeH="0" baseline="0" noProof="0" dirty="0">
                <a:ln>
                  <a:noFill/>
                </a:ln>
                <a:solidFill>
                  <a:srgbClr val="37424A"/>
                </a:solidFill>
                <a:effectLst/>
                <a:uLnTx/>
                <a:uFillTx/>
                <a:latin typeface="Arial Narrow"/>
                <a:ea typeface="+mn-ea"/>
                <a:cs typeface="+mn-cs"/>
              </a:rPr>
            </a:br>
            <a:endParaRPr kumimoji="0" lang="fr-FR" sz="1200" b="0" i="0" u="none" strike="noStrike" kern="1200" cap="none" spc="0" normalizeH="0" baseline="0" noProof="0" dirty="0">
              <a:ln>
                <a:noFill/>
              </a:ln>
              <a:solidFill>
                <a:srgbClr val="37424A"/>
              </a:solidFill>
              <a:effectLst/>
              <a:uLnTx/>
              <a:uFillTx/>
              <a:latin typeface="Arial Narrow"/>
              <a:ea typeface="+mn-ea"/>
              <a:cs typeface="+mn-cs"/>
            </a:endParaRPr>
          </a:p>
        </p:txBody>
      </p:sp>
      <p:sp>
        <p:nvSpPr>
          <p:cNvPr id="12" name="Rectangle : coins arrondis 11">
            <a:extLst>
              <a:ext uri="{FF2B5EF4-FFF2-40B4-BE49-F238E27FC236}">
                <a16:creationId xmlns:a16="http://schemas.microsoft.com/office/drawing/2014/main" id="{71AD0894-85F0-4087-AB30-72CE9B0951D3}"/>
              </a:ext>
            </a:extLst>
          </p:cNvPr>
          <p:cNvSpPr/>
          <p:nvPr/>
        </p:nvSpPr>
        <p:spPr>
          <a:xfrm>
            <a:off x="10796631" y="57719"/>
            <a:ext cx="1300294" cy="260977"/>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latin typeface="Calibri"/>
                <a:ea typeface="+mn-ea"/>
                <a:cs typeface="+mn-cs"/>
              </a:rPr>
              <a:t>Essais cliniques</a:t>
            </a:r>
          </a:p>
        </p:txBody>
      </p:sp>
    </p:spTree>
    <p:extLst>
      <p:ext uri="{BB962C8B-B14F-4D97-AF65-F5344CB8AC3E}">
        <p14:creationId xmlns:p14="http://schemas.microsoft.com/office/powerpoint/2010/main" val="2164035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ZoneTexte 71">
            <a:extLst>
              <a:ext uri="{FF2B5EF4-FFF2-40B4-BE49-F238E27FC236}">
                <a16:creationId xmlns:a16="http://schemas.microsoft.com/office/drawing/2014/main" id="{0AE536BE-AC45-4737-9800-D70087F264F5}"/>
              </a:ext>
            </a:extLst>
          </p:cNvPr>
          <p:cNvSpPr txBox="1"/>
          <p:nvPr/>
        </p:nvSpPr>
        <p:spPr>
          <a:xfrm>
            <a:off x="314373" y="1151115"/>
            <a:ext cx="11248382" cy="769441"/>
          </a:xfrm>
          <a:prstGeom prst="rect">
            <a:avLst/>
          </a:prstGeom>
          <a:solidFill>
            <a:srgbClr val="5B9BD5">
              <a:lumMod val="20000"/>
              <a:lumOff val="80000"/>
            </a:srgbClr>
          </a:solidFill>
        </p:spPr>
        <p:txBody>
          <a:bodyPr wrap="square" rtlCol="0">
            <a:spAutoFit/>
          </a:bodyPr>
          <a:lstStyle/>
          <a:p>
            <a:pPr marL="0" marR="0" lvl="0" indent="0" algn="l" defTabSz="403228"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C00000"/>
                </a:solidFill>
                <a:effectLst/>
                <a:uLnTx/>
                <a:uFillTx/>
                <a:latin typeface="Calibri" panose="020F0502020204030204"/>
                <a:ea typeface="+mn-ea"/>
                <a:cs typeface="+mn-cs"/>
              </a:rPr>
              <a:t>Contexte australien </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just" defTabSz="40322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rPr>
              <a:t>Vaccination HPV introduite chez </a:t>
            </a:r>
            <a:r>
              <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rPr>
              <a:t>JF en 2007 </a:t>
            </a:r>
            <a:r>
              <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rPr>
              <a:t>(12-13 ans + 2 ans de catch up =&gt; 26 ans ), </a:t>
            </a:r>
            <a:r>
              <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rPr>
              <a:t>taux de CV élevés </a:t>
            </a:r>
            <a:r>
              <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rPr>
              <a:t>(~80%) </a:t>
            </a:r>
          </a:p>
          <a:p>
            <a:pPr marL="285750" marR="0" lvl="0" indent="-285750" algn="just" defTabSz="40322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rPr>
              <a:t>Vaccination HPV introduite chez les garçons en 2013</a:t>
            </a:r>
            <a:r>
              <a:rPr lang="fr-FR" sz="1400" kern="0" dirty="0">
                <a:solidFill>
                  <a:prstClr val="black"/>
                </a:solidFill>
                <a:latin typeface="Calibri" panose="020F0502020204030204"/>
              </a:rPr>
              <a:t> =&gt; pas d</a:t>
            </a:r>
            <a:r>
              <a:rPr kumimoji="0" lang="fr-FR" sz="1400" b="0" i="0" u="none" strike="noStrike" kern="0" cap="none" spc="0" normalizeH="0" baseline="0" noProof="0">
                <a:ln>
                  <a:noFill/>
                </a:ln>
                <a:solidFill>
                  <a:prstClr val="black"/>
                </a:solidFill>
                <a:effectLst/>
                <a:uLnTx/>
                <a:uFillTx/>
                <a:latin typeface="Calibri" panose="020F0502020204030204"/>
                <a:ea typeface="+mn-ea"/>
                <a:cs typeface="+mn-cs"/>
              </a:rPr>
              <a:t>’impact sur  les </a:t>
            </a:r>
            <a:r>
              <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rPr>
              <a:t>résultats de </a:t>
            </a:r>
            <a:r>
              <a:rPr kumimoji="0" lang="fr-FR" sz="1400" b="0" i="0" u="none" strike="noStrike" kern="0" cap="none" spc="0" normalizeH="0" baseline="0" noProof="0">
                <a:ln>
                  <a:noFill/>
                </a:ln>
                <a:solidFill>
                  <a:prstClr val="black"/>
                </a:solidFill>
                <a:effectLst/>
                <a:uLnTx/>
                <a:uFillTx/>
                <a:latin typeface="Calibri" panose="020F0502020204030204"/>
                <a:ea typeface="+mn-ea"/>
                <a:cs typeface="+mn-cs"/>
              </a:rPr>
              <a:t>cette étude.</a:t>
            </a:r>
            <a:endPar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66308585-3A0D-4213-9572-F38DB843A90A}"/>
              </a:ext>
            </a:extLst>
          </p:cNvPr>
          <p:cNvPicPr>
            <a:picLocks noChangeAspect="1"/>
          </p:cNvPicPr>
          <p:nvPr/>
        </p:nvPicPr>
        <p:blipFill>
          <a:blip r:embed="rId3"/>
          <a:stretch>
            <a:fillRect/>
          </a:stretch>
        </p:blipFill>
        <p:spPr>
          <a:xfrm>
            <a:off x="11116745" y="523035"/>
            <a:ext cx="858680" cy="858680"/>
          </a:xfrm>
          <a:prstGeom prst="rect">
            <a:avLst/>
          </a:prstGeom>
        </p:spPr>
      </p:pic>
      <p:sp>
        <p:nvSpPr>
          <p:cNvPr id="6" name="TextBox 125">
            <a:extLst>
              <a:ext uri="{FF2B5EF4-FFF2-40B4-BE49-F238E27FC236}">
                <a16:creationId xmlns:a16="http://schemas.microsoft.com/office/drawing/2014/main" id="{3FF9C70C-F122-4258-AF4F-4A149820DC3C}"/>
              </a:ext>
            </a:extLst>
          </p:cNvPr>
          <p:cNvSpPr txBox="1"/>
          <p:nvPr/>
        </p:nvSpPr>
        <p:spPr>
          <a:xfrm>
            <a:off x="3176" y="5757526"/>
            <a:ext cx="12188824" cy="969474"/>
          </a:xfrm>
          <a:prstGeom prst="rect">
            <a:avLst/>
          </a:prstGeom>
          <a:noFill/>
        </p:spPr>
        <p:txBody>
          <a:bodyPr wrap="square" lIns="121899" tIns="60949" rIns="121899" bIns="60949" rtlCol="0" anchor="b">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30000" noProof="0" dirty="0">
                <a:ln>
                  <a:noFill/>
                </a:ln>
                <a:solidFill>
                  <a:srgbClr val="000000"/>
                </a:solidFill>
                <a:effectLst/>
                <a:uLnTx/>
                <a:uFillTx/>
                <a:latin typeface="Segoe UI" panose="020B0502040204020203" pitchFamily="34" charset="0"/>
                <a:ea typeface="+mn-ea"/>
                <a:cs typeface="Segoe UI" panose="020B0502040204020203" pitchFamily="34" charset="0"/>
              </a:rPr>
              <a:t>a</a:t>
            </a: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Analyses included a total of 34,900 females and 32,781 heterosexual males / </a:t>
            </a:r>
            <a:r>
              <a:rPr kumimoji="0" lang="en-US" sz="1100" b="0" i="0" u="none" strike="noStrike" kern="1200" cap="none" spc="0" normalizeH="0" baseline="0" noProof="0" dirty="0">
                <a:ln>
                  <a:noFill/>
                </a:ln>
                <a:solidFill>
                  <a:srgbClr val="292934"/>
                </a:solidFill>
                <a:effectLst/>
                <a:uLnTx/>
                <a:uFillTx/>
                <a:latin typeface="Arial Narrow"/>
                <a:ea typeface="+mn-ea"/>
                <a:cs typeface="+mn-cs"/>
              </a:rPr>
              <a:t>2,394 women and 3,999 heterosexual males diagnosed with genital warts between 2004 and 2011. </a:t>
            </a:r>
            <a:endPar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30000" noProof="0" dirty="0">
                <a:ln>
                  <a:noFill/>
                </a:ln>
                <a:solidFill>
                  <a:srgbClr val="000000"/>
                </a:solidFill>
                <a:effectLst/>
                <a:uLnTx/>
                <a:uFillTx/>
                <a:latin typeface="Segoe UI" panose="020B0502040204020203" pitchFamily="34" charset="0"/>
                <a:ea typeface="+mn-ea"/>
                <a:cs typeface="Segoe UI" panose="020B0502040204020203" pitchFamily="34" charset="0"/>
              </a:rPr>
              <a:t>b</a:t>
            </a: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4vHPV vaccination was introduced to the Australia National Immunization Program in 2007 for girls 12 to 13 years of age and in 2012 for boys 12 to 13 years of age.</a:t>
            </a:r>
            <a:r>
              <a:rPr kumimoji="0" lang="en-US" sz="1100" b="0" i="0" u="none" strike="noStrike" kern="1200" cap="none" spc="0" normalizeH="0" baseline="30000" noProof="0" dirty="0">
                <a:ln>
                  <a:noFill/>
                </a:ln>
                <a:solidFill>
                  <a:srgbClr val="000000"/>
                </a:solidFill>
                <a:effectLst/>
                <a:uLnTx/>
                <a:uFillTx/>
                <a:latin typeface="Segoe UI" panose="020B0502040204020203" pitchFamily="34" charset="0"/>
                <a:ea typeface="+mn-ea"/>
                <a:cs typeface="Segoe UI" panose="020B0502040204020203" pitchFamily="34" charset="0"/>
              </a:rPr>
              <a:t>2</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AU"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base"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pt-BR" sz="1100" b="0" i="0" u="none" strike="noStrike" kern="1200" cap="none" spc="0" normalizeH="0" baseline="0" noProof="0" dirty="0">
                <a:ln>
                  <a:noFill/>
                </a:ln>
                <a:solidFill>
                  <a:prstClr val="black"/>
                </a:solidFill>
                <a:effectLst/>
                <a:uLnTx/>
                <a:uFillTx/>
                <a:latin typeface="Calibri" panose="020F0502020204030204"/>
                <a:ea typeface="+mn-ea"/>
                <a:cs typeface="+mn-cs"/>
              </a:rPr>
              <a:t>Ali H et al. BMJ. 2013;346:f2032. 2. </a:t>
            </a:r>
            <a:r>
              <a:rPr kumimoji="0" lang="en-US" altLang="en-US" sz="1100" b="0" i="0" u="none" strike="noStrike" kern="1200" cap="none" spc="0" normalizeH="0" baseline="0" noProof="0" dirty="0">
                <a:ln>
                  <a:noFill/>
                </a:ln>
                <a:solidFill>
                  <a:prstClr val="black"/>
                </a:solidFill>
                <a:effectLst/>
                <a:uLnTx/>
                <a:uFillTx/>
                <a:latin typeface="Calibri" panose="020F0502020204030204"/>
                <a:ea typeface="+mn-ea"/>
                <a:cs typeface="+mn-cs"/>
              </a:rPr>
              <a:t>Human papillomavirus. Australian Government Department of Health website. http://www.health.gov.au/internet/immunise/publishing.nsf/Content/immunise-hpv. Accessed June 27, 2016.</a:t>
            </a:r>
          </a:p>
        </p:txBody>
      </p:sp>
      <p:grpSp>
        <p:nvGrpSpPr>
          <p:cNvPr id="7" name="Group 11">
            <a:extLst>
              <a:ext uri="{FF2B5EF4-FFF2-40B4-BE49-F238E27FC236}">
                <a16:creationId xmlns:a16="http://schemas.microsoft.com/office/drawing/2014/main" id="{C4C00F0F-5AE6-4C99-A08B-74FAAF6F0746}"/>
              </a:ext>
            </a:extLst>
          </p:cNvPr>
          <p:cNvGrpSpPr/>
          <p:nvPr/>
        </p:nvGrpSpPr>
        <p:grpSpPr>
          <a:xfrm>
            <a:off x="469918" y="1997269"/>
            <a:ext cx="5194226" cy="3125454"/>
            <a:chOff x="301328" y="1980141"/>
            <a:chExt cx="3896684" cy="2759162"/>
          </a:xfrm>
        </p:grpSpPr>
        <p:grpSp>
          <p:nvGrpSpPr>
            <p:cNvPr id="9" name="Group 26">
              <a:extLst>
                <a:ext uri="{FF2B5EF4-FFF2-40B4-BE49-F238E27FC236}">
                  <a16:creationId xmlns:a16="http://schemas.microsoft.com/office/drawing/2014/main" id="{A1B69A14-278A-4F32-AD43-0789248E9915}"/>
                </a:ext>
              </a:extLst>
            </p:cNvPr>
            <p:cNvGrpSpPr/>
            <p:nvPr/>
          </p:nvGrpSpPr>
          <p:grpSpPr>
            <a:xfrm>
              <a:off x="2076847" y="2726724"/>
              <a:ext cx="2121165" cy="1740674"/>
              <a:chOff x="473285" y="3420741"/>
              <a:chExt cx="2121165" cy="1740674"/>
            </a:xfrm>
          </p:grpSpPr>
          <p:grpSp>
            <p:nvGrpSpPr>
              <p:cNvPr id="19" name="Group 9">
                <a:extLst>
                  <a:ext uri="{FF2B5EF4-FFF2-40B4-BE49-F238E27FC236}">
                    <a16:creationId xmlns:a16="http://schemas.microsoft.com/office/drawing/2014/main" id="{E44E2B4A-AD10-4F7F-A0E1-90F025AAB494}"/>
                  </a:ext>
                </a:extLst>
              </p:cNvPr>
              <p:cNvGrpSpPr/>
              <p:nvPr/>
            </p:nvGrpSpPr>
            <p:grpSpPr>
              <a:xfrm>
                <a:off x="473285" y="3420741"/>
                <a:ext cx="200835" cy="1740674"/>
                <a:chOff x="319806" y="2237366"/>
                <a:chExt cx="287247" cy="3026048"/>
              </a:xfrm>
            </p:grpSpPr>
            <p:cxnSp>
              <p:nvCxnSpPr>
                <p:cNvPr id="23" name="Straight Connector 241">
                  <a:extLst>
                    <a:ext uri="{FF2B5EF4-FFF2-40B4-BE49-F238E27FC236}">
                      <a16:creationId xmlns:a16="http://schemas.microsoft.com/office/drawing/2014/main" id="{CE863B87-2A29-4AAE-A637-E38D1D8C60AC}"/>
                    </a:ext>
                  </a:extLst>
                </p:cNvPr>
                <p:cNvCxnSpPr/>
                <p:nvPr/>
              </p:nvCxnSpPr>
              <p:spPr bwMode="auto">
                <a:xfrm flipH="1">
                  <a:off x="572974" y="5152138"/>
                  <a:ext cx="34079"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24" name="Straight Connector 213">
                  <a:extLst>
                    <a:ext uri="{FF2B5EF4-FFF2-40B4-BE49-F238E27FC236}">
                      <a16:creationId xmlns:a16="http://schemas.microsoft.com/office/drawing/2014/main" id="{0704DA1A-3FF6-4615-B884-2D902706532B}"/>
                    </a:ext>
                  </a:extLst>
                </p:cNvPr>
                <p:cNvCxnSpPr/>
                <p:nvPr/>
              </p:nvCxnSpPr>
              <p:spPr bwMode="auto">
                <a:xfrm flipH="1">
                  <a:off x="572974" y="2375406"/>
                  <a:ext cx="34079"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25" name="Straight Connector 214">
                  <a:extLst>
                    <a:ext uri="{FF2B5EF4-FFF2-40B4-BE49-F238E27FC236}">
                      <a16:creationId xmlns:a16="http://schemas.microsoft.com/office/drawing/2014/main" id="{87915D31-F829-48C0-86CC-2AE2ED83A549}"/>
                    </a:ext>
                  </a:extLst>
                </p:cNvPr>
                <p:cNvCxnSpPr/>
                <p:nvPr/>
              </p:nvCxnSpPr>
              <p:spPr bwMode="auto">
                <a:xfrm flipH="1">
                  <a:off x="572974" y="2930752"/>
                  <a:ext cx="34079"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26" name="Straight Connector 216">
                  <a:extLst>
                    <a:ext uri="{FF2B5EF4-FFF2-40B4-BE49-F238E27FC236}">
                      <a16:creationId xmlns:a16="http://schemas.microsoft.com/office/drawing/2014/main" id="{0CDFA162-DDA1-435B-939C-1019B945E1C5}"/>
                    </a:ext>
                  </a:extLst>
                </p:cNvPr>
                <p:cNvCxnSpPr/>
                <p:nvPr/>
              </p:nvCxnSpPr>
              <p:spPr bwMode="auto">
                <a:xfrm flipH="1">
                  <a:off x="572974" y="3486098"/>
                  <a:ext cx="34079"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27" name="Straight Connector 219">
                  <a:extLst>
                    <a:ext uri="{FF2B5EF4-FFF2-40B4-BE49-F238E27FC236}">
                      <a16:creationId xmlns:a16="http://schemas.microsoft.com/office/drawing/2014/main" id="{5D030723-6053-4931-8D9A-C3B1A5FEFF6F}"/>
                    </a:ext>
                  </a:extLst>
                </p:cNvPr>
                <p:cNvCxnSpPr/>
                <p:nvPr/>
              </p:nvCxnSpPr>
              <p:spPr bwMode="auto">
                <a:xfrm flipH="1">
                  <a:off x="572974" y="4596790"/>
                  <a:ext cx="34079" cy="0"/>
                </a:xfrm>
                <a:prstGeom prst="line">
                  <a:avLst/>
                </a:prstGeom>
                <a:solidFill>
                  <a:schemeClr val="bg1"/>
                </a:solidFill>
                <a:ln w="9525" cap="flat" cmpd="sng" algn="ctr">
                  <a:solidFill>
                    <a:schemeClr val="tx1"/>
                  </a:solidFill>
                  <a:prstDash val="solid"/>
                  <a:round/>
                  <a:headEnd type="none" w="med" len="med"/>
                  <a:tailEnd type="none" w="med" len="med"/>
                </a:ln>
                <a:effectLst/>
              </p:spPr>
            </p:cxnSp>
            <p:sp>
              <p:nvSpPr>
                <p:cNvPr id="28" name="TextBox 221">
                  <a:extLst>
                    <a:ext uri="{FF2B5EF4-FFF2-40B4-BE49-F238E27FC236}">
                      <a16:creationId xmlns:a16="http://schemas.microsoft.com/office/drawing/2014/main" id="{2F5F6528-B162-42C9-859E-411825A2B02E}"/>
                    </a:ext>
                  </a:extLst>
                </p:cNvPr>
                <p:cNvSpPr txBox="1"/>
                <p:nvPr/>
              </p:nvSpPr>
              <p:spPr>
                <a:xfrm>
                  <a:off x="319806" y="2237366"/>
                  <a:ext cx="223135" cy="268028"/>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20</a:t>
                  </a:r>
                </a:p>
              </p:txBody>
            </p:sp>
            <p:sp>
              <p:nvSpPr>
                <p:cNvPr id="29" name="TextBox 223">
                  <a:extLst>
                    <a:ext uri="{FF2B5EF4-FFF2-40B4-BE49-F238E27FC236}">
                      <a16:creationId xmlns:a16="http://schemas.microsoft.com/office/drawing/2014/main" id="{1B836ECA-5FB6-4FB8-88C3-40C1D419D126}"/>
                    </a:ext>
                  </a:extLst>
                </p:cNvPr>
                <p:cNvSpPr txBox="1"/>
                <p:nvPr/>
              </p:nvSpPr>
              <p:spPr>
                <a:xfrm>
                  <a:off x="340091" y="2788969"/>
                  <a:ext cx="202850" cy="268028"/>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16</a:t>
                  </a:r>
                </a:p>
              </p:txBody>
            </p:sp>
            <p:sp>
              <p:nvSpPr>
                <p:cNvPr id="30" name="TextBox 224">
                  <a:extLst>
                    <a:ext uri="{FF2B5EF4-FFF2-40B4-BE49-F238E27FC236}">
                      <a16:creationId xmlns:a16="http://schemas.microsoft.com/office/drawing/2014/main" id="{9A49D793-CC26-4A2E-A4BC-5E2C3BADAE18}"/>
                    </a:ext>
                  </a:extLst>
                </p:cNvPr>
                <p:cNvSpPr txBox="1"/>
                <p:nvPr/>
              </p:nvSpPr>
              <p:spPr>
                <a:xfrm>
                  <a:off x="340091" y="3340573"/>
                  <a:ext cx="202850" cy="268028"/>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12</a:t>
                  </a:r>
                </a:p>
              </p:txBody>
            </p:sp>
            <p:sp>
              <p:nvSpPr>
                <p:cNvPr id="31" name="TextBox 226">
                  <a:extLst>
                    <a:ext uri="{FF2B5EF4-FFF2-40B4-BE49-F238E27FC236}">
                      <a16:creationId xmlns:a16="http://schemas.microsoft.com/office/drawing/2014/main" id="{472B87DA-F9BE-4EFD-920A-15863FF02E4D}"/>
                    </a:ext>
                  </a:extLst>
                </p:cNvPr>
                <p:cNvSpPr txBox="1"/>
                <p:nvPr/>
              </p:nvSpPr>
              <p:spPr>
                <a:xfrm>
                  <a:off x="340091" y="3878464"/>
                  <a:ext cx="202850" cy="268028"/>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8</a:t>
                  </a:r>
                </a:p>
              </p:txBody>
            </p:sp>
            <p:sp>
              <p:nvSpPr>
                <p:cNvPr id="32" name="TextBox 228">
                  <a:extLst>
                    <a:ext uri="{FF2B5EF4-FFF2-40B4-BE49-F238E27FC236}">
                      <a16:creationId xmlns:a16="http://schemas.microsoft.com/office/drawing/2014/main" id="{8887D023-6449-4CB5-AE7E-FE0883688757}"/>
                    </a:ext>
                  </a:extLst>
                </p:cNvPr>
                <p:cNvSpPr txBox="1"/>
                <p:nvPr/>
              </p:nvSpPr>
              <p:spPr>
                <a:xfrm>
                  <a:off x="340091" y="4443780"/>
                  <a:ext cx="202850" cy="268028"/>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4</a:t>
                  </a:r>
                </a:p>
              </p:txBody>
            </p:sp>
            <p:sp>
              <p:nvSpPr>
                <p:cNvPr id="33" name="TextBox 230">
                  <a:extLst>
                    <a:ext uri="{FF2B5EF4-FFF2-40B4-BE49-F238E27FC236}">
                      <a16:creationId xmlns:a16="http://schemas.microsoft.com/office/drawing/2014/main" id="{173AA01A-5A95-426B-B9A0-FFC6963DAC9C}"/>
                    </a:ext>
                  </a:extLst>
                </p:cNvPr>
                <p:cNvSpPr txBox="1"/>
                <p:nvPr/>
              </p:nvSpPr>
              <p:spPr>
                <a:xfrm>
                  <a:off x="340091" y="4995386"/>
                  <a:ext cx="202850" cy="268028"/>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0</a:t>
                  </a:r>
                </a:p>
              </p:txBody>
            </p:sp>
          </p:grpSp>
          <p:sp>
            <p:nvSpPr>
              <p:cNvPr id="20" name="Freeform 200">
                <a:extLst>
                  <a:ext uri="{FF2B5EF4-FFF2-40B4-BE49-F238E27FC236}">
                    <a16:creationId xmlns:a16="http://schemas.microsoft.com/office/drawing/2014/main" id="{0BF3AEBF-36D8-4AED-BFC1-B27BD57DD280}"/>
                  </a:ext>
                </a:extLst>
              </p:cNvPr>
              <p:cNvSpPr/>
              <p:nvPr/>
            </p:nvSpPr>
            <p:spPr>
              <a:xfrm>
                <a:off x="797219" y="4599488"/>
                <a:ext cx="1797231" cy="188313"/>
              </a:xfrm>
              <a:custGeom>
                <a:avLst/>
                <a:gdLst>
                  <a:gd name="connsiteX0" fmla="*/ 0 w 4828032"/>
                  <a:gd name="connsiteY0" fmla="*/ 338328 h 338328"/>
                  <a:gd name="connsiteX1" fmla="*/ 1444752 w 4828032"/>
                  <a:gd name="connsiteY1" fmla="*/ 109728 h 338328"/>
                  <a:gd name="connsiteX2" fmla="*/ 2057400 w 4828032"/>
                  <a:gd name="connsiteY2" fmla="*/ 91440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84048 h 384048"/>
                  <a:gd name="connsiteX1" fmla="*/ 1380744 w 4828032"/>
                  <a:gd name="connsiteY1" fmla="*/ 0 h 384048"/>
                  <a:gd name="connsiteX2" fmla="*/ 2057400 w 4828032"/>
                  <a:gd name="connsiteY2" fmla="*/ 137160 h 384048"/>
                  <a:gd name="connsiteX3" fmla="*/ 2761488 w 4828032"/>
                  <a:gd name="connsiteY3" fmla="*/ 374904 h 384048"/>
                  <a:gd name="connsiteX4" fmla="*/ 4123944 w 4828032"/>
                  <a:gd name="connsiteY4" fmla="*/ 45720 h 384048"/>
                  <a:gd name="connsiteX5" fmla="*/ 4828032 w 4828032"/>
                  <a:gd name="connsiteY5" fmla="*/ 292608 h 384048"/>
                  <a:gd name="connsiteX0" fmla="*/ 0 w 4828032"/>
                  <a:gd name="connsiteY0" fmla="*/ 338328 h 338328"/>
                  <a:gd name="connsiteX1" fmla="*/ 1380744 w 4828032"/>
                  <a:gd name="connsiteY1" fmla="*/ 109728 h 338328"/>
                  <a:gd name="connsiteX2" fmla="*/ 2057400 w 4828032"/>
                  <a:gd name="connsiteY2" fmla="*/ 91440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38328 h 338328"/>
                  <a:gd name="connsiteX1" fmla="*/ 1380744 w 4828032"/>
                  <a:gd name="connsiteY1" fmla="*/ 109728 h 338328"/>
                  <a:gd name="connsiteX2" fmla="*/ 2048256 w 4828032"/>
                  <a:gd name="connsiteY2" fmla="*/ 82296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38328 h 338328"/>
                  <a:gd name="connsiteX1" fmla="*/ 1197864 w 4828032"/>
                  <a:gd name="connsiteY1" fmla="*/ 274320 h 338328"/>
                  <a:gd name="connsiteX2" fmla="*/ 2048256 w 4828032"/>
                  <a:gd name="connsiteY2" fmla="*/ 82296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38328 h 338328"/>
                  <a:gd name="connsiteX1" fmla="*/ 1179576 w 4828032"/>
                  <a:gd name="connsiteY1" fmla="*/ 146304 h 338328"/>
                  <a:gd name="connsiteX2" fmla="*/ 2048256 w 4828032"/>
                  <a:gd name="connsiteY2" fmla="*/ 82296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38328 h 338328"/>
                  <a:gd name="connsiteX1" fmla="*/ 1179576 w 4828032"/>
                  <a:gd name="connsiteY1" fmla="*/ 146304 h 338328"/>
                  <a:gd name="connsiteX2" fmla="*/ 2048256 w 4828032"/>
                  <a:gd name="connsiteY2" fmla="*/ 82296 h 338328"/>
                  <a:gd name="connsiteX3" fmla="*/ 2761488 w 4828032"/>
                  <a:gd name="connsiteY3" fmla="*/ 329184 h 338328"/>
                  <a:gd name="connsiteX4" fmla="*/ 4123944 w 4828032"/>
                  <a:gd name="connsiteY4" fmla="*/ 0 h 338328"/>
                  <a:gd name="connsiteX5" fmla="*/ 4828032 w 4828032"/>
                  <a:gd name="connsiteY5" fmla="*/ 246888 h 338328"/>
                  <a:gd name="connsiteX0" fmla="*/ 0 w 4828032"/>
                  <a:gd name="connsiteY0" fmla="*/ 338328 h 338328"/>
                  <a:gd name="connsiteX1" fmla="*/ 1179576 w 4828032"/>
                  <a:gd name="connsiteY1" fmla="*/ 146304 h 338328"/>
                  <a:gd name="connsiteX2" fmla="*/ 2048256 w 4828032"/>
                  <a:gd name="connsiteY2" fmla="*/ 82296 h 338328"/>
                  <a:gd name="connsiteX3" fmla="*/ 2761488 w 4828032"/>
                  <a:gd name="connsiteY3" fmla="*/ 329184 h 338328"/>
                  <a:gd name="connsiteX4" fmla="*/ 4123944 w 4828032"/>
                  <a:gd name="connsiteY4" fmla="*/ 0 h 338328"/>
                  <a:gd name="connsiteX5" fmla="*/ 4828032 w 4828032"/>
                  <a:gd name="connsiteY5" fmla="*/ 246888 h 3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8032" h="338328">
                    <a:moveTo>
                      <a:pt x="0" y="338328"/>
                    </a:moveTo>
                    <a:cubicBezTo>
                      <a:pt x="393192" y="274320"/>
                      <a:pt x="768096" y="201168"/>
                      <a:pt x="1179576" y="146304"/>
                    </a:cubicBezTo>
                    <a:cubicBezTo>
                      <a:pt x="1505712" y="106680"/>
                      <a:pt x="1758696" y="103632"/>
                      <a:pt x="2048256" y="82296"/>
                    </a:cubicBezTo>
                    <a:lnTo>
                      <a:pt x="2761488" y="329184"/>
                    </a:lnTo>
                    <a:lnTo>
                      <a:pt x="4123944" y="0"/>
                    </a:lnTo>
                    <a:lnTo>
                      <a:pt x="4828032" y="246888"/>
                    </a:lnTo>
                  </a:path>
                </a:pathLst>
              </a:custGeom>
              <a:ln w="19050">
                <a:solidFill>
                  <a:schemeClr val="accent2">
                    <a:lumMod val="75000"/>
                  </a:schemeClr>
                </a:solidFill>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Segoe UI" panose="020B0502040204020203" pitchFamily="34" charset="0"/>
                  <a:ea typeface="+mn-ea"/>
                  <a:cs typeface="+mn-cs"/>
                </a:endParaRPr>
              </a:p>
            </p:txBody>
          </p:sp>
          <p:sp>
            <p:nvSpPr>
              <p:cNvPr id="21" name="Freeform 199">
                <a:extLst>
                  <a:ext uri="{FF2B5EF4-FFF2-40B4-BE49-F238E27FC236}">
                    <a16:creationId xmlns:a16="http://schemas.microsoft.com/office/drawing/2014/main" id="{17573E64-ED48-42C5-BCBB-CBF993C90ACB}"/>
                  </a:ext>
                </a:extLst>
              </p:cNvPr>
              <p:cNvSpPr/>
              <p:nvPr/>
            </p:nvSpPr>
            <p:spPr>
              <a:xfrm>
                <a:off x="804026" y="4177054"/>
                <a:ext cx="1790424" cy="844866"/>
              </a:xfrm>
              <a:custGeom>
                <a:avLst/>
                <a:gdLst>
                  <a:gd name="connsiteX0" fmla="*/ 0 w 4809744"/>
                  <a:gd name="connsiteY0" fmla="*/ 384048 h 1517904"/>
                  <a:gd name="connsiteX1" fmla="*/ 704088 w 4809744"/>
                  <a:gd name="connsiteY1" fmla="*/ 173736 h 1517904"/>
                  <a:gd name="connsiteX2" fmla="*/ 1344168 w 4809744"/>
                  <a:gd name="connsiteY2" fmla="*/ 146304 h 1517904"/>
                  <a:gd name="connsiteX3" fmla="*/ 2057400 w 4809744"/>
                  <a:gd name="connsiteY3" fmla="*/ 0 h 1517904"/>
                  <a:gd name="connsiteX4" fmla="*/ 2752344 w 4809744"/>
                  <a:gd name="connsiteY4" fmla="*/ 813816 h 1517904"/>
                  <a:gd name="connsiteX5" fmla="*/ 3447288 w 4809744"/>
                  <a:gd name="connsiteY5" fmla="*/ 1261872 h 1517904"/>
                  <a:gd name="connsiteX6" fmla="*/ 4123944 w 4809744"/>
                  <a:gd name="connsiteY6" fmla="*/ 1481328 h 1517904"/>
                  <a:gd name="connsiteX7" fmla="*/ 4809744 w 4809744"/>
                  <a:gd name="connsiteY7" fmla="*/ 1517904 h 15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9744" h="1517904">
                    <a:moveTo>
                      <a:pt x="0" y="384048"/>
                    </a:moveTo>
                    <a:lnTo>
                      <a:pt x="704088" y="173736"/>
                    </a:lnTo>
                    <a:lnTo>
                      <a:pt x="1344168" y="146304"/>
                    </a:lnTo>
                    <a:lnTo>
                      <a:pt x="2057400" y="0"/>
                    </a:lnTo>
                    <a:lnTo>
                      <a:pt x="2752344" y="813816"/>
                    </a:lnTo>
                    <a:lnTo>
                      <a:pt x="3447288" y="1261872"/>
                    </a:lnTo>
                    <a:lnTo>
                      <a:pt x="4123944" y="1481328"/>
                    </a:lnTo>
                    <a:lnTo>
                      <a:pt x="4809744" y="1517904"/>
                    </a:lnTo>
                  </a:path>
                </a:pathLst>
              </a:custGeom>
              <a:ln w="19050">
                <a:solidFill>
                  <a:schemeClr val="accent1"/>
                </a:solidFill>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Segoe UI" panose="020B0502040204020203" pitchFamily="34" charset="0"/>
                  <a:ea typeface="+mn-ea"/>
                  <a:cs typeface="+mn-cs"/>
                </a:endParaRPr>
              </a:p>
            </p:txBody>
          </p:sp>
          <p:cxnSp>
            <p:nvCxnSpPr>
              <p:cNvPr id="22" name="Straight Arrow Connector 5">
                <a:extLst>
                  <a:ext uri="{FF2B5EF4-FFF2-40B4-BE49-F238E27FC236}">
                    <a16:creationId xmlns:a16="http://schemas.microsoft.com/office/drawing/2014/main" id="{42471A20-15FB-419B-8517-7640C6893FB0}"/>
                  </a:ext>
                </a:extLst>
              </p:cNvPr>
              <p:cNvCxnSpPr/>
              <p:nvPr/>
            </p:nvCxnSpPr>
            <p:spPr>
              <a:xfrm flipV="1">
                <a:off x="1577215" y="3525838"/>
                <a:ext cx="0" cy="1515142"/>
              </a:xfrm>
              <a:prstGeom prst="straightConnector1">
                <a:avLst/>
              </a:prstGeom>
              <a:ln w="9525" cap="rnd">
                <a:solidFill>
                  <a:schemeClr val="tx1">
                    <a:lumMod val="50000"/>
                    <a:lumOff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grpSp>
        <p:grpSp>
          <p:nvGrpSpPr>
            <p:cNvPr id="11" name="Group 4">
              <a:extLst>
                <a:ext uri="{FF2B5EF4-FFF2-40B4-BE49-F238E27FC236}">
                  <a16:creationId xmlns:a16="http://schemas.microsoft.com/office/drawing/2014/main" id="{878C4F36-2933-42D7-A7E4-2071FD99349F}"/>
                </a:ext>
              </a:extLst>
            </p:cNvPr>
            <p:cNvGrpSpPr/>
            <p:nvPr/>
          </p:nvGrpSpPr>
          <p:grpSpPr>
            <a:xfrm>
              <a:off x="301328" y="1980141"/>
              <a:ext cx="1356071" cy="2759162"/>
              <a:chOff x="301328" y="1980141"/>
              <a:chExt cx="1356071" cy="2759162"/>
            </a:xfrm>
          </p:grpSpPr>
          <p:sp>
            <p:nvSpPr>
              <p:cNvPr id="12" name="TextBox 43">
                <a:extLst>
                  <a:ext uri="{FF2B5EF4-FFF2-40B4-BE49-F238E27FC236}">
                    <a16:creationId xmlns:a16="http://schemas.microsoft.com/office/drawing/2014/main" id="{7FBB9933-3586-4E60-870B-7C7DE7B877AB}"/>
                  </a:ext>
                </a:extLst>
              </p:cNvPr>
              <p:cNvSpPr txBox="1"/>
              <p:nvPr/>
            </p:nvSpPr>
            <p:spPr>
              <a:xfrm>
                <a:off x="437403" y="3777901"/>
                <a:ext cx="955173" cy="237743"/>
              </a:xfrm>
              <a:prstGeom prst="rect">
                <a:avLst/>
              </a:prstGeom>
              <a:noFill/>
              <a:effectLst/>
            </p:spPr>
            <p:txBody>
              <a:bodyPr wrap="none" lIns="0" tIns="0" rIns="0" bIns="0" rtlCol="0" anchor="ctr" anchorCtr="0">
                <a:noAutofit/>
              </a:bodyPr>
              <a:lstStyle/>
              <a:p>
                <a:pPr marL="0" marR="0" lvl="0" indent="0" algn="l" defTabSz="457200" rtl="0" eaLnBrk="1" fontAlgn="base" latinLnBrk="0" hangingPunct="1">
                  <a:lnSpc>
                    <a:spcPts val="2666"/>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292934"/>
                    </a:solidFill>
                    <a:effectLst/>
                    <a:uLnTx/>
                    <a:uFillTx/>
                    <a:latin typeface="Arial Narrow"/>
                    <a:ea typeface="+mn-ea"/>
                    <a:cs typeface="+mn-cs"/>
                  </a:rPr>
                  <a:t>&lt; 21 years</a:t>
                </a:r>
                <a:endParaRPr kumimoji="0" lang="en-US" sz="2100" b="0" i="0" u="none" strike="noStrike" kern="1200" cap="none" spc="0" normalizeH="0" baseline="30000" noProof="0" dirty="0">
                  <a:ln>
                    <a:noFill/>
                  </a:ln>
                  <a:solidFill>
                    <a:srgbClr val="292934"/>
                  </a:solidFill>
                  <a:effectLst/>
                  <a:uLnTx/>
                  <a:uFillTx/>
                  <a:latin typeface="Arial Narrow"/>
                  <a:ea typeface="+mn-ea"/>
                  <a:cs typeface="+mn-cs"/>
                </a:endParaRPr>
              </a:p>
            </p:txBody>
          </p:sp>
          <p:sp>
            <p:nvSpPr>
              <p:cNvPr id="13" name="Rectangle 12">
                <a:extLst>
                  <a:ext uri="{FF2B5EF4-FFF2-40B4-BE49-F238E27FC236}">
                    <a16:creationId xmlns:a16="http://schemas.microsoft.com/office/drawing/2014/main" id="{1B21B180-0A4F-4ADA-AFE2-1C09DD1ADBD0}"/>
                  </a:ext>
                </a:extLst>
              </p:cNvPr>
              <p:cNvSpPr/>
              <p:nvPr/>
            </p:nvSpPr>
            <p:spPr>
              <a:xfrm>
                <a:off x="338413" y="2492896"/>
                <a:ext cx="955173" cy="237743"/>
              </a:xfrm>
              <a:prstGeom prst="rect">
                <a:avLst/>
              </a:prstGeom>
              <a:effectLst/>
            </p:spPr>
            <p:txBody>
              <a:bodyPr wrap="none" lIns="0" tIns="0" rIns="0" bIns="0" anchor="ctr">
                <a:noAutofit/>
              </a:bodyPr>
              <a:lstStyle/>
              <a:p>
                <a:pPr marL="0" marR="0" lvl="0" indent="0" algn="l" defTabSz="457200" rtl="0" eaLnBrk="1" fontAlgn="base" latinLnBrk="0" hangingPunct="1">
                  <a:lnSpc>
                    <a:spcPts val="2666"/>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Narrow"/>
                    <a:ea typeface="+mn-ea"/>
                    <a:cs typeface="+mn-cs"/>
                  </a:rPr>
                  <a:t>21-30 years</a:t>
                </a:r>
                <a:endParaRPr kumimoji="0" lang="en-US" sz="1800" b="0" i="0" u="none" strike="noStrike" kern="1200" cap="none" spc="0" normalizeH="0" baseline="30000" noProof="0" dirty="0">
                  <a:ln>
                    <a:noFill/>
                  </a:ln>
                  <a:solidFill>
                    <a:srgbClr val="292934"/>
                  </a:solidFill>
                  <a:effectLst/>
                  <a:uLnTx/>
                  <a:uFillTx/>
                  <a:latin typeface="Arial Narrow"/>
                  <a:ea typeface="+mn-ea"/>
                  <a:cs typeface="+mn-cs"/>
                </a:endParaRPr>
              </a:p>
            </p:txBody>
          </p:sp>
          <p:sp>
            <p:nvSpPr>
              <p:cNvPr id="14" name="TextBox 204">
                <a:extLst>
                  <a:ext uri="{FF2B5EF4-FFF2-40B4-BE49-F238E27FC236}">
                    <a16:creationId xmlns:a16="http://schemas.microsoft.com/office/drawing/2014/main" id="{B4697A24-7342-4E3C-A5BC-6059CE37DA4D}"/>
                  </a:ext>
                </a:extLst>
              </p:cNvPr>
              <p:cNvSpPr txBox="1"/>
              <p:nvPr/>
            </p:nvSpPr>
            <p:spPr>
              <a:xfrm>
                <a:off x="766109" y="2785809"/>
                <a:ext cx="891290" cy="204112"/>
              </a:xfrm>
              <a:prstGeom prst="rect">
                <a:avLst/>
              </a:prstGeom>
              <a:noFill/>
              <a:effectLst/>
            </p:spPr>
            <p:txBody>
              <a:bodyPr wrap="none" lIns="0" tIns="0" rIns="0" bIns="0" rtlCol="0" anchor="ctr" anchorCtr="0">
                <a:noAutofit/>
              </a:bodyPr>
              <a:lstStyle/>
              <a:p>
                <a:pPr marL="0" marR="0" lvl="0" indent="0" algn="l" defTabSz="457200" rtl="0" eaLnBrk="1" fontAlgn="base" latinLnBrk="0" hangingPunct="1">
                  <a:lnSpc>
                    <a:spcPts val="3199"/>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92934"/>
                    </a:solidFill>
                    <a:effectLst/>
                    <a:uLnTx/>
                    <a:uFillTx/>
                    <a:latin typeface="Arial Narrow"/>
                    <a:ea typeface="+mn-ea"/>
                    <a:cs typeface="+mn-cs"/>
                  </a:rPr>
                  <a:t>- 72.6%</a:t>
                </a:r>
                <a:endParaRPr kumimoji="0" lang="en-US" sz="1800" b="1" i="0" u="none" strike="noStrike" kern="1200" cap="none" spc="0" normalizeH="0" baseline="30000" noProof="0" dirty="0">
                  <a:ln>
                    <a:noFill/>
                  </a:ln>
                  <a:solidFill>
                    <a:srgbClr val="292934"/>
                  </a:solidFill>
                  <a:effectLst/>
                  <a:uLnTx/>
                  <a:uFillTx/>
                  <a:latin typeface="Arial Narrow"/>
                  <a:ea typeface="+mn-ea"/>
                  <a:cs typeface="+mn-cs"/>
                </a:endParaRPr>
              </a:p>
            </p:txBody>
          </p:sp>
          <p:sp>
            <p:nvSpPr>
              <p:cNvPr id="15" name="TextBox 140">
                <a:extLst>
                  <a:ext uri="{FF2B5EF4-FFF2-40B4-BE49-F238E27FC236}">
                    <a16:creationId xmlns:a16="http://schemas.microsoft.com/office/drawing/2014/main" id="{47EF331D-BEBC-4C12-AA25-D4609565ADBB}"/>
                  </a:ext>
                </a:extLst>
              </p:cNvPr>
              <p:cNvSpPr txBox="1"/>
              <p:nvPr/>
            </p:nvSpPr>
            <p:spPr>
              <a:xfrm>
                <a:off x="766109" y="4149589"/>
                <a:ext cx="891290" cy="204112"/>
              </a:xfrm>
              <a:prstGeom prst="rect">
                <a:avLst/>
              </a:prstGeom>
              <a:noFill/>
              <a:effectLst/>
            </p:spPr>
            <p:txBody>
              <a:bodyPr wrap="none" lIns="0" tIns="0" rIns="0" bIns="0" rtlCol="0" anchor="ctr" anchorCtr="0">
                <a:noAutofit/>
              </a:bodyPr>
              <a:lstStyle/>
              <a:p>
                <a:pPr marL="0" marR="0" lvl="0" indent="0" algn="l" defTabSz="457200" rtl="0" eaLnBrk="1" fontAlgn="base" latinLnBrk="0" hangingPunct="1">
                  <a:lnSpc>
                    <a:spcPts val="3199"/>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92934"/>
                    </a:solidFill>
                    <a:effectLst/>
                    <a:uLnTx/>
                    <a:uFillTx/>
                    <a:latin typeface="Arial Narrow"/>
                    <a:ea typeface="+mn-ea"/>
                    <a:cs typeface="+mn-cs"/>
                  </a:rPr>
                  <a:t>- 92.6%</a:t>
                </a:r>
                <a:endParaRPr kumimoji="0" lang="en-US" sz="1800" b="1" i="0" u="none" strike="noStrike" kern="1200" cap="none" spc="0" normalizeH="0" baseline="30000" noProof="0" dirty="0">
                  <a:ln>
                    <a:noFill/>
                  </a:ln>
                  <a:solidFill>
                    <a:srgbClr val="292934"/>
                  </a:solidFill>
                  <a:effectLst/>
                  <a:uLnTx/>
                  <a:uFillTx/>
                  <a:latin typeface="Arial Narrow"/>
                  <a:ea typeface="+mn-ea"/>
                  <a:cs typeface="+mn-cs"/>
                </a:endParaRPr>
              </a:p>
            </p:txBody>
          </p:sp>
          <p:sp>
            <p:nvSpPr>
              <p:cNvPr id="16" name="Freeform 98">
                <a:extLst>
                  <a:ext uri="{FF2B5EF4-FFF2-40B4-BE49-F238E27FC236}">
                    <a16:creationId xmlns:a16="http://schemas.microsoft.com/office/drawing/2014/main" id="{83D9640F-31B3-4F86-842A-9017E17FE740}"/>
                  </a:ext>
                </a:extLst>
              </p:cNvPr>
              <p:cNvSpPr/>
              <p:nvPr/>
            </p:nvSpPr>
            <p:spPr>
              <a:xfrm>
                <a:off x="446006" y="2760809"/>
                <a:ext cx="379594" cy="579643"/>
              </a:xfrm>
              <a:custGeom>
                <a:avLst/>
                <a:gdLst>
                  <a:gd name="connsiteX0" fmla="*/ 450978 w 1287527"/>
                  <a:gd name="connsiteY0" fmla="*/ 0 h 1966067"/>
                  <a:gd name="connsiteX1" fmla="*/ 816736 w 1287527"/>
                  <a:gd name="connsiteY1" fmla="*/ 0 h 1966067"/>
                  <a:gd name="connsiteX2" fmla="*/ 851027 w 1287527"/>
                  <a:gd name="connsiteY2" fmla="*/ 34291 h 1966067"/>
                  <a:gd name="connsiteX3" fmla="*/ 851027 w 1287527"/>
                  <a:gd name="connsiteY3" fmla="*/ 1322635 h 1966067"/>
                  <a:gd name="connsiteX4" fmla="*/ 1048769 w 1287527"/>
                  <a:gd name="connsiteY4" fmla="*/ 1124894 h 1966067"/>
                  <a:gd name="connsiteX5" fmla="*/ 1103708 w 1287527"/>
                  <a:gd name="connsiteY5" fmla="*/ 1124894 h 1966067"/>
                  <a:gd name="connsiteX6" fmla="*/ 1276149 w 1287527"/>
                  <a:gd name="connsiteY6" fmla="*/ 1297334 h 1966067"/>
                  <a:gd name="connsiteX7" fmla="*/ 1276149 w 1287527"/>
                  <a:gd name="connsiteY7" fmla="*/ 1352274 h 1966067"/>
                  <a:gd name="connsiteX8" fmla="*/ 673734 w 1287527"/>
                  <a:gd name="connsiteY8" fmla="*/ 1954689 h 1966067"/>
                  <a:gd name="connsiteX9" fmla="*/ 646264 w 1287527"/>
                  <a:gd name="connsiteY9" fmla="*/ 1966067 h 1966067"/>
                  <a:gd name="connsiteX10" fmla="*/ 643764 w 1287527"/>
                  <a:gd name="connsiteY10" fmla="*/ 1965031 h 1966067"/>
                  <a:gd name="connsiteX11" fmla="*/ 641264 w 1287527"/>
                  <a:gd name="connsiteY11" fmla="*/ 1966067 h 1966067"/>
                  <a:gd name="connsiteX12" fmla="*/ 613794 w 1287527"/>
                  <a:gd name="connsiteY12" fmla="*/ 1954689 h 1966067"/>
                  <a:gd name="connsiteX13" fmla="*/ 11378 w 1287527"/>
                  <a:gd name="connsiteY13" fmla="*/ 1352274 h 1966067"/>
                  <a:gd name="connsiteX14" fmla="*/ 11378 w 1287527"/>
                  <a:gd name="connsiteY14" fmla="*/ 1297334 h 1966067"/>
                  <a:gd name="connsiteX15" fmla="*/ 183819 w 1287527"/>
                  <a:gd name="connsiteY15" fmla="*/ 1124894 h 1966067"/>
                  <a:gd name="connsiteX16" fmla="*/ 238758 w 1287527"/>
                  <a:gd name="connsiteY16" fmla="*/ 1124894 h 1966067"/>
                  <a:gd name="connsiteX17" fmla="*/ 416687 w 1287527"/>
                  <a:gd name="connsiteY17" fmla="*/ 1302822 h 1966067"/>
                  <a:gd name="connsiteX18" fmla="*/ 416687 w 1287527"/>
                  <a:gd name="connsiteY18" fmla="*/ 34291 h 1966067"/>
                  <a:gd name="connsiteX19" fmla="*/ 450978 w 1287527"/>
                  <a:gd name="connsiteY19" fmla="*/ 0 h 196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7527" h="1966067">
                    <a:moveTo>
                      <a:pt x="450978" y="0"/>
                    </a:moveTo>
                    <a:lnTo>
                      <a:pt x="816736" y="0"/>
                    </a:lnTo>
                    <a:cubicBezTo>
                      <a:pt x="835674" y="0"/>
                      <a:pt x="851027" y="15353"/>
                      <a:pt x="851027" y="34291"/>
                    </a:cubicBezTo>
                    <a:lnTo>
                      <a:pt x="851027" y="1322635"/>
                    </a:lnTo>
                    <a:lnTo>
                      <a:pt x="1048769" y="1124894"/>
                    </a:lnTo>
                    <a:cubicBezTo>
                      <a:pt x="1063940" y="1109723"/>
                      <a:pt x="1088537" y="1109723"/>
                      <a:pt x="1103708" y="1124894"/>
                    </a:cubicBezTo>
                    <a:lnTo>
                      <a:pt x="1276149" y="1297334"/>
                    </a:lnTo>
                    <a:cubicBezTo>
                      <a:pt x="1291320" y="1312505"/>
                      <a:pt x="1291320" y="1337103"/>
                      <a:pt x="1276149" y="1352274"/>
                    </a:cubicBezTo>
                    <a:lnTo>
                      <a:pt x="673734" y="1954689"/>
                    </a:lnTo>
                    <a:cubicBezTo>
                      <a:pt x="666148" y="1962274"/>
                      <a:pt x="656206" y="1966067"/>
                      <a:pt x="646264" y="1966067"/>
                    </a:cubicBezTo>
                    <a:lnTo>
                      <a:pt x="643764" y="1965031"/>
                    </a:lnTo>
                    <a:lnTo>
                      <a:pt x="641264" y="1966067"/>
                    </a:lnTo>
                    <a:cubicBezTo>
                      <a:pt x="631321" y="1966067"/>
                      <a:pt x="621379" y="1962274"/>
                      <a:pt x="613794" y="1954689"/>
                    </a:cubicBezTo>
                    <a:lnTo>
                      <a:pt x="11378" y="1352274"/>
                    </a:lnTo>
                    <a:cubicBezTo>
                      <a:pt x="-3793" y="1337103"/>
                      <a:pt x="-3793" y="1312505"/>
                      <a:pt x="11378" y="1297334"/>
                    </a:cubicBezTo>
                    <a:lnTo>
                      <a:pt x="183819" y="1124894"/>
                    </a:lnTo>
                    <a:cubicBezTo>
                      <a:pt x="198990" y="1109723"/>
                      <a:pt x="223587" y="1109723"/>
                      <a:pt x="238758" y="1124894"/>
                    </a:cubicBezTo>
                    <a:lnTo>
                      <a:pt x="416687" y="1302822"/>
                    </a:lnTo>
                    <a:lnTo>
                      <a:pt x="416687" y="34291"/>
                    </a:lnTo>
                    <a:cubicBezTo>
                      <a:pt x="416687" y="15353"/>
                      <a:pt x="432040" y="0"/>
                      <a:pt x="450978" y="0"/>
                    </a:cubicBezTo>
                    <a:close/>
                  </a:path>
                </a:pathLst>
              </a:custGeom>
              <a:solidFill>
                <a:srgbClr val="00B050"/>
              </a:solidFill>
              <a:ln>
                <a:noFill/>
              </a:ln>
              <a:effectLst>
                <a:outerShdw blurRad="279400" dist="139700" dir="26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Narrow"/>
                  <a:ea typeface="+mn-ea"/>
                  <a:cs typeface="+mn-cs"/>
                </a:endParaRPr>
              </a:p>
            </p:txBody>
          </p:sp>
          <p:sp>
            <p:nvSpPr>
              <p:cNvPr id="17" name="Freeform 99">
                <a:extLst>
                  <a:ext uri="{FF2B5EF4-FFF2-40B4-BE49-F238E27FC236}">
                    <a16:creationId xmlns:a16="http://schemas.microsoft.com/office/drawing/2014/main" id="{3F53236B-58B7-4D50-BF39-6B49EB8437BF}"/>
                  </a:ext>
                </a:extLst>
              </p:cNvPr>
              <p:cNvSpPr/>
              <p:nvPr/>
            </p:nvSpPr>
            <p:spPr>
              <a:xfrm>
                <a:off x="446006" y="4159660"/>
                <a:ext cx="379594" cy="579643"/>
              </a:xfrm>
              <a:custGeom>
                <a:avLst/>
                <a:gdLst>
                  <a:gd name="connsiteX0" fmla="*/ 450978 w 1287527"/>
                  <a:gd name="connsiteY0" fmla="*/ 0 h 1966067"/>
                  <a:gd name="connsiteX1" fmla="*/ 816736 w 1287527"/>
                  <a:gd name="connsiteY1" fmla="*/ 0 h 1966067"/>
                  <a:gd name="connsiteX2" fmla="*/ 851027 w 1287527"/>
                  <a:gd name="connsiteY2" fmla="*/ 34291 h 1966067"/>
                  <a:gd name="connsiteX3" fmla="*/ 851027 w 1287527"/>
                  <a:gd name="connsiteY3" fmla="*/ 1322635 h 1966067"/>
                  <a:gd name="connsiteX4" fmla="*/ 1048769 w 1287527"/>
                  <a:gd name="connsiteY4" fmla="*/ 1124894 h 1966067"/>
                  <a:gd name="connsiteX5" fmla="*/ 1103708 w 1287527"/>
                  <a:gd name="connsiteY5" fmla="*/ 1124894 h 1966067"/>
                  <a:gd name="connsiteX6" fmla="*/ 1276149 w 1287527"/>
                  <a:gd name="connsiteY6" fmla="*/ 1297334 h 1966067"/>
                  <a:gd name="connsiteX7" fmla="*/ 1276149 w 1287527"/>
                  <a:gd name="connsiteY7" fmla="*/ 1352274 h 1966067"/>
                  <a:gd name="connsiteX8" fmla="*/ 673734 w 1287527"/>
                  <a:gd name="connsiteY8" fmla="*/ 1954689 h 1966067"/>
                  <a:gd name="connsiteX9" fmla="*/ 646264 w 1287527"/>
                  <a:gd name="connsiteY9" fmla="*/ 1966067 h 1966067"/>
                  <a:gd name="connsiteX10" fmla="*/ 643764 w 1287527"/>
                  <a:gd name="connsiteY10" fmla="*/ 1965031 h 1966067"/>
                  <a:gd name="connsiteX11" fmla="*/ 641264 w 1287527"/>
                  <a:gd name="connsiteY11" fmla="*/ 1966067 h 1966067"/>
                  <a:gd name="connsiteX12" fmla="*/ 613794 w 1287527"/>
                  <a:gd name="connsiteY12" fmla="*/ 1954689 h 1966067"/>
                  <a:gd name="connsiteX13" fmla="*/ 11378 w 1287527"/>
                  <a:gd name="connsiteY13" fmla="*/ 1352274 h 1966067"/>
                  <a:gd name="connsiteX14" fmla="*/ 11378 w 1287527"/>
                  <a:gd name="connsiteY14" fmla="*/ 1297334 h 1966067"/>
                  <a:gd name="connsiteX15" fmla="*/ 183819 w 1287527"/>
                  <a:gd name="connsiteY15" fmla="*/ 1124894 h 1966067"/>
                  <a:gd name="connsiteX16" fmla="*/ 238758 w 1287527"/>
                  <a:gd name="connsiteY16" fmla="*/ 1124894 h 1966067"/>
                  <a:gd name="connsiteX17" fmla="*/ 416687 w 1287527"/>
                  <a:gd name="connsiteY17" fmla="*/ 1302822 h 1966067"/>
                  <a:gd name="connsiteX18" fmla="*/ 416687 w 1287527"/>
                  <a:gd name="connsiteY18" fmla="*/ 34291 h 1966067"/>
                  <a:gd name="connsiteX19" fmla="*/ 450978 w 1287527"/>
                  <a:gd name="connsiteY19" fmla="*/ 0 h 196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7527" h="1966067">
                    <a:moveTo>
                      <a:pt x="450978" y="0"/>
                    </a:moveTo>
                    <a:lnTo>
                      <a:pt x="816736" y="0"/>
                    </a:lnTo>
                    <a:cubicBezTo>
                      <a:pt x="835674" y="0"/>
                      <a:pt x="851027" y="15353"/>
                      <a:pt x="851027" y="34291"/>
                    </a:cubicBezTo>
                    <a:lnTo>
                      <a:pt x="851027" y="1322635"/>
                    </a:lnTo>
                    <a:lnTo>
                      <a:pt x="1048769" y="1124894"/>
                    </a:lnTo>
                    <a:cubicBezTo>
                      <a:pt x="1063940" y="1109723"/>
                      <a:pt x="1088537" y="1109723"/>
                      <a:pt x="1103708" y="1124894"/>
                    </a:cubicBezTo>
                    <a:lnTo>
                      <a:pt x="1276149" y="1297334"/>
                    </a:lnTo>
                    <a:cubicBezTo>
                      <a:pt x="1291320" y="1312505"/>
                      <a:pt x="1291320" y="1337103"/>
                      <a:pt x="1276149" y="1352274"/>
                    </a:cubicBezTo>
                    <a:lnTo>
                      <a:pt x="673734" y="1954689"/>
                    </a:lnTo>
                    <a:cubicBezTo>
                      <a:pt x="666148" y="1962274"/>
                      <a:pt x="656206" y="1966067"/>
                      <a:pt x="646264" y="1966067"/>
                    </a:cubicBezTo>
                    <a:lnTo>
                      <a:pt x="643764" y="1965031"/>
                    </a:lnTo>
                    <a:lnTo>
                      <a:pt x="641264" y="1966067"/>
                    </a:lnTo>
                    <a:cubicBezTo>
                      <a:pt x="631321" y="1966067"/>
                      <a:pt x="621379" y="1962274"/>
                      <a:pt x="613794" y="1954689"/>
                    </a:cubicBezTo>
                    <a:lnTo>
                      <a:pt x="11378" y="1352274"/>
                    </a:lnTo>
                    <a:cubicBezTo>
                      <a:pt x="-3793" y="1337103"/>
                      <a:pt x="-3793" y="1312505"/>
                      <a:pt x="11378" y="1297334"/>
                    </a:cubicBezTo>
                    <a:lnTo>
                      <a:pt x="183819" y="1124894"/>
                    </a:lnTo>
                    <a:cubicBezTo>
                      <a:pt x="198990" y="1109723"/>
                      <a:pt x="223587" y="1109723"/>
                      <a:pt x="238758" y="1124894"/>
                    </a:cubicBezTo>
                    <a:lnTo>
                      <a:pt x="416687" y="1302822"/>
                    </a:lnTo>
                    <a:lnTo>
                      <a:pt x="416687" y="34291"/>
                    </a:lnTo>
                    <a:cubicBezTo>
                      <a:pt x="416687" y="15353"/>
                      <a:pt x="432040" y="0"/>
                      <a:pt x="450978" y="0"/>
                    </a:cubicBezTo>
                    <a:close/>
                  </a:path>
                </a:pathLst>
              </a:custGeom>
              <a:solidFill>
                <a:srgbClr val="C00000"/>
              </a:solidFill>
              <a:ln>
                <a:noFill/>
              </a:ln>
              <a:effectLst>
                <a:outerShdw blurRad="279400" dist="139700" dir="26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Narrow"/>
                  <a:ea typeface="+mn-ea"/>
                  <a:cs typeface="+mn-cs"/>
                </a:endParaRPr>
              </a:p>
            </p:txBody>
          </p:sp>
          <p:sp>
            <p:nvSpPr>
              <p:cNvPr id="18" name="TextBox 77">
                <a:extLst>
                  <a:ext uri="{FF2B5EF4-FFF2-40B4-BE49-F238E27FC236}">
                    <a16:creationId xmlns:a16="http://schemas.microsoft.com/office/drawing/2014/main" id="{C67AAF74-3223-42AA-9E4C-A4C436F25CB8}"/>
                  </a:ext>
                </a:extLst>
              </p:cNvPr>
              <p:cNvSpPr txBox="1"/>
              <p:nvPr/>
            </p:nvSpPr>
            <p:spPr>
              <a:xfrm>
                <a:off x="301328" y="1980141"/>
                <a:ext cx="914400" cy="367010"/>
              </a:xfrm>
              <a:prstGeom prst="rect">
                <a:avLst/>
              </a:prstGeom>
              <a:noFill/>
            </p:spPr>
            <p:txBody>
              <a:bodyPr wrap="square" lIns="0" tIns="0" rIns="0" bIns="0" rtlCol="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6D0466"/>
                    </a:solidFill>
                    <a:effectLst/>
                    <a:uLnTx/>
                    <a:uFillTx/>
                    <a:latin typeface="Arial Narrow"/>
                    <a:ea typeface="+mn-ea"/>
                    <a:cs typeface="+mn-cs"/>
                  </a:rPr>
                  <a:t>Femmes</a:t>
                </a:r>
                <a:endParaRPr kumimoji="0" lang="en-US" sz="2100" b="1" i="0" u="none" strike="noStrike" kern="1200" cap="none" spc="0" normalizeH="0" baseline="30000" noProof="0" dirty="0">
                  <a:ln>
                    <a:noFill/>
                  </a:ln>
                  <a:solidFill>
                    <a:srgbClr val="6D0466"/>
                  </a:solidFill>
                  <a:effectLst/>
                  <a:uLnTx/>
                  <a:uFillTx/>
                  <a:latin typeface="Arial Narrow"/>
                  <a:ea typeface="+mn-ea"/>
                  <a:cs typeface="+mn-cs"/>
                </a:endParaRPr>
              </a:p>
            </p:txBody>
          </p:sp>
        </p:grpSp>
      </p:grpSp>
      <p:grpSp>
        <p:nvGrpSpPr>
          <p:cNvPr id="34" name="Group 10">
            <a:extLst>
              <a:ext uri="{FF2B5EF4-FFF2-40B4-BE49-F238E27FC236}">
                <a16:creationId xmlns:a16="http://schemas.microsoft.com/office/drawing/2014/main" id="{9B81272A-CA34-4219-994F-71B216FEFB64}"/>
              </a:ext>
            </a:extLst>
          </p:cNvPr>
          <p:cNvGrpSpPr/>
          <p:nvPr/>
        </p:nvGrpSpPr>
        <p:grpSpPr>
          <a:xfrm>
            <a:off x="6191600" y="1927413"/>
            <a:ext cx="5819567" cy="4041588"/>
            <a:chOff x="4643718" y="1927412"/>
            <a:chExt cx="4365812" cy="3558988"/>
          </a:xfrm>
        </p:grpSpPr>
        <p:sp>
          <p:nvSpPr>
            <p:cNvPr id="35" name="Rectangle 34">
              <a:extLst>
                <a:ext uri="{FF2B5EF4-FFF2-40B4-BE49-F238E27FC236}">
                  <a16:creationId xmlns:a16="http://schemas.microsoft.com/office/drawing/2014/main" id="{642B470E-70D3-47F2-BE10-06587BE82AA6}"/>
                </a:ext>
              </a:extLst>
            </p:cNvPr>
            <p:cNvSpPr/>
            <p:nvPr/>
          </p:nvSpPr>
          <p:spPr>
            <a:xfrm>
              <a:off x="4643718" y="1927412"/>
              <a:ext cx="4365812" cy="355898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292934"/>
                </a:solidFill>
                <a:effectLst/>
                <a:uLnTx/>
                <a:uFillTx/>
                <a:latin typeface="Arial Narrow"/>
                <a:ea typeface="+mn-ea"/>
                <a:cs typeface="+mn-cs"/>
              </a:endParaRPr>
            </a:p>
          </p:txBody>
        </p:sp>
        <p:grpSp>
          <p:nvGrpSpPr>
            <p:cNvPr id="38" name="Group 8">
              <a:extLst>
                <a:ext uri="{FF2B5EF4-FFF2-40B4-BE49-F238E27FC236}">
                  <a16:creationId xmlns:a16="http://schemas.microsoft.com/office/drawing/2014/main" id="{2CA68955-8EB3-4A94-953C-A5DBE625EB0B}"/>
                </a:ext>
              </a:extLst>
            </p:cNvPr>
            <p:cNvGrpSpPr/>
            <p:nvPr/>
          </p:nvGrpSpPr>
          <p:grpSpPr>
            <a:xfrm>
              <a:off x="6452936" y="2726724"/>
              <a:ext cx="354198" cy="1678350"/>
              <a:chOff x="4669032" y="2245098"/>
              <a:chExt cx="506596" cy="2917702"/>
            </a:xfrm>
          </p:grpSpPr>
          <p:sp>
            <p:nvSpPr>
              <p:cNvPr id="47" name="TextBox 146">
                <a:extLst>
                  <a:ext uri="{FF2B5EF4-FFF2-40B4-BE49-F238E27FC236}">
                    <a16:creationId xmlns:a16="http://schemas.microsoft.com/office/drawing/2014/main" id="{A3361EBD-4F51-4003-B099-4A92C4FE571A}"/>
                  </a:ext>
                </a:extLst>
              </p:cNvPr>
              <p:cNvSpPr txBox="1"/>
              <p:nvPr/>
            </p:nvSpPr>
            <p:spPr>
              <a:xfrm rot="16200000">
                <a:off x="3867174" y="3644171"/>
                <a:ext cx="1840331" cy="236616"/>
              </a:xfrm>
              <a:prstGeom prst="rect">
                <a:avLst/>
              </a:prstGeom>
              <a:noFill/>
            </p:spPr>
            <p:txBody>
              <a:bodyPr wrap="square" lIns="0" tIns="0" rIns="0" bIns="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Patients (%)</a:t>
                </a:r>
              </a:p>
            </p:txBody>
          </p:sp>
          <p:cxnSp>
            <p:nvCxnSpPr>
              <p:cNvPr id="48" name="Straight Connector 148">
                <a:extLst>
                  <a:ext uri="{FF2B5EF4-FFF2-40B4-BE49-F238E27FC236}">
                    <a16:creationId xmlns:a16="http://schemas.microsoft.com/office/drawing/2014/main" id="{C57FC663-99F0-4AEA-AC34-093A50294559}"/>
                  </a:ext>
                </a:extLst>
              </p:cNvPr>
              <p:cNvCxnSpPr/>
              <p:nvPr/>
            </p:nvCxnSpPr>
            <p:spPr bwMode="auto">
              <a:xfrm flipH="1">
                <a:off x="5141943" y="2383414"/>
                <a:ext cx="33685"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49" name="Straight Connector 149">
                <a:extLst>
                  <a:ext uri="{FF2B5EF4-FFF2-40B4-BE49-F238E27FC236}">
                    <a16:creationId xmlns:a16="http://schemas.microsoft.com/office/drawing/2014/main" id="{3ADF2F1E-705B-4566-9B8C-E8DF8BF8452E}"/>
                  </a:ext>
                </a:extLst>
              </p:cNvPr>
              <p:cNvCxnSpPr/>
              <p:nvPr/>
            </p:nvCxnSpPr>
            <p:spPr bwMode="auto">
              <a:xfrm flipH="1">
                <a:off x="5141943" y="2939868"/>
                <a:ext cx="33685"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50" name="Straight Connector 150">
                <a:extLst>
                  <a:ext uri="{FF2B5EF4-FFF2-40B4-BE49-F238E27FC236}">
                    <a16:creationId xmlns:a16="http://schemas.microsoft.com/office/drawing/2014/main" id="{8579800C-8AEA-46F0-B363-8151DE68C13E}"/>
                  </a:ext>
                </a:extLst>
              </p:cNvPr>
              <p:cNvCxnSpPr/>
              <p:nvPr/>
            </p:nvCxnSpPr>
            <p:spPr bwMode="auto">
              <a:xfrm flipH="1">
                <a:off x="5141943" y="3496322"/>
                <a:ext cx="33685"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51" name="Straight Connector 151">
                <a:extLst>
                  <a:ext uri="{FF2B5EF4-FFF2-40B4-BE49-F238E27FC236}">
                    <a16:creationId xmlns:a16="http://schemas.microsoft.com/office/drawing/2014/main" id="{9DA3F090-53D9-474F-94A4-85050DE2E2AF}"/>
                  </a:ext>
                </a:extLst>
              </p:cNvPr>
              <p:cNvCxnSpPr/>
              <p:nvPr/>
            </p:nvCxnSpPr>
            <p:spPr bwMode="auto">
              <a:xfrm flipH="1">
                <a:off x="5141943" y="4609231"/>
                <a:ext cx="33685" cy="0"/>
              </a:xfrm>
              <a:prstGeom prst="line">
                <a:avLst/>
              </a:prstGeom>
              <a:solidFill>
                <a:schemeClr val="bg1"/>
              </a:solidFill>
              <a:ln w="9525" cap="flat" cmpd="sng" algn="ctr">
                <a:solidFill>
                  <a:schemeClr val="tx1"/>
                </a:solidFill>
                <a:prstDash val="solid"/>
                <a:round/>
                <a:headEnd type="none" w="med" len="med"/>
                <a:tailEnd type="none" w="med" len="med"/>
              </a:ln>
              <a:effectLst/>
            </p:spPr>
          </p:cxnSp>
          <p:sp>
            <p:nvSpPr>
              <p:cNvPr id="52" name="TextBox 152">
                <a:extLst>
                  <a:ext uri="{FF2B5EF4-FFF2-40B4-BE49-F238E27FC236}">
                    <a16:creationId xmlns:a16="http://schemas.microsoft.com/office/drawing/2014/main" id="{596A3AE1-31BD-4176-850C-A71C9EED3590}"/>
                  </a:ext>
                </a:extLst>
              </p:cNvPr>
              <p:cNvSpPr txBox="1"/>
              <p:nvPr/>
            </p:nvSpPr>
            <p:spPr>
              <a:xfrm>
                <a:off x="4891702" y="2245098"/>
                <a:ext cx="220555" cy="268563"/>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20</a:t>
                </a:r>
              </a:p>
            </p:txBody>
          </p:sp>
          <p:sp>
            <p:nvSpPr>
              <p:cNvPr id="53" name="TextBox 153">
                <a:extLst>
                  <a:ext uri="{FF2B5EF4-FFF2-40B4-BE49-F238E27FC236}">
                    <a16:creationId xmlns:a16="http://schemas.microsoft.com/office/drawing/2014/main" id="{D9AC3A19-6E5C-4ED8-9C0B-FBBC951B2206}"/>
                  </a:ext>
                </a:extLst>
              </p:cNvPr>
              <p:cNvSpPr txBox="1"/>
              <p:nvPr/>
            </p:nvSpPr>
            <p:spPr>
              <a:xfrm>
                <a:off x="4911753" y="2797802"/>
                <a:ext cx="200505" cy="268563"/>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16</a:t>
                </a:r>
              </a:p>
            </p:txBody>
          </p:sp>
          <p:sp>
            <p:nvSpPr>
              <p:cNvPr id="54" name="TextBox 154">
                <a:extLst>
                  <a:ext uri="{FF2B5EF4-FFF2-40B4-BE49-F238E27FC236}">
                    <a16:creationId xmlns:a16="http://schemas.microsoft.com/office/drawing/2014/main" id="{7E68C968-59CB-4F14-AD28-45FBD1E65283}"/>
                  </a:ext>
                </a:extLst>
              </p:cNvPr>
              <p:cNvSpPr txBox="1"/>
              <p:nvPr/>
            </p:nvSpPr>
            <p:spPr>
              <a:xfrm>
                <a:off x="4911753" y="3350507"/>
                <a:ext cx="200505" cy="268563"/>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12</a:t>
                </a:r>
              </a:p>
            </p:txBody>
          </p:sp>
          <p:sp>
            <p:nvSpPr>
              <p:cNvPr id="55" name="TextBox 155">
                <a:extLst>
                  <a:ext uri="{FF2B5EF4-FFF2-40B4-BE49-F238E27FC236}">
                    <a16:creationId xmlns:a16="http://schemas.microsoft.com/office/drawing/2014/main" id="{AEB49BF8-903E-40B1-860C-5C02A86AAB61}"/>
                  </a:ext>
                </a:extLst>
              </p:cNvPr>
              <p:cNvSpPr txBox="1"/>
              <p:nvPr/>
            </p:nvSpPr>
            <p:spPr>
              <a:xfrm>
                <a:off x="4911753" y="3889472"/>
                <a:ext cx="200505" cy="268563"/>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92934"/>
                    </a:solidFill>
                    <a:effectLst/>
                    <a:uLnTx/>
                    <a:uFillTx/>
                    <a:latin typeface="Arial Narrow"/>
                    <a:ea typeface="+mn-ea"/>
                    <a:cs typeface="+mn-cs"/>
                  </a:rPr>
                  <a:t>8</a:t>
                </a:r>
              </a:p>
            </p:txBody>
          </p:sp>
          <p:sp>
            <p:nvSpPr>
              <p:cNvPr id="56" name="TextBox 156">
                <a:extLst>
                  <a:ext uri="{FF2B5EF4-FFF2-40B4-BE49-F238E27FC236}">
                    <a16:creationId xmlns:a16="http://schemas.microsoft.com/office/drawing/2014/main" id="{C7CEF3ED-FF38-434F-980E-FCFE61C3C57F}"/>
                  </a:ext>
                </a:extLst>
              </p:cNvPr>
              <p:cNvSpPr txBox="1"/>
              <p:nvPr/>
            </p:nvSpPr>
            <p:spPr>
              <a:xfrm>
                <a:off x="4911753" y="4455916"/>
                <a:ext cx="200505" cy="268563"/>
              </a:xfrm>
              <a:prstGeom prst="rect">
                <a:avLst/>
              </a:prstGeom>
              <a:noFill/>
            </p:spPr>
            <p:txBody>
              <a:bodyPr wrap="square" lIns="0" tIns="0" rIns="0" bIns="0" rtlCol="0" anchor="ctr" anchorCtr="0">
                <a:no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292934"/>
                  </a:solidFill>
                  <a:effectLst/>
                  <a:uLnTx/>
                  <a:uFillTx/>
                  <a:latin typeface="Arial Narrow"/>
                  <a:ea typeface="+mn-ea"/>
                  <a:cs typeface="+mn-cs"/>
                </a:endParaRPr>
              </a:p>
            </p:txBody>
          </p:sp>
          <p:cxnSp>
            <p:nvCxnSpPr>
              <p:cNvPr id="57" name="Straight Connector 158">
                <a:extLst>
                  <a:ext uri="{FF2B5EF4-FFF2-40B4-BE49-F238E27FC236}">
                    <a16:creationId xmlns:a16="http://schemas.microsoft.com/office/drawing/2014/main" id="{6C53B328-DAC5-45D5-B09C-BDBA6B7D482C}"/>
                  </a:ext>
                </a:extLst>
              </p:cNvPr>
              <p:cNvCxnSpPr/>
              <p:nvPr/>
            </p:nvCxnSpPr>
            <p:spPr bwMode="auto">
              <a:xfrm flipH="1">
                <a:off x="5141943" y="4052777"/>
                <a:ext cx="33685"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58" name="Straight Connector 161">
                <a:extLst>
                  <a:ext uri="{FF2B5EF4-FFF2-40B4-BE49-F238E27FC236}">
                    <a16:creationId xmlns:a16="http://schemas.microsoft.com/office/drawing/2014/main" id="{C6BAF740-BC75-49A6-A841-76B4AA756993}"/>
                  </a:ext>
                </a:extLst>
              </p:cNvPr>
              <p:cNvCxnSpPr/>
              <p:nvPr/>
            </p:nvCxnSpPr>
            <p:spPr bwMode="auto">
              <a:xfrm flipH="1">
                <a:off x="5141943" y="5162800"/>
                <a:ext cx="33685" cy="0"/>
              </a:xfrm>
              <a:prstGeom prst="line">
                <a:avLst/>
              </a:prstGeom>
              <a:solidFill>
                <a:schemeClr val="bg1"/>
              </a:solidFill>
              <a:ln w="9525" cap="flat" cmpd="sng" algn="ctr">
                <a:solidFill>
                  <a:schemeClr val="tx1"/>
                </a:solidFill>
                <a:prstDash val="solid"/>
                <a:round/>
                <a:headEnd type="none" w="med" len="med"/>
                <a:tailEnd type="none" w="med" len="med"/>
              </a:ln>
              <a:effectLst/>
            </p:spPr>
          </p:cxnSp>
        </p:grpSp>
        <p:grpSp>
          <p:nvGrpSpPr>
            <p:cNvPr id="39" name="Group 7">
              <a:extLst>
                <a:ext uri="{FF2B5EF4-FFF2-40B4-BE49-F238E27FC236}">
                  <a16:creationId xmlns:a16="http://schemas.microsoft.com/office/drawing/2014/main" id="{CB06ED69-CCB8-452B-A5AC-AFBA7A720CE7}"/>
                </a:ext>
              </a:extLst>
            </p:cNvPr>
            <p:cNvGrpSpPr/>
            <p:nvPr/>
          </p:nvGrpSpPr>
          <p:grpSpPr>
            <a:xfrm>
              <a:off x="4876800" y="1997144"/>
              <a:ext cx="1333640" cy="2659571"/>
              <a:chOff x="4876800" y="1997144"/>
              <a:chExt cx="1333640" cy="2659571"/>
            </a:xfrm>
          </p:grpSpPr>
          <p:sp>
            <p:nvSpPr>
              <p:cNvPr id="40" name="TextBox 76">
                <a:extLst>
                  <a:ext uri="{FF2B5EF4-FFF2-40B4-BE49-F238E27FC236}">
                    <a16:creationId xmlns:a16="http://schemas.microsoft.com/office/drawing/2014/main" id="{E048C0E6-C4DA-4157-8AF3-E3A2DDD37390}"/>
                  </a:ext>
                </a:extLst>
              </p:cNvPr>
              <p:cNvSpPr txBox="1"/>
              <p:nvPr/>
            </p:nvSpPr>
            <p:spPr>
              <a:xfrm>
                <a:off x="5000438" y="3717032"/>
                <a:ext cx="955173" cy="237743"/>
              </a:xfrm>
              <a:prstGeom prst="rect">
                <a:avLst/>
              </a:prstGeom>
              <a:noFill/>
              <a:effectLst/>
            </p:spPr>
            <p:txBody>
              <a:bodyPr wrap="none" lIns="0" tIns="0" rIns="0" bIns="0" rtlCol="0" anchor="ctr" anchorCtr="0">
                <a:noAutofit/>
              </a:bodyPr>
              <a:lstStyle/>
              <a:p>
                <a:pPr marL="0" marR="0" lvl="0" indent="0" algn="l" defTabSz="457200" rtl="0" eaLnBrk="1" fontAlgn="base" latinLnBrk="0" hangingPunct="1">
                  <a:lnSpc>
                    <a:spcPts val="2666"/>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292934"/>
                    </a:solidFill>
                    <a:effectLst/>
                    <a:uLnTx/>
                    <a:uFillTx/>
                    <a:latin typeface="Arial Narrow"/>
                    <a:ea typeface="+mn-ea"/>
                    <a:cs typeface="+mn-cs"/>
                  </a:rPr>
                  <a:t>&lt; 21 years</a:t>
                </a:r>
                <a:endParaRPr kumimoji="0" lang="en-US" sz="2100" b="0" i="0" u="none" strike="noStrike" kern="1200" cap="none" spc="0" normalizeH="0" baseline="30000" noProof="0" dirty="0">
                  <a:ln>
                    <a:noFill/>
                  </a:ln>
                  <a:solidFill>
                    <a:srgbClr val="292934"/>
                  </a:solidFill>
                  <a:effectLst/>
                  <a:uLnTx/>
                  <a:uFillTx/>
                  <a:latin typeface="Arial Narrow"/>
                  <a:ea typeface="+mn-ea"/>
                  <a:cs typeface="+mn-cs"/>
                </a:endParaRPr>
              </a:p>
            </p:txBody>
          </p:sp>
          <p:sp>
            <p:nvSpPr>
              <p:cNvPr id="41" name="Rectangle 40">
                <a:extLst>
                  <a:ext uri="{FF2B5EF4-FFF2-40B4-BE49-F238E27FC236}">
                    <a16:creationId xmlns:a16="http://schemas.microsoft.com/office/drawing/2014/main" id="{BEC26293-9FCE-412E-A2F9-9FCE8D68266A}"/>
                  </a:ext>
                </a:extLst>
              </p:cNvPr>
              <p:cNvSpPr/>
              <p:nvPr/>
            </p:nvSpPr>
            <p:spPr>
              <a:xfrm>
                <a:off x="4889075" y="2492896"/>
                <a:ext cx="955173" cy="237743"/>
              </a:xfrm>
              <a:prstGeom prst="rect">
                <a:avLst/>
              </a:prstGeom>
              <a:effectLst/>
            </p:spPr>
            <p:txBody>
              <a:bodyPr wrap="none" lIns="0" tIns="0" rIns="0" bIns="0" anchor="ctr">
                <a:noAutofit/>
              </a:bodyPr>
              <a:lstStyle/>
              <a:p>
                <a:pPr marL="0" marR="0" lvl="0" indent="0" algn="l" defTabSz="457200" rtl="0" eaLnBrk="1" fontAlgn="base" latinLnBrk="0" hangingPunct="1">
                  <a:lnSpc>
                    <a:spcPts val="2666"/>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Narrow"/>
                    <a:ea typeface="+mn-ea"/>
                    <a:cs typeface="+mn-cs"/>
                  </a:rPr>
                  <a:t>21-30 years</a:t>
                </a:r>
                <a:endParaRPr kumimoji="0" lang="en-US" sz="1800" b="0" i="0" u="none" strike="noStrike" kern="1200" cap="none" spc="0" normalizeH="0" baseline="30000" noProof="0" dirty="0">
                  <a:ln>
                    <a:noFill/>
                  </a:ln>
                  <a:solidFill>
                    <a:srgbClr val="292934"/>
                  </a:solidFill>
                  <a:effectLst/>
                  <a:uLnTx/>
                  <a:uFillTx/>
                  <a:latin typeface="Arial Narrow"/>
                  <a:ea typeface="+mn-ea"/>
                  <a:cs typeface="+mn-cs"/>
                </a:endParaRPr>
              </a:p>
            </p:txBody>
          </p:sp>
          <p:sp>
            <p:nvSpPr>
              <p:cNvPr id="42" name="TextBox 90">
                <a:extLst>
                  <a:ext uri="{FF2B5EF4-FFF2-40B4-BE49-F238E27FC236}">
                    <a16:creationId xmlns:a16="http://schemas.microsoft.com/office/drawing/2014/main" id="{7A0BC3E9-96EF-4CF7-A4BE-FAA3DA37FF17}"/>
                  </a:ext>
                </a:extLst>
              </p:cNvPr>
              <p:cNvSpPr txBox="1"/>
              <p:nvPr/>
            </p:nvSpPr>
            <p:spPr>
              <a:xfrm>
                <a:off x="5310663" y="2812768"/>
                <a:ext cx="891290" cy="204112"/>
              </a:xfrm>
              <a:prstGeom prst="rect">
                <a:avLst/>
              </a:prstGeom>
              <a:noFill/>
              <a:effectLst/>
            </p:spPr>
            <p:txBody>
              <a:bodyPr wrap="none" lIns="0" tIns="0" rIns="0" bIns="0" rtlCol="0" anchor="ctr" anchorCtr="0">
                <a:noAutofit/>
              </a:bodyPr>
              <a:lstStyle/>
              <a:p>
                <a:pPr marL="0" marR="0" lvl="0" indent="0" algn="l" defTabSz="457200" rtl="0" eaLnBrk="1" fontAlgn="base" latinLnBrk="0" hangingPunct="1">
                  <a:lnSpc>
                    <a:spcPts val="3199"/>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Narrow"/>
                    <a:ea typeface="+mn-ea"/>
                    <a:cs typeface="+mn-cs"/>
                  </a:rPr>
                  <a:t>- 51.1%</a:t>
                </a:r>
                <a:endParaRPr kumimoji="0" lang="en-US" sz="1600" b="1" i="0" u="none" strike="noStrike" kern="1200" cap="none" spc="0" normalizeH="0" baseline="30000" noProof="0" dirty="0">
                  <a:ln>
                    <a:noFill/>
                  </a:ln>
                  <a:solidFill>
                    <a:srgbClr val="292934"/>
                  </a:solidFill>
                  <a:effectLst/>
                  <a:uLnTx/>
                  <a:uFillTx/>
                  <a:latin typeface="Arial Narrow"/>
                  <a:ea typeface="+mn-ea"/>
                  <a:cs typeface="+mn-cs"/>
                </a:endParaRPr>
              </a:p>
            </p:txBody>
          </p:sp>
          <p:sp>
            <p:nvSpPr>
              <p:cNvPr id="43" name="TextBox 92">
                <a:extLst>
                  <a:ext uri="{FF2B5EF4-FFF2-40B4-BE49-F238E27FC236}">
                    <a16:creationId xmlns:a16="http://schemas.microsoft.com/office/drawing/2014/main" id="{B52FFC9E-68C8-40D7-A7F8-F1C9D32FEF9C}"/>
                  </a:ext>
                </a:extLst>
              </p:cNvPr>
              <p:cNvSpPr txBox="1"/>
              <p:nvPr/>
            </p:nvSpPr>
            <p:spPr>
              <a:xfrm>
                <a:off x="5319150" y="4097420"/>
                <a:ext cx="891290" cy="204112"/>
              </a:xfrm>
              <a:prstGeom prst="rect">
                <a:avLst/>
              </a:prstGeom>
              <a:noFill/>
              <a:effectLst/>
            </p:spPr>
            <p:txBody>
              <a:bodyPr wrap="none" lIns="0" tIns="0" rIns="0" bIns="0" rtlCol="0" anchor="ctr" anchorCtr="0">
                <a:noAutofit/>
              </a:bodyPr>
              <a:lstStyle/>
              <a:p>
                <a:pPr marL="0" marR="0" lvl="0" indent="0" algn="l" defTabSz="457200" rtl="0" eaLnBrk="1" fontAlgn="base" latinLnBrk="0" hangingPunct="1">
                  <a:lnSpc>
                    <a:spcPts val="3199"/>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Narrow"/>
                    <a:ea typeface="+mn-ea"/>
                    <a:cs typeface="+mn-cs"/>
                  </a:rPr>
                  <a:t>- 81.8%</a:t>
                </a:r>
                <a:endParaRPr kumimoji="0" lang="en-US" sz="1600" b="1" i="0" u="none" strike="noStrike" kern="1200" cap="none" spc="0" normalizeH="0" baseline="30000" noProof="0" dirty="0">
                  <a:ln>
                    <a:noFill/>
                  </a:ln>
                  <a:solidFill>
                    <a:srgbClr val="292934"/>
                  </a:solidFill>
                  <a:effectLst/>
                  <a:uLnTx/>
                  <a:uFillTx/>
                  <a:latin typeface="Arial Narrow"/>
                  <a:ea typeface="+mn-ea"/>
                  <a:cs typeface="+mn-cs"/>
                </a:endParaRPr>
              </a:p>
            </p:txBody>
          </p:sp>
          <p:sp>
            <p:nvSpPr>
              <p:cNvPr id="44" name="Freeform 94">
                <a:extLst>
                  <a:ext uri="{FF2B5EF4-FFF2-40B4-BE49-F238E27FC236}">
                    <a16:creationId xmlns:a16="http://schemas.microsoft.com/office/drawing/2014/main" id="{EB8C9BCB-6451-4E89-8FF0-DD3EB0BF3C80}"/>
                  </a:ext>
                </a:extLst>
              </p:cNvPr>
              <p:cNvSpPr/>
              <p:nvPr/>
            </p:nvSpPr>
            <p:spPr>
              <a:xfrm>
                <a:off x="5009041" y="2780928"/>
                <a:ext cx="379594" cy="579643"/>
              </a:xfrm>
              <a:custGeom>
                <a:avLst/>
                <a:gdLst>
                  <a:gd name="connsiteX0" fmla="*/ 450978 w 1287527"/>
                  <a:gd name="connsiteY0" fmla="*/ 0 h 1966067"/>
                  <a:gd name="connsiteX1" fmla="*/ 816736 w 1287527"/>
                  <a:gd name="connsiteY1" fmla="*/ 0 h 1966067"/>
                  <a:gd name="connsiteX2" fmla="*/ 851027 w 1287527"/>
                  <a:gd name="connsiteY2" fmla="*/ 34291 h 1966067"/>
                  <a:gd name="connsiteX3" fmla="*/ 851027 w 1287527"/>
                  <a:gd name="connsiteY3" fmla="*/ 1322635 h 1966067"/>
                  <a:gd name="connsiteX4" fmla="*/ 1048769 w 1287527"/>
                  <a:gd name="connsiteY4" fmla="*/ 1124894 h 1966067"/>
                  <a:gd name="connsiteX5" fmla="*/ 1103708 w 1287527"/>
                  <a:gd name="connsiteY5" fmla="*/ 1124894 h 1966067"/>
                  <a:gd name="connsiteX6" fmla="*/ 1276149 w 1287527"/>
                  <a:gd name="connsiteY6" fmla="*/ 1297334 h 1966067"/>
                  <a:gd name="connsiteX7" fmla="*/ 1276149 w 1287527"/>
                  <a:gd name="connsiteY7" fmla="*/ 1352274 h 1966067"/>
                  <a:gd name="connsiteX8" fmla="*/ 673734 w 1287527"/>
                  <a:gd name="connsiteY8" fmla="*/ 1954689 h 1966067"/>
                  <a:gd name="connsiteX9" fmla="*/ 646264 w 1287527"/>
                  <a:gd name="connsiteY9" fmla="*/ 1966067 h 1966067"/>
                  <a:gd name="connsiteX10" fmla="*/ 643764 w 1287527"/>
                  <a:gd name="connsiteY10" fmla="*/ 1965031 h 1966067"/>
                  <a:gd name="connsiteX11" fmla="*/ 641264 w 1287527"/>
                  <a:gd name="connsiteY11" fmla="*/ 1966067 h 1966067"/>
                  <a:gd name="connsiteX12" fmla="*/ 613794 w 1287527"/>
                  <a:gd name="connsiteY12" fmla="*/ 1954689 h 1966067"/>
                  <a:gd name="connsiteX13" fmla="*/ 11378 w 1287527"/>
                  <a:gd name="connsiteY13" fmla="*/ 1352274 h 1966067"/>
                  <a:gd name="connsiteX14" fmla="*/ 11378 w 1287527"/>
                  <a:gd name="connsiteY14" fmla="*/ 1297334 h 1966067"/>
                  <a:gd name="connsiteX15" fmla="*/ 183819 w 1287527"/>
                  <a:gd name="connsiteY15" fmla="*/ 1124894 h 1966067"/>
                  <a:gd name="connsiteX16" fmla="*/ 238758 w 1287527"/>
                  <a:gd name="connsiteY16" fmla="*/ 1124894 h 1966067"/>
                  <a:gd name="connsiteX17" fmla="*/ 416687 w 1287527"/>
                  <a:gd name="connsiteY17" fmla="*/ 1302822 h 1966067"/>
                  <a:gd name="connsiteX18" fmla="*/ 416687 w 1287527"/>
                  <a:gd name="connsiteY18" fmla="*/ 34291 h 1966067"/>
                  <a:gd name="connsiteX19" fmla="*/ 450978 w 1287527"/>
                  <a:gd name="connsiteY19" fmla="*/ 0 h 196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7527" h="1966067">
                    <a:moveTo>
                      <a:pt x="450978" y="0"/>
                    </a:moveTo>
                    <a:lnTo>
                      <a:pt x="816736" y="0"/>
                    </a:lnTo>
                    <a:cubicBezTo>
                      <a:pt x="835674" y="0"/>
                      <a:pt x="851027" y="15353"/>
                      <a:pt x="851027" y="34291"/>
                    </a:cubicBezTo>
                    <a:lnTo>
                      <a:pt x="851027" y="1322635"/>
                    </a:lnTo>
                    <a:lnTo>
                      <a:pt x="1048769" y="1124894"/>
                    </a:lnTo>
                    <a:cubicBezTo>
                      <a:pt x="1063940" y="1109723"/>
                      <a:pt x="1088537" y="1109723"/>
                      <a:pt x="1103708" y="1124894"/>
                    </a:cubicBezTo>
                    <a:lnTo>
                      <a:pt x="1276149" y="1297334"/>
                    </a:lnTo>
                    <a:cubicBezTo>
                      <a:pt x="1291320" y="1312505"/>
                      <a:pt x="1291320" y="1337103"/>
                      <a:pt x="1276149" y="1352274"/>
                    </a:cubicBezTo>
                    <a:lnTo>
                      <a:pt x="673734" y="1954689"/>
                    </a:lnTo>
                    <a:cubicBezTo>
                      <a:pt x="666148" y="1962274"/>
                      <a:pt x="656206" y="1966067"/>
                      <a:pt x="646264" y="1966067"/>
                    </a:cubicBezTo>
                    <a:lnTo>
                      <a:pt x="643764" y="1965031"/>
                    </a:lnTo>
                    <a:lnTo>
                      <a:pt x="641264" y="1966067"/>
                    </a:lnTo>
                    <a:cubicBezTo>
                      <a:pt x="631321" y="1966067"/>
                      <a:pt x="621379" y="1962274"/>
                      <a:pt x="613794" y="1954689"/>
                    </a:cubicBezTo>
                    <a:lnTo>
                      <a:pt x="11378" y="1352274"/>
                    </a:lnTo>
                    <a:cubicBezTo>
                      <a:pt x="-3793" y="1337103"/>
                      <a:pt x="-3793" y="1312505"/>
                      <a:pt x="11378" y="1297334"/>
                    </a:cubicBezTo>
                    <a:lnTo>
                      <a:pt x="183819" y="1124894"/>
                    </a:lnTo>
                    <a:cubicBezTo>
                      <a:pt x="198990" y="1109723"/>
                      <a:pt x="223587" y="1109723"/>
                      <a:pt x="238758" y="1124894"/>
                    </a:cubicBezTo>
                    <a:lnTo>
                      <a:pt x="416687" y="1302822"/>
                    </a:lnTo>
                    <a:lnTo>
                      <a:pt x="416687" y="34291"/>
                    </a:lnTo>
                    <a:cubicBezTo>
                      <a:pt x="416687" y="15353"/>
                      <a:pt x="432040" y="0"/>
                      <a:pt x="450978" y="0"/>
                    </a:cubicBezTo>
                    <a:close/>
                  </a:path>
                </a:pathLst>
              </a:custGeom>
              <a:solidFill>
                <a:srgbClr val="00B050"/>
              </a:solidFill>
              <a:ln>
                <a:noFill/>
              </a:ln>
              <a:effectLst>
                <a:outerShdw blurRad="279400" dist="139700" dir="26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Narrow"/>
                  <a:ea typeface="+mn-ea"/>
                  <a:cs typeface="+mn-cs"/>
                </a:endParaRPr>
              </a:p>
            </p:txBody>
          </p:sp>
          <p:sp>
            <p:nvSpPr>
              <p:cNvPr id="45" name="Freeform 95">
                <a:extLst>
                  <a:ext uri="{FF2B5EF4-FFF2-40B4-BE49-F238E27FC236}">
                    <a16:creationId xmlns:a16="http://schemas.microsoft.com/office/drawing/2014/main" id="{18B6547B-6EB0-4063-82C8-F2AAB2C9BBEC}"/>
                  </a:ext>
                </a:extLst>
              </p:cNvPr>
              <p:cNvSpPr/>
              <p:nvPr/>
            </p:nvSpPr>
            <p:spPr>
              <a:xfrm>
                <a:off x="5009041" y="4077072"/>
                <a:ext cx="379594" cy="579643"/>
              </a:xfrm>
              <a:custGeom>
                <a:avLst/>
                <a:gdLst>
                  <a:gd name="connsiteX0" fmla="*/ 450978 w 1287527"/>
                  <a:gd name="connsiteY0" fmla="*/ 0 h 1966067"/>
                  <a:gd name="connsiteX1" fmla="*/ 816736 w 1287527"/>
                  <a:gd name="connsiteY1" fmla="*/ 0 h 1966067"/>
                  <a:gd name="connsiteX2" fmla="*/ 851027 w 1287527"/>
                  <a:gd name="connsiteY2" fmla="*/ 34291 h 1966067"/>
                  <a:gd name="connsiteX3" fmla="*/ 851027 w 1287527"/>
                  <a:gd name="connsiteY3" fmla="*/ 1322635 h 1966067"/>
                  <a:gd name="connsiteX4" fmla="*/ 1048769 w 1287527"/>
                  <a:gd name="connsiteY4" fmla="*/ 1124894 h 1966067"/>
                  <a:gd name="connsiteX5" fmla="*/ 1103708 w 1287527"/>
                  <a:gd name="connsiteY5" fmla="*/ 1124894 h 1966067"/>
                  <a:gd name="connsiteX6" fmla="*/ 1276149 w 1287527"/>
                  <a:gd name="connsiteY6" fmla="*/ 1297334 h 1966067"/>
                  <a:gd name="connsiteX7" fmla="*/ 1276149 w 1287527"/>
                  <a:gd name="connsiteY7" fmla="*/ 1352274 h 1966067"/>
                  <a:gd name="connsiteX8" fmla="*/ 673734 w 1287527"/>
                  <a:gd name="connsiteY8" fmla="*/ 1954689 h 1966067"/>
                  <a:gd name="connsiteX9" fmla="*/ 646264 w 1287527"/>
                  <a:gd name="connsiteY9" fmla="*/ 1966067 h 1966067"/>
                  <a:gd name="connsiteX10" fmla="*/ 643764 w 1287527"/>
                  <a:gd name="connsiteY10" fmla="*/ 1965031 h 1966067"/>
                  <a:gd name="connsiteX11" fmla="*/ 641264 w 1287527"/>
                  <a:gd name="connsiteY11" fmla="*/ 1966067 h 1966067"/>
                  <a:gd name="connsiteX12" fmla="*/ 613794 w 1287527"/>
                  <a:gd name="connsiteY12" fmla="*/ 1954689 h 1966067"/>
                  <a:gd name="connsiteX13" fmla="*/ 11378 w 1287527"/>
                  <a:gd name="connsiteY13" fmla="*/ 1352274 h 1966067"/>
                  <a:gd name="connsiteX14" fmla="*/ 11378 w 1287527"/>
                  <a:gd name="connsiteY14" fmla="*/ 1297334 h 1966067"/>
                  <a:gd name="connsiteX15" fmla="*/ 183819 w 1287527"/>
                  <a:gd name="connsiteY15" fmla="*/ 1124894 h 1966067"/>
                  <a:gd name="connsiteX16" fmla="*/ 238758 w 1287527"/>
                  <a:gd name="connsiteY16" fmla="*/ 1124894 h 1966067"/>
                  <a:gd name="connsiteX17" fmla="*/ 416687 w 1287527"/>
                  <a:gd name="connsiteY17" fmla="*/ 1302822 h 1966067"/>
                  <a:gd name="connsiteX18" fmla="*/ 416687 w 1287527"/>
                  <a:gd name="connsiteY18" fmla="*/ 34291 h 1966067"/>
                  <a:gd name="connsiteX19" fmla="*/ 450978 w 1287527"/>
                  <a:gd name="connsiteY19" fmla="*/ 0 h 196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7527" h="1966067">
                    <a:moveTo>
                      <a:pt x="450978" y="0"/>
                    </a:moveTo>
                    <a:lnTo>
                      <a:pt x="816736" y="0"/>
                    </a:lnTo>
                    <a:cubicBezTo>
                      <a:pt x="835674" y="0"/>
                      <a:pt x="851027" y="15353"/>
                      <a:pt x="851027" y="34291"/>
                    </a:cubicBezTo>
                    <a:lnTo>
                      <a:pt x="851027" y="1322635"/>
                    </a:lnTo>
                    <a:lnTo>
                      <a:pt x="1048769" y="1124894"/>
                    </a:lnTo>
                    <a:cubicBezTo>
                      <a:pt x="1063940" y="1109723"/>
                      <a:pt x="1088537" y="1109723"/>
                      <a:pt x="1103708" y="1124894"/>
                    </a:cubicBezTo>
                    <a:lnTo>
                      <a:pt x="1276149" y="1297334"/>
                    </a:lnTo>
                    <a:cubicBezTo>
                      <a:pt x="1291320" y="1312505"/>
                      <a:pt x="1291320" y="1337103"/>
                      <a:pt x="1276149" y="1352274"/>
                    </a:cubicBezTo>
                    <a:lnTo>
                      <a:pt x="673734" y="1954689"/>
                    </a:lnTo>
                    <a:cubicBezTo>
                      <a:pt x="666148" y="1962274"/>
                      <a:pt x="656206" y="1966067"/>
                      <a:pt x="646264" y="1966067"/>
                    </a:cubicBezTo>
                    <a:lnTo>
                      <a:pt x="643764" y="1965031"/>
                    </a:lnTo>
                    <a:lnTo>
                      <a:pt x="641264" y="1966067"/>
                    </a:lnTo>
                    <a:cubicBezTo>
                      <a:pt x="631321" y="1966067"/>
                      <a:pt x="621379" y="1962274"/>
                      <a:pt x="613794" y="1954689"/>
                    </a:cubicBezTo>
                    <a:lnTo>
                      <a:pt x="11378" y="1352274"/>
                    </a:lnTo>
                    <a:cubicBezTo>
                      <a:pt x="-3793" y="1337103"/>
                      <a:pt x="-3793" y="1312505"/>
                      <a:pt x="11378" y="1297334"/>
                    </a:cubicBezTo>
                    <a:lnTo>
                      <a:pt x="183819" y="1124894"/>
                    </a:lnTo>
                    <a:cubicBezTo>
                      <a:pt x="198990" y="1109723"/>
                      <a:pt x="223587" y="1109723"/>
                      <a:pt x="238758" y="1124894"/>
                    </a:cubicBezTo>
                    <a:lnTo>
                      <a:pt x="416687" y="1302822"/>
                    </a:lnTo>
                    <a:lnTo>
                      <a:pt x="416687" y="34291"/>
                    </a:lnTo>
                    <a:cubicBezTo>
                      <a:pt x="416687" y="15353"/>
                      <a:pt x="432040" y="0"/>
                      <a:pt x="450978" y="0"/>
                    </a:cubicBezTo>
                    <a:close/>
                  </a:path>
                </a:pathLst>
              </a:custGeom>
              <a:solidFill>
                <a:srgbClr val="C00000"/>
              </a:solidFill>
              <a:ln>
                <a:noFill/>
              </a:ln>
              <a:effectLst>
                <a:outerShdw blurRad="279400" dist="139700" dir="26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Narrow"/>
                  <a:ea typeface="+mn-ea"/>
                  <a:cs typeface="+mn-cs"/>
                </a:endParaRPr>
              </a:p>
            </p:txBody>
          </p:sp>
          <p:sp>
            <p:nvSpPr>
              <p:cNvPr id="46" name="TextBox 100">
                <a:extLst>
                  <a:ext uri="{FF2B5EF4-FFF2-40B4-BE49-F238E27FC236}">
                    <a16:creationId xmlns:a16="http://schemas.microsoft.com/office/drawing/2014/main" id="{2115B468-5560-4FE5-BBE5-AFD86974078F}"/>
                  </a:ext>
                </a:extLst>
              </p:cNvPr>
              <p:cNvSpPr txBox="1"/>
              <p:nvPr/>
            </p:nvSpPr>
            <p:spPr>
              <a:xfrm>
                <a:off x="4876800" y="1997144"/>
                <a:ext cx="914400" cy="352196"/>
              </a:xfrm>
              <a:prstGeom prst="rect">
                <a:avLst/>
              </a:prstGeom>
              <a:noFill/>
            </p:spPr>
            <p:txBody>
              <a:bodyPr wrap="square" lIns="0" tIns="0" rIns="0" bIns="0" rtlCol="0" anchor="ctr">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err="1">
                    <a:ln>
                      <a:noFill/>
                    </a:ln>
                    <a:solidFill>
                      <a:srgbClr val="6D0466"/>
                    </a:solidFill>
                    <a:effectLst/>
                    <a:uLnTx/>
                    <a:uFillTx/>
                    <a:latin typeface="Arial Narrow"/>
                    <a:ea typeface="+mn-ea"/>
                    <a:cs typeface="+mn-cs"/>
                  </a:rPr>
                  <a:t>Hommes</a:t>
                </a:r>
                <a:endParaRPr kumimoji="0" lang="en-US" sz="2100" b="1" i="0" u="none" strike="noStrike" kern="1200" cap="none" spc="0" normalizeH="0" baseline="30000" noProof="0" dirty="0">
                  <a:ln>
                    <a:noFill/>
                  </a:ln>
                  <a:solidFill>
                    <a:srgbClr val="6D0466"/>
                  </a:solidFill>
                  <a:effectLst/>
                  <a:uLnTx/>
                  <a:uFillTx/>
                  <a:latin typeface="Arial Narrow"/>
                  <a:ea typeface="+mn-ea"/>
                  <a:cs typeface="+mn-cs"/>
                </a:endParaRPr>
              </a:p>
            </p:txBody>
          </p:sp>
        </p:grpSp>
      </p:grpSp>
      <p:sp>
        <p:nvSpPr>
          <p:cNvPr id="60" name="ZoneTexte 59">
            <a:extLst>
              <a:ext uri="{FF2B5EF4-FFF2-40B4-BE49-F238E27FC236}">
                <a16:creationId xmlns:a16="http://schemas.microsoft.com/office/drawing/2014/main" id="{CE260CCC-696C-4ADE-95BA-05F96ED86798}"/>
              </a:ext>
            </a:extLst>
          </p:cNvPr>
          <p:cNvSpPr txBox="1"/>
          <p:nvPr/>
        </p:nvSpPr>
        <p:spPr>
          <a:xfrm>
            <a:off x="1829913" y="2006601"/>
            <a:ext cx="3718433" cy="369332"/>
          </a:xfrm>
          <a:prstGeom prst="rect">
            <a:avLst/>
          </a:prstGeom>
          <a:noFill/>
        </p:spPr>
        <p:txBody>
          <a:bodyPr wrap="square" lIns="121899" tIns="60949" rIns="121899" bIns="6094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2934"/>
                </a:solidFill>
                <a:effectLst/>
                <a:uLnTx/>
                <a:uFillTx/>
                <a:latin typeface="Arial Narrow"/>
                <a:ea typeface="+mn-ea"/>
                <a:cs typeface="+mn-cs"/>
              </a:rPr>
              <a:t>(2007-2011)</a:t>
            </a:r>
          </a:p>
        </p:txBody>
      </p:sp>
      <p:sp>
        <p:nvSpPr>
          <p:cNvPr id="61" name="Rectangle 60">
            <a:extLst>
              <a:ext uri="{FF2B5EF4-FFF2-40B4-BE49-F238E27FC236}">
                <a16:creationId xmlns:a16="http://schemas.microsoft.com/office/drawing/2014/main" id="{64C75CA0-A328-420C-B767-E58559F25F9A}"/>
              </a:ext>
            </a:extLst>
          </p:cNvPr>
          <p:cNvSpPr/>
          <p:nvPr/>
        </p:nvSpPr>
        <p:spPr>
          <a:xfrm>
            <a:off x="8229046" y="2006601"/>
            <a:ext cx="1197261" cy="369310"/>
          </a:xfrm>
          <a:prstGeom prst="rect">
            <a:avLst/>
          </a:prstGeom>
        </p:spPr>
        <p:txBody>
          <a:bodyPr wrap="none" lIns="121899" tIns="60949" rIns="121899" bIns="6094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92934"/>
                </a:solidFill>
                <a:effectLst/>
                <a:uLnTx/>
                <a:uFillTx/>
                <a:latin typeface="Arial Narrow"/>
                <a:ea typeface="+mn-ea"/>
                <a:cs typeface="+mn-cs"/>
              </a:rPr>
              <a:t> (2007-2011)</a:t>
            </a:r>
          </a:p>
        </p:txBody>
      </p:sp>
      <p:sp>
        <p:nvSpPr>
          <p:cNvPr id="62" name="ZoneTexte 61">
            <a:extLst>
              <a:ext uri="{FF2B5EF4-FFF2-40B4-BE49-F238E27FC236}">
                <a16:creationId xmlns:a16="http://schemas.microsoft.com/office/drawing/2014/main" id="{0E25B884-166C-459B-8C2B-63DA971AFC5C}"/>
              </a:ext>
            </a:extLst>
          </p:cNvPr>
          <p:cNvSpPr txBox="1"/>
          <p:nvPr/>
        </p:nvSpPr>
        <p:spPr>
          <a:xfrm>
            <a:off x="2307585" y="4642431"/>
            <a:ext cx="3551139" cy="461643"/>
          </a:xfrm>
          <a:prstGeom prst="rect">
            <a:avLst/>
          </a:prstGeom>
          <a:solidFill>
            <a:schemeClr val="bg1"/>
          </a:solidFill>
        </p:spPr>
        <p:txBody>
          <a:bodyPr wrap="square" lIns="121899" tIns="60949" rIns="121899" bIns="6094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92934"/>
                </a:solidFill>
                <a:effectLst/>
                <a:uLnTx/>
                <a:uFillTx/>
                <a:latin typeface="Arial Narrow"/>
                <a:ea typeface="+mn-ea"/>
                <a:cs typeface="+mn-cs"/>
              </a:rPr>
              <a:t>Fig 1 </a:t>
            </a:r>
            <a:r>
              <a:rPr kumimoji="0" lang="en-US" sz="1100" b="0" i="0" u="none" strike="noStrike" kern="1200" cap="none" spc="0" normalizeH="0" baseline="0" noProof="0" dirty="0">
                <a:ln>
                  <a:noFill/>
                </a:ln>
                <a:solidFill>
                  <a:srgbClr val="292934"/>
                </a:solidFill>
                <a:effectLst/>
                <a:uLnTx/>
                <a:uFillTx/>
                <a:latin typeface="Arial Narrow"/>
                <a:ea typeface="+mn-ea"/>
                <a:cs typeface="+mn-cs"/>
              </a:rPr>
              <a:t>Proportion of Australian born </a:t>
            </a:r>
            <a:r>
              <a:rPr kumimoji="0" lang="en-US" sz="1100" b="1" i="0" u="none" strike="noStrike" kern="1200" cap="none" spc="0" normalizeH="0" baseline="0" noProof="0" dirty="0">
                <a:ln>
                  <a:noFill/>
                </a:ln>
                <a:solidFill>
                  <a:srgbClr val="C00000"/>
                </a:solidFill>
                <a:effectLst/>
                <a:uLnTx/>
                <a:uFillTx/>
                <a:latin typeface="Arial Narrow"/>
                <a:ea typeface="+mn-ea"/>
                <a:cs typeface="+mn-cs"/>
              </a:rPr>
              <a:t>women</a:t>
            </a:r>
            <a:r>
              <a:rPr kumimoji="0" lang="en-US" sz="1100" b="0" i="0" u="none" strike="noStrike" kern="1200" cap="none" spc="0" normalizeH="0" baseline="0" noProof="0" dirty="0">
                <a:ln>
                  <a:noFill/>
                </a:ln>
                <a:solidFill>
                  <a:srgbClr val="292934"/>
                </a:solidFill>
                <a:effectLst/>
                <a:uLnTx/>
                <a:uFillTx/>
                <a:latin typeface="Arial Narrow"/>
                <a:ea typeface="+mn-ea"/>
                <a:cs typeface="+mn-cs"/>
              </a:rPr>
              <a:t> diagnosed as having genital warts at first visit, by age group, 2004-11</a:t>
            </a:r>
            <a:endParaRPr kumimoji="0" lang="fr-FR" sz="1100" b="0" i="0" u="none" strike="noStrike" kern="1200" cap="none" spc="0" normalizeH="0" baseline="0" noProof="0" dirty="0">
              <a:ln>
                <a:noFill/>
              </a:ln>
              <a:solidFill>
                <a:srgbClr val="292934"/>
              </a:solidFill>
              <a:effectLst/>
              <a:uLnTx/>
              <a:uFillTx/>
              <a:latin typeface="Arial Narrow"/>
              <a:ea typeface="+mn-ea"/>
              <a:cs typeface="+mn-cs"/>
            </a:endParaRPr>
          </a:p>
        </p:txBody>
      </p:sp>
      <p:pic>
        <p:nvPicPr>
          <p:cNvPr id="63" name="Picture 3">
            <a:extLst>
              <a:ext uri="{FF2B5EF4-FFF2-40B4-BE49-F238E27FC236}">
                <a16:creationId xmlns:a16="http://schemas.microsoft.com/office/drawing/2014/main" id="{83EC03EF-F338-4198-AC86-999A510F6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042"/>
          <a:stretch>
            <a:fillRect/>
          </a:stretch>
        </p:blipFill>
        <p:spPr bwMode="auto">
          <a:xfrm>
            <a:off x="7726648" y="2413001"/>
            <a:ext cx="4385062" cy="233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ZoneTexte 63">
            <a:extLst>
              <a:ext uri="{FF2B5EF4-FFF2-40B4-BE49-F238E27FC236}">
                <a16:creationId xmlns:a16="http://schemas.microsoft.com/office/drawing/2014/main" id="{10316B7B-A8FB-4C4B-AAB7-1A134EA48DE5}"/>
              </a:ext>
            </a:extLst>
          </p:cNvPr>
          <p:cNvSpPr txBox="1"/>
          <p:nvPr/>
        </p:nvSpPr>
        <p:spPr>
          <a:xfrm>
            <a:off x="8330123" y="4656707"/>
            <a:ext cx="3731316" cy="461643"/>
          </a:xfrm>
          <a:prstGeom prst="rect">
            <a:avLst/>
          </a:prstGeom>
          <a:solidFill>
            <a:schemeClr val="bg1"/>
          </a:solidFill>
        </p:spPr>
        <p:txBody>
          <a:bodyPr wrap="square" lIns="121899" tIns="60949" rIns="121899" bIns="60949"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92934"/>
                </a:solidFill>
                <a:effectLst/>
                <a:uLnTx/>
                <a:uFillTx/>
                <a:latin typeface="Arial Narrow"/>
                <a:ea typeface="+mn-ea"/>
                <a:cs typeface="+mn-cs"/>
              </a:rPr>
              <a:t>Fig 3 </a:t>
            </a:r>
            <a:r>
              <a:rPr kumimoji="0" lang="en-US" sz="1100" b="0" i="0" u="none" strike="noStrike" kern="1200" cap="none" spc="0" normalizeH="0" baseline="0" noProof="0" dirty="0">
                <a:ln>
                  <a:noFill/>
                </a:ln>
                <a:solidFill>
                  <a:srgbClr val="292934"/>
                </a:solidFill>
                <a:effectLst/>
                <a:uLnTx/>
                <a:uFillTx/>
                <a:latin typeface="Arial Narrow"/>
                <a:ea typeface="+mn-ea"/>
                <a:cs typeface="+mn-cs"/>
              </a:rPr>
              <a:t>Proportion of Australian born </a:t>
            </a:r>
            <a:r>
              <a:rPr kumimoji="0" lang="en-US" sz="1100" b="1" i="0" u="none" strike="noStrike" kern="1200" cap="none" spc="0" normalizeH="0" baseline="0" noProof="0" dirty="0">
                <a:ln>
                  <a:noFill/>
                </a:ln>
                <a:solidFill>
                  <a:srgbClr val="C00000"/>
                </a:solidFill>
                <a:effectLst/>
                <a:uLnTx/>
                <a:uFillTx/>
                <a:latin typeface="Arial Narrow"/>
                <a:ea typeface="+mn-ea"/>
                <a:cs typeface="+mn-cs"/>
              </a:rPr>
              <a:t>heterosexual men </a:t>
            </a:r>
            <a:r>
              <a:rPr kumimoji="0" lang="en-US" sz="1100" b="0" i="0" u="none" strike="noStrike" kern="1200" cap="none" spc="0" normalizeH="0" baseline="0" noProof="0" dirty="0">
                <a:ln>
                  <a:noFill/>
                </a:ln>
                <a:solidFill>
                  <a:srgbClr val="292934"/>
                </a:solidFill>
                <a:effectLst/>
                <a:uLnTx/>
                <a:uFillTx/>
                <a:latin typeface="Arial Narrow"/>
                <a:ea typeface="+mn-ea"/>
                <a:cs typeface="+mn-cs"/>
              </a:rPr>
              <a:t>diagnosed as having genital warts at first visit, by age group, 2004-11</a:t>
            </a:r>
            <a:endParaRPr kumimoji="0" lang="fr-FR" sz="1100" b="0" i="0" u="none" strike="noStrike" kern="1200" cap="none" spc="0" normalizeH="0" baseline="0" noProof="0" dirty="0">
              <a:ln>
                <a:noFill/>
              </a:ln>
              <a:solidFill>
                <a:srgbClr val="292934"/>
              </a:solidFill>
              <a:effectLst/>
              <a:uLnTx/>
              <a:uFillTx/>
              <a:latin typeface="Arial Narrow"/>
              <a:ea typeface="+mn-ea"/>
              <a:cs typeface="+mn-cs"/>
            </a:endParaRPr>
          </a:p>
        </p:txBody>
      </p:sp>
      <p:pic>
        <p:nvPicPr>
          <p:cNvPr id="65" name="Picture 2">
            <a:extLst>
              <a:ext uri="{FF2B5EF4-FFF2-40B4-BE49-F238E27FC236}">
                <a16:creationId xmlns:a16="http://schemas.microsoft.com/office/drawing/2014/main" id="{16B51BFB-A792-4D78-8B11-B12623551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77" r="3700"/>
          <a:stretch>
            <a:fillRect/>
          </a:stretch>
        </p:blipFill>
        <p:spPr bwMode="auto">
          <a:xfrm>
            <a:off x="1790123" y="2398807"/>
            <a:ext cx="4446069" cy="233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ZoneTexte 66">
            <a:extLst>
              <a:ext uri="{FF2B5EF4-FFF2-40B4-BE49-F238E27FC236}">
                <a16:creationId xmlns:a16="http://schemas.microsoft.com/office/drawing/2014/main" id="{D5002787-4A7B-49AE-8923-B9A285FDC077}"/>
              </a:ext>
            </a:extLst>
          </p:cNvPr>
          <p:cNvSpPr txBox="1"/>
          <p:nvPr/>
        </p:nvSpPr>
        <p:spPr>
          <a:xfrm>
            <a:off x="5143" y="63377"/>
            <a:ext cx="1154094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Impact important et rapide de la vaccination HPV des jeunes filles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sur l’incidence des </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verrues génitales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chez les femmes </a:t>
            </a:r>
            <a:r>
              <a:rPr kumimoji="0" lang="fr-FR" sz="2400" b="1" i="0" u="sng"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hommes hétérosexuels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 coins arrondis 68">
            <a:extLst>
              <a:ext uri="{FF2B5EF4-FFF2-40B4-BE49-F238E27FC236}">
                <a16:creationId xmlns:a16="http://schemas.microsoft.com/office/drawing/2014/main" id="{453A113A-EAC4-4E59-A17E-15648E2DB234}"/>
              </a:ext>
            </a:extLst>
          </p:cNvPr>
          <p:cNvSpPr/>
          <p:nvPr/>
        </p:nvSpPr>
        <p:spPr>
          <a:xfrm>
            <a:off x="10796631" y="57719"/>
            <a:ext cx="1300294" cy="260977"/>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white"/>
                </a:solidFill>
                <a:effectLst/>
                <a:uLnTx/>
                <a:uFillTx/>
                <a:latin typeface="Calibri" panose="020F0502020204030204"/>
                <a:ea typeface="+mn-ea"/>
                <a:cs typeface="+mn-cs"/>
              </a:rPr>
              <a:t>Vie réelle</a:t>
            </a:r>
          </a:p>
        </p:txBody>
      </p:sp>
      <p:sp>
        <p:nvSpPr>
          <p:cNvPr id="70" name="Ellipse 69">
            <a:extLst>
              <a:ext uri="{FF2B5EF4-FFF2-40B4-BE49-F238E27FC236}">
                <a16:creationId xmlns:a16="http://schemas.microsoft.com/office/drawing/2014/main" id="{B8DC8293-02C0-4579-96E1-0803CC96AD96}"/>
              </a:ext>
            </a:extLst>
          </p:cNvPr>
          <p:cNvSpPr/>
          <p:nvPr/>
        </p:nvSpPr>
        <p:spPr>
          <a:xfrm>
            <a:off x="6411418" y="3710312"/>
            <a:ext cx="1680729" cy="15425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100" b="1" i="0" u="none" strike="noStrike" kern="1200" cap="none" spc="0" normalizeH="0" baseline="0" noProof="0" dirty="0">
              <a:ln>
                <a:noFill/>
              </a:ln>
              <a:solidFill>
                <a:srgbClr val="FF0000"/>
              </a:solidFill>
              <a:effectLst/>
              <a:uLnTx/>
              <a:uFillTx/>
              <a:latin typeface="Arial Narrow"/>
              <a:ea typeface="+mn-ea"/>
              <a:cs typeface="+mn-cs"/>
            </a:endParaRPr>
          </a:p>
        </p:txBody>
      </p:sp>
      <p:sp>
        <p:nvSpPr>
          <p:cNvPr id="71" name="Ellipse 70">
            <a:extLst>
              <a:ext uri="{FF2B5EF4-FFF2-40B4-BE49-F238E27FC236}">
                <a16:creationId xmlns:a16="http://schemas.microsoft.com/office/drawing/2014/main" id="{9ABA2836-0F78-4E0B-9F4F-9F3B80559919}"/>
              </a:ext>
            </a:extLst>
          </p:cNvPr>
          <p:cNvSpPr/>
          <p:nvPr/>
        </p:nvSpPr>
        <p:spPr>
          <a:xfrm>
            <a:off x="314373" y="3757256"/>
            <a:ext cx="1680729" cy="15425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100" b="1" i="0" u="none" strike="noStrike" kern="1200" cap="none" spc="0" normalizeH="0" baseline="0" noProof="0" dirty="0">
              <a:ln>
                <a:noFill/>
              </a:ln>
              <a:solidFill>
                <a:srgbClr val="FF0000"/>
              </a:solidFill>
              <a:effectLst/>
              <a:uLnTx/>
              <a:uFillTx/>
              <a:latin typeface="Arial Narrow"/>
              <a:ea typeface="+mn-ea"/>
              <a:cs typeface="+mn-cs"/>
            </a:endParaRPr>
          </a:p>
        </p:txBody>
      </p:sp>
      <p:sp>
        <p:nvSpPr>
          <p:cNvPr id="2" name="ZoneTexte 1">
            <a:extLst>
              <a:ext uri="{FF2B5EF4-FFF2-40B4-BE49-F238E27FC236}">
                <a16:creationId xmlns:a16="http://schemas.microsoft.com/office/drawing/2014/main" id="{2EAC2EF7-515F-4371-ADA8-DF888464B44E}"/>
              </a:ext>
            </a:extLst>
          </p:cNvPr>
          <p:cNvSpPr txBox="1"/>
          <p:nvPr/>
        </p:nvSpPr>
        <p:spPr>
          <a:xfrm>
            <a:off x="8375782" y="5307363"/>
            <a:ext cx="38162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292934"/>
                </a:solidFill>
                <a:effectLst/>
                <a:uLnTx/>
                <a:uFillTx/>
                <a:latin typeface="Times New Roman"/>
                <a:ea typeface="+mn-ea"/>
                <a:cs typeface="+mn-cs"/>
              </a:rPr>
              <a:t>Rq</a:t>
            </a:r>
            <a:r>
              <a:rPr kumimoji="0" lang="fr-FR" sz="1600" b="1" i="0" u="none" strike="noStrike" kern="1200" cap="none" spc="0" normalizeH="0" baseline="0" noProof="0" dirty="0">
                <a:ln>
                  <a:noFill/>
                </a:ln>
                <a:solidFill>
                  <a:srgbClr val="292934"/>
                </a:solidFill>
                <a:effectLst/>
                <a:uLnTx/>
                <a:uFillTx/>
                <a:latin typeface="Times New Roman"/>
                <a:ea typeface="+mn-ea"/>
                <a:cs typeface="+mn-cs"/>
              </a:rPr>
              <a:t> : pas d’impact visible chez les HSH</a:t>
            </a:r>
          </a:p>
        </p:txBody>
      </p:sp>
      <p:sp>
        <p:nvSpPr>
          <p:cNvPr id="3" name="ZoneTexte 2">
            <a:extLst>
              <a:ext uri="{FF2B5EF4-FFF2-40B4-BE49-F238E27FC236}">
                <a16:creationId xmlns:a16="http://schemas.microsoft.com/office/drawing/2014/main" id="{91A844E8-0D9A-425B-92F8-9C1044F40B32}"/>
              </a:ext>
            </a:extLst>
          </p:cNvPr>
          <p:cNvSpPr txBox="1"/>
          <p:nvPr/>
        </p:nvSpPr>
        <p:spPr>
          <a:xfrm>
            <a:off x="9947362" y="2205135"/>
            <a:ext cx="2176746" cy="369332"/>
          </a:xfrm>
          <a:prstGeom prst="rect">
            <a:avLst/>
          </a:prstGeom>
          <a:noFill/>
          <a:ln w="190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292934"/>
                </a:solidFill>
                <a:effectLst/>
                <a:uLnTx/>
                <a:uFillTx/>
                <a:latin typeface="Times New Roman"/>
                <a:ea typeface="+mn-ea"/>
                <a:cs typeface="+mn-cs"/>
              </a:rPr>
              <a:t>Protection de groupe</a:t>
            </a:r>
          </a:p>
        </p:txBody>
      </p:sp>
    </p:spTree>
    <p:extLst>
      <p:ext uri="{BB962C8B-B14F-4D97-AF65-F5344CB8AC3E}">
        <p14:creationId xmlns:p14="http://schemas.microsoft.com/office/powerpoint/2010/main" val="2180256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093E07E-0451-4102-8858-C091B3A79DBF}"/>
              </a:ext>
            </a:extLst>
          </p:cNvPr>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defPPr>
              <a:defRPr lang="fr-FR"/>
            </a:defPPr>
            <a:lvl1pPr algn="r" rtl="0" fontAlgn="base">
              <a:spcBef>
                <a:spcPct val="0"/>
              </a:spcBef>
              <a:spcAft>
                <a:spcPct val="0"/>
              </a:spcAft>
              <a:defRPr sz="10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4D75AD-8EF2-4F41-BC1D-8CAE94EB8FCF}" type="slidenum">
              <a:rPr kumimoji="0" lang="fr-FR" sz="1000" b="0" i="0" u="none" strike="noStrike" kern="1200" cap="none" spc="0" normalizeH="0" baseline="0" noProof="0" smtClean="0">
                <a:ln>
                  <a:noFill/>
                </a:ln>
                <a:solidFill>
                  <a:srgbClr val="292934">
                    <a:tint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FR" sz="1000" b="0" i="0" u="none" strike="noStrike" kern="1200" cap="none" spc="0" normalizeH="0" baseline="0" noProof="0">
              <a:ln>
                <a:noFill/>
              </a:ln>
              <a:solidFill>
                <a:srgbClr val="292934">
                  <a:tint val="75000"/>
                </a:srgbClr>
              </a:solidFill>
              <a:effectLst/>
              <a:uLnTx/>
              <a:uFillTx/>
              <a:latin typeface="Arial" charset="0"/>
              <a:ea typeface="+mn-ea"/>
              <a:cs typeface="+mn-cs"/>
            </a:endParaRPr>
          </a:p>
        </p:txBody>
      </p:sp>
      <p:sp>
        <p:nvSpPr>
          <p:cNvPr id="5" name="Titre 1">
            <a:extLst>
              <a:ext uri="{FF2B5EF4-FFF2-40B4-BE49-F238E27FC236}">
                <a16:creationId xmlns:a16="http://schemas.microsoft.com/office/drawing/2014/main" id="{CC8D798F-D6A9-40E5-AD96-CEAFFD53F20F}"/>
              </a:ext>
            </a:extLst>
          </p:cNvPr>
          <p:cNvSpPr>
            <a:spLocks noGrp="1"/>
          </p:cNvSpPr>
          <p:nvPr>
            <p:ph type="title"/>
          </p:nvPr>
        </p:nvSpPr>
        <p:spPr>
          <a:xfrm>
            <a:off x="159391" y="34860"/>
            <a:ext cx="11383861" cy="868363"/>
          </a:xfrm>
        </p:spPr>
        <p:txBody>
          <a:bodyPr>
            <a:normAutofit/>
          </a:bodyPr>
          <a:lstStyle/>
          <a:p>
            <a:r>
              <a:rPr lang="fr-FR" sz="2800" kern="1200" spc="0" dirty="0">
                <a:solidFill>
                  <a:prstClr val="black"/>
                </a:solidFill>
                <a:latin typeface="Calibri" panose="020F0502020204030204"/>
                <a:ea typeface="+mn-ea"/>
                <a:cs typeface="+mn-cs"/>
              </a:rPr>
              <a:t>Un impact de la vaccination HPV des JF dans le monde sur </a:t>
            </a:r>
            <a:br>
              <a:rPr lang="fr-FR" sz="2800" kern="1200" spc="0" dirty="0">
                <a:solidFill>
                  <a:prstClr val="black"/>
                </a:solidFill>
                <a:latin typeface="Calibri" panose="020F0502020204030204"/>
                <a:ea typeface="+mn-ea"/>
                <a:cs typeface="+mn-cs"/>
              </a:rPr>
            </a:br>
            <a:r>
              <a:rPr lang="fr-FR" sz="2800" kern="1200" spc="0" dirty="0">
                <a:solidFill>
                  <a:prstClr val="black"/>
                </a:solidFill>
                <a:latin typeface="Calibri" panose="020F0502020204030204"/>
                <a:ea typeface="+mn-ea"/>
                <a:cs typeface="+mn-cs"/>
              </a:rPr>
              <a:t>les </a:t>
            </a:r>
            <a:r>
              <a:rPr lang="fr-FR" sz="2800" kern="1200" spc="0" dirty="0">
                <a:solidFill>
                  <a:srgbClr val="C00000"/>
                </a:solidFill>
                <a:latin typeface="Calibri" panose="020F0502020204030204"/>
                <a:ea typeface="+mn-ea"/>
                <a:cs typeface="+mn-cs"/>
              </a:rPr>
              <a:t>verrues génitales </a:t>
            </a:r>
            <a:r>
              <a:rPr lang="fr-FR" sz="2800" kern="1200" spc="0" dirty="0">
                <a:solidFill>
                  <a:prstClr val="black"/>
                </a:solidFill>
                <a:latin typeface="Calibri" panose="020F0502020204030204"/>
                <a:ea typeface="+mn-ea"/>
                <a:cs typeface="+mn-cs"/>
              </a:rPr>
              <a:t>: une revue systématique</a:t>
            </a:r>
          </a:p>
        </p:txBody>
      </p:sp>
      <p:sp>
        <p:nvSpPr>
          <p:cNvPr id="8" name="ZoneTexte 7">
            <a:extLst>
              <a:ext uri="{FF2B5EF4-FFF2-40B4-BE49-F238E27FC236}">
                <a16:creationId xmlns:a16="http://schemas.microsoft.com/office/drawing/2014/main" id="{15B8F0E5-9333-44C9-B001-9FA44251291C}"/>
              </a:ext>
            </a:extLst>
          </p:cNvPr>
          <p:cNvSpPr txBox="1"/>
          <p:nvPr/>
        </p:nvSpPr>
        <p:spPr>
          <a:xfrm>
            <a:off x="0" y="6546141"/>
            <a:ext cx="9144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Calibri" panose="020F0502020204030204"/>
                <a:ea typeface="+mn-ea"/>
                <a:cs typeface="+mn-cs"/>
              </a:rPr>
              <a:t>Drolet M et al. Lancet 2019;394(10197):497-509</a:t>
            </a:r>
          </a:p>
        </p:txBody>
      </p:sp>
      <p:sp>
        <p:nvSpPr>
          <p:cNvPr id="7" name="Espace réservé du contenu 6">
            <a:extLst>
              <a:ext uri="{FF2B5EF4-FFF2-40B4-BE49-F238E27FC236}">
                <a16:creationId xmlns:a16="http://schemas.microsoft.com/office/drawing/2014/main" id="{54F71FEC-D75B-47B0-9E79-FAE4B7268960}"/>
              </a:ext>
            </a:extLst>
          </p:cNvPr>
          <p:cNvSpPr>
            <a:spLocks noGrp="1"/>
          </p:cNvSpPr>
          <p:nvPr>
            <p:ph idx="1"/>
          </p:nvPr>
        </p:nvSpPr>
        <p:spPr>
          <a:xfrm>
            <a:off x="159391" y="975665"/>
            <a:ext cx="6355251" cy="4635115"/>
          </a:xfrm>
        </p:spPr>
        <p:txBody>
          <a:bodyPr/>
          <a:lstStyle/>
          <a:p>
            <a:pPr lvl="2"/>
            <a:endParaRPr lang="fr-FR" sz="1100" b="1" dirty="0"/>
          </a:p>
          <a:p>
            <a:endParaRPr lang="fr-FR" sz="1500" b="1" dirty="0"/>
          </a:p>
          <a:p>
            <a:pPr lvl="1"/>
            <a:endParaRPr lang="fr-FR" sz="1400" b="1" dirty="0"/>
          </a:p>
          <a:p>
            <a:endParaRPr lang="fr-FR" sz="1600" b="1" dirty="0"/>
          </a:p>
        </p:txBody>
      </p:sp>
      <p:pic>
        <p:nvPicPr>
          <p:cNvPr id="10" name="Image 9">
            <a:extLst>
              <a:ext uri="{FF2B5EF4-FFF2-40B4-BE49-F238E27FC236}">
                <a16:creationId xmlns:a16="http://schemas.microsoft.com/office/drawing/2014/main" id="{D5F0DF5F-F23D-4DDB-8CBB-98D2FD231851}"/>
              </a:ext>
            </a:extLst>
          </p:cNvPr>
          <p:cNvPicPr>
            <a:picLocks noChangeAspect="1"/>
          </p:cNvPicPr>
          <p:nvPr/>
        </p:nvPicPr>
        <p:blipFill>
          <a:blip r:embed="rId3"/>
          <a:stretch>
            <a:fillRect/>
          </a:stretch>
        </p:blipFill>
        <p:spPr>
          <a:xfrm>
            <a:off x="2306971" y="855760"/>
            <a:ext cx="6291707" cy="4324120"/>
          </a:xfrm>
          <a:prstGeom prst="rect">
            <a:avLst/>
          </a:prstGeom>
          <a:ln>
            <a:solidFill>
              <a:schemeClr val="bg1"/>
            </a:solidFill>
          </a:ln>
        </p:spPr>
      </p:pic>
      <p:sp>
        <p:nvSpPr>
          <p:cNvPr id="11" name="ZoneTexte 10">
            <a:extLst>
              <a:ext uri="{FF2B5EF4-FFF2-40B4-BE49-F238E27FC236}">
                <a16:creationId xmlns:a16="http://schemas.microsoft.com/office/drawing/2014/main" id="{AAFCEB9C-7821-42BF-9EF5-F3246E1B8F23}"/>
              </a:ext>
            </a:extLst>
          </p:cNvPr>
          <p:cNvSpPr txBox="1"/>
          <p:nvPr/>
        </p:nvSpPr>
        <p:spPr>
          <a:xfrm>
            <a:off x="2169071" y="5059975"/>
            <a:ext cx="65646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292934"/>
                </a:solidFill>
                <a:effectLst/>
                <a:uLnTx/>
                <a:uFillTx/>
                <a:latin typeface="Arial Narrow" panose="020B0606020202030204" pitchFamily="34" charset="0"/>
                <a:ea typeface="+mn-ea"/>
                <a:cs typeface="+mn-cs"/>
              </a:rPr>
              <a:t>Evolution des diagnostics de verrues génitales au cours des 8 premières années suivant l’introduction de la vaccination</a:t>
            </a:r>
            <a:br>
              <a:rPr kumimoji="0" lang="fr-FR" sz="1000" b="1" i="0" u="none" strike="noStrike" kern="1200" cap="none" spc="0" normalizeH="0" baseline="0" noProof="0" dirty="0">
                <a:ln>
                  <a:noFill/>
                </a:ln>
                <a:solidFill>
                  <a:srgbClr val="292934"/>
                </a:solidFill>
                <a:effectLst/>
                <a:uLnTx/>
                <a:uFillTx/>
                <a:latin typeface="Arial Narrow" panose="020B0606020202030204" pitchFamily="34" charset="0"/>
                <a:ea typeface="+mn-ea"/>
                <a:cs typeface="+mn-cs"/>
              </a:rPr>
            </a:br>
            <a:r>
              <a:rPr kumimoji="0" lang="fr-FR" sz="1000" b="1" i="0" u="none" strike="noStrike" kern="1200" cap="none" spc="0" normalizeH="0" baseline="0" noProof="0" dirty="0">
                <a:ln>
                  <a:noFill/>
                </a:ln>
                <a:solidFill>
                  <a:srgbClr val="292934"/>
                </a:solidFill>
                <a:effectLst/>
                <a:uLnTx/>
                <a:uFillTx/>
                <a:latin typeface="Arial Narrow" panose="020B0606020202030204" pitchFamily="34" charset="0"/>
                <a:ea typeface="+mn-ea"/>
                <a:cs typeface="+mn-cs"/>
              </a:rPr>
              <a:t>(des filles seulement) dans les pays utilisant le vaccin quadrivalent</a:t>
            </a:r>
          </a:p>
        </p:txBody>
      </p:sp>
      <p:pic>
        <p:nvPicPr>
          <p:cNvPr id="17" name="Image 16">
            <a:extLst>
              <a:ext uri="{FF2B5EF4-FFF2-40B4-BE49-F238E27FC236}">
                <a16:creationId xmlns:a16="http://schemas.microsoft.com/office/drawing/2014/main" id="{B65FE777-51FF-414A-9F06-861C087B633F}"/>
              </a:ext>
            </a:extLst>
          </p:cNvPr>
          <p:cNvPicPr>
            <a:picLocks noChangeAspect="1"/>
          </p:cNvPicPr>
          <p:nvPr/>
        </p:nvPicPr>
        <p:blipFill rotWithShape="1">
          <a:blip r:embed="rId4"/>
          <a:srcRect l="60401"/>
          <a:stretch/>
        </p:blipFill>
        <p:spPr>
          <a:xfrm>
            <a:off x="879890" y="1426502"/>
            <a:ext cx="573833" cy="907622"/>
          </a:xfrm>
          <a:prstGeom prst="rect">
            <a:avLst/>
          </a:prstGeom>
        </p:spPr>
      </p:pic>
      <p:pic>
        <p:nvPicPr>
          <p:cNvPr id="18" name="Image 17">
            <a:extLst>
              <a:ext uri="{FF2B5EF4-FFF2-40B4-BE49-F238E27FC236}">
                <a16:creationId xmlns:a16="http://schemas.microsoft.com/office/drawing/2014/main" id="{B5E7C198-B92D-4D3D-8DDA-24B07A4031A0}"/>
              </a:ext>
            </a:extLst>
          </p:cNvPr>
          <p:cNvPicPr>
            <a:picLocks noChangeAspect="1"/>
          </p:cNvPicPr>
          <p:nvPr/>
        </p:nvPicPr>
        <p:blipFill rotWithShape="1">
          <a:blip r:embed="rId4"/>
          <a:srcRect r="39812"/>
          <a:stretch/>
        </p:blipFill>
        <p:spPr>
          <a:xfrm>
            <a:off x="891181" y="3692583"/>
            <a:ext cx="779174" cy="810831"/>
          </a:xfrm>
          <a:prstGeom prst="rect">
            <a:avLst/>
          </a:prstGeom>
        </p:spPr>
      </p:pic>
      <p:sp>
        <p:nvSpPr>
          <p:cNvPr id="19" name="TextBox 5">
            <a:extLst>
              <a:ext uri="{FF2B5EF4-FFF2-40B4-BE49-F238E27FC236}">
                <a16:creationId xmlns:a16="http://schemas.microsoft.com/office/drawing/2014/main" id="{5468B67D-05D8-4009-9D48-0D5DE612F599}"/>
              </a:ext>
            </a:extLst>
          </p:cNvPr>
          <p:cNvSpPr txBox="1"/>
          <p:nvPr/>
        </p:nvSpPr>
        <p:spPr>
          <a:xfrm>
            <a:off x="10787704" y="96215"/>
            <a:ext cx="1244905" cy="516181"/>
          </a:xfrm>
          <a:prstGeom prst="rect">
            <a:avLst/>
          </a:prstGeom>
          <a:solidFill>
            <a:srgbClr val="C00000">
              <a:alpha val="46000"/>
            </a:srgbClr>
          </a:solidFill>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Narrow"/>
                <a:ea typeface="+mn-ea"/>
                <a:cs typeface="+mn-cs"/>
              </a:rPr>
              <a:t>Méta-analyse</a:t>
            </a:r>
            <a:br>
              <a:rPr kumimoji="0" lang="en-US" sz="1200" b="1" i="0" u="none" strike="noStrike" kern="1200" cap="none" spc="0" normalizeH="0" baseline="0" noProof="0" dirty="0">
                <a:ln>
                  <a:noFill/>
                </a:ln>
                <a:solidFill>
                  <a:srgbClr val="FFFFFF"/>
                </a:solidFill>
                <a:effectLst/>
                <a:uLnTx/>
                <a:uFillTx/>
                <a:latin typeface="Arial Narrow"/>
                <a:ea typeface="+mn-ea"/>
                <a:cs typeface="+mn-cs"/>
              </a:rPr>
            </a:br>
            <a:r>
              <a:rPr kumimoji="0" lang="en-US" sz="1200" b="1" i="0" u="none" strike="noStrike" kern="1200" cap="none" spc="0" normalizeH="0" baseline="0" noProof="0" dirty="0" err="1">
                <a:ln>
                  <a:noFill/>
                </a:ln>
                <a:solidFill>
                  <a:srgbClr val="FFFFFF"/>
                </a:solidFill>
                <a:effectLst/>
                <a:uLnTx/>
                <a:uFillTx/>
                <a:latin typeface="Arial Narrow"/>
                <a:ea typeface="+mn-ea"/>
                <a:cs typeface="+mn-cs"/>
              </a:rPr>
              <a:t>Drolet</a:t>
            </a:r>
            <a:r>
              <a:rPr kumimoji="0" lang="en-US" sz="1200" b="1" i="0" u="none" strike="noStrike" kern="1200" cap="none" spc="0" normalizeH="0" baseline="0" noProof="0" dirty="0">
                <a:ln>
                  <a:noFill/>
                </a:ln>
                <a:solidFill>
                  <a:srgbClr val="FFFFFF"/>
                </a:solidFill>
                <a:effectLst/>
                <a:uLnTx/>
                <a:uFillTx/>
                <a:latin typeface="Arial Narrow"/>
                <a:ea typeface="+mn-ea"/>
                <a:cs typeface="+mn-cs"/>
              </a:rPr>
              <a:t> 2019</a:t>
            </a:r>
          </a:p>
        </p:txBody>
      </p:sp>
      <p:sp>
        <p:nvSpPr>
          <p:cNvPr id="20" name="Espace réservé du contenu 2">
            <a:extLst>
              <a:ext uri="{FF2B5EF4-FFF2-40B4-BE49-F238E27FC236}">
                <a16:creationId xmlns:a16="http://schemas.microsoft.com/office/drawing/2014/main" id="{0D2A6D3C-510A-40E8-BEE1-6053BBCE8F84}"/>
              </a:ext>
            </a:extLst>
          </p:cNvPr>
          <p:cNvSpPr txBox="1">
            <a:spLocks/>
          </p:cNvSpPr>
          <p:nvPr/>
        </p:nvSpPr>
        <p:spPr>
          <a:xfrm>
            <a:off x="276364" y="5492178"/>
            <a:ext cx="11639272" cy="1075137"/>
          </a:xfrm>
          <a:prstGeom prst="rect">
            <a:avLst/>
          </a:prstGeom>
          <a:solidFill>
            <a:srgbClr val="70AD47">
              <a:lumMod val="40000"/>
              <a:lumOff val="6000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1" i="0" u="none" strike="noStrike" kern="0" cap="none" spc="0" normalizeH="0" baseline="0" noProof="0" dirty="0">
                <a:ln>
                  <a:noFill/>
                </a:ln>
                <a:solidFill>
                  <a:srgbClr val="C00000"/>
                </a:solidFill>
                <a:effectLst/>
                <a:uLnTx/>
                <a:uFillTx/>
                <a:latin typeface="Calibri" panose="020F0502020204030204"/>
                <a:ea typeface="+mn-ea"/>
                <a:cs typeface="+mn-cs"/>
              </a:rPr>
              <a:t>Résultats</a:t>
            </a:r>
            <a:r>
              <a:rPr kumimoji="0" lang="fr-FR" sz="24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Impact de la vaccination </a:t>
            </a:r>
            <a:r>
              <a:rPr kumimoji="0" lang="fr-FR" sz="1600" b="1" i="1"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plus grand et plus rapide </a:t>
            </a:r>
            <a:r>
              <a:rPr kumimoji="0" lang="fr-FR" sz="1600" b="0" i="0" u="sng"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et</a:t>
            </a:r>
            <a:r>
              <a:rPr kumimoji="0" lang="fr-FR" sz="1600"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fr-FR" sz="1600" b="1"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protection de groupe </a:t>
            </a:r>
            <a:r>
              <a:rPr kumimoji="0" lang="fr-FR" sz="1600" b="1" i="1"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plus importante </a:t>
            </a:r>
            <a:r>
              <a:rPr kumimoji="0" lang="fr-FR" sz="1600"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dans les pays vaccinant plusieurs cohortes</a:t>
            </a:r>
            <a:br>
              <a:rPr kumimoji="0" lang="fr-FR" sz="1600"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br>
            <a:r>
              <a:rPr kumimoji="0" lang="fr-FR" sz="1600"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&amp;  ayant une CV élevée, comparativement aux pays ne vaccinant qu’une seule cohorte et/ou ayant une couverture vaccinale basse</a:t>
            </a:r>
          </a:p>
        </p:txBody>
      </p:sp>
      <p:pic>
        <p:nvPicPr>
          <p:cNvPr id="21" name="Image 20">
            <a:extLst>
              <a:ext uri="{FF2B5EF4-FFF2-40B4-BE49-F238E27FC236}">
                <a16:creationId xmlns:a16="http://schemas.microsoft.com/office/drawing/2014/main" id="{48054067-76E5-4CCE-AC0F-49C4BC9F5F01}"/>
              </a:ext>
            </a:extLst>
          </p:cNvPr>
          <p:cNvPicPr>
            <a:picLocks noChangeAspect="1"/>
          </p:cNvPicPr>
          <p:nvPr/>
        </p:nvPicPr>
        <p:blipFill rotWithShape="1">
          <a:blip r:embed="rId5"/>
          <a:srcRect l="63784" t="17492" r="8997" b="70398"/>
          <a:stretch/>
        </p:blipFill>
        <p:spPr>
          <a:xfrm>
            <a:off x="10704800" y="595417"/>
            <a:ext cx="1475068" cy="369161"/>
          </a:xfrm>
          <a:prstGeom prst="rect">
            <a:avLst/>
          </a:prstGeom>
        </p:spPr>
      </p:pic>
    </p:spTree>
    <p:extLst>
      <p:ext uri="{BB962C8B-B14F-4D97-AF65-F5344CB8AC3E}">
        <p14:creationId xmlns:p14="http://schemas.microsoft.com/office/powerpoint/2010/main" val="3527842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359E3EA-A6B5-40B4-AE58-903EEBC52A9A}"/>
              </a:ext>
            </a:extLst>
          </p:cNvPr>
          <p:cNvSpPr>
            <a:spLocks noGrp="1"/>
          </p:cNvSpPr>
          <p:nvPr>
            <p:ph type="sldNum" sz="quarter" idx="4294967295"/>
          </p:nvPr>
        </p:nvSpPr>
        <p:spPr>
          <a:xfrm>
            <a:off x="11338855" y="6272640"/>
            <a:ext cx="640049" cy="365107"/>
          </a:xfrm>
        </p:spPr>
        <p:txBody>
          <a:bodyPr/>
          <a:lstStyle/>
          <a:p>
            <a:pPr marL="0" marR="0" lvl="0" indent="0" algn="ctr" defTabSz="914358" rtl="0" eaLnBrk="1" fontAlgn="auto" latinLnBrk="0" hangingPunct="1">
              <a:lnSpc>
                <a:spcPct val="100000"/>
              </a:lnSpc>
              <a:spcBef>
                <a:spcPts val="0"/>
              </a:spcBef>
              <a:spcAft>
                <a:spcPts val="0"/>
              </a:spcAft>
              <a:buClrTx/>
              <a:buSzTx/>
              <a:buFontTx/>
              <a:buNone/>
              <a:tabLst/>
              <a:defRPr/>
            </a:pPr>
            <a:fld id="{5252D538-3850-4358-8F33-47988F426DE0}" type="slidenum">
              <a:rPr kumimoji="0" lang="fr-FR" sz="1401" b="1" i="0" u="none" strike="noStrike" kern="1200" cap="none" spc="0" normalizeH="0" baseline="0" noProof="0">
                <a:ln>
                  <a:noFill/>
                </a:ln>
                <a:solidFill>
                  <a:srgbClr val="FFFFFF"/>
                </a:solidFill>
                <a:effectLst/>
                <a:uLnTx/>
                <a:uFillTx/>
                <a:latin typeface="Rockwell Condensed" panose="02060603050405020104"/>
                <a:ea typeface="+mn-ea"/>
                <a:cs typeface="+mn-cs"/>
              </a:rPr>
              <a:pPr marL="0" marR="0" lvl="0" indent="0" algn="ctr" defTabSz="914358" rtl="0" eaLnBrk="1" fontAlgn="auto" latinLnBrk="0" hangingPunct="1">
                <a:lnSpc>
                  <a:spcPct val="100000"/>
                </a:lnSpc>
                <a:spcBef>
                  <a:spcPts val="0"/>
                </a:spcBef>
                <a:spcAft>
                  <a:spcPts val="0"/>
                </a:spcAft>
                <a:buClrTx/>
                <a:buSzTx/>
                <a:buFontTx/>
                <a:buNone/>
                <a:tabLst/>
                <a:defRPr/>
              </a:pPr>
              <a:t>16</a:t>
            </a:fld>
            <a:endParaRPr kumimoji="0" lang="fr-FR" sz="1401" b="1" i="0" u="none" strike="noStrike" kern="1200" cap="none" spc="0" normalizeH="0" baseline="0" noProof="0" dirty="0">
              <a:ln>
                <a:noFill/>
              </a:ln>
              <a:solidFill>
                <a:srgbClr val="FFFFFF"/>
              </a:solidFill>
              <a:effectLst/>
              <a:uLnTx/>
              <a:uFillTx/>
              <a:latin typeface="Rockwell Condensed" panose="02060603050405020104"/>
              <a:ea typeface="+mn-ea"/>
              <a:cs typeface="+mn-cs"/>
            </a:endParaRPr>
          </a:p>
        </p:txBody>
      </p:sp>
      <p:sp>
        <p:nvSpPr>
          <p:cNvPr id="6" name="ZoneTexte 5">
            <a:extLst>
              <a:ext uri="{FF2B5EF4-FFF2-40B4-BE49-F238E27FC236}">
                <a16:creationId xmlns:a16="http://schemas.microsoft.com/office/drawing/2014/main" id="{85CC4B51-806A-401F-97A4-0F220288D7A4}"/>
              </a:ext>
            </a:extLst>
          </p:cNvPr>
          <p:cNvSpPr txBox="1"/>
          <p:nvPr/>
        </p:nvSpPr>
        <p:spPr>
          <a:xfrm>
            <a:off x="310" y="6525615"/>
            <a:ext cx="5326738" cy="309572"/>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fr-FR" sz="706" b="0" i="0" u="none" strike="noStrike" kern="1200" cap="none" spc="0" normalizeH="0" baseline="0" noProof="0" dirty="0" err="1">
                <a:ln>
                  <a:noFill/>
                </a:ln>
                <a:solidFill>
                  <a:prstClr val="black"/>
                </a:solidFill>
                <a:effectLst/>
                <a:uLnTx/>
                <a:uFillTx/>
                <a:latin typeface="Open Sans Extrabold" panose="020B0906030804020204" pitchFamily="34" charset="0"/>
                <a:ea typeface="+mn-ea"/>
                <a:cs typeface="+mn-cs"/>
              </a:rPr>
              <a:t>Rosenblum</a:t>
            </a:r>
            <a:r>
              <a:rPr kumimoji="0" lang="fr-FR" sz="706" b="0" i="0" u="none" strike="noStrike" kern="1200" cap="none" spc="0" normalizeH="0" baseline="0" noProof="0" dirty="0">
                <a:ln>
                  <a:noFill/>
                </a:ln>
                <a:solidFill>
                  <a:prstClr val="black"/>
                </a:solidFill>
                <a:effectLst/>
                <a:uLnTx/>
                <a:uFillTx/>
                <a:latin typeface="Open Sans Extrabold" panose="020B0906030804020204" pitchFamily="34" charset="0"/>
                <a:ea typeface="+mn-ea"/>
                <a:cs typeface="+mn-cs"/>
              </a:rPr>
              <a:t> 2021 - </a:t>
            </a:r>
            <a:r>
              <a:rPr kumimoji="0" lang="en-US" sz="706" b="0" i="0" u="none" strike="noStrike" kern="1200" cap="none" spc="0" normalizeH="0" baseline="0" noProof="0" dirty="0">
                <a:ln>
                  <a:noFill/>
                </a:ln>
                <a:solidFill>
                  <a:prstClr val="black"/>
                </a:solidFill>
                <a:effectLst/>
                <a:uLnTx/>
                <a:uFillTx/>
                <a:latin typeface="Open Sans Extrabold" panose="020B0906030804020204" pitchFamily="34" charset="0"/>
                <a:ea typeface="+mn-ea"/>
                <a:cs typeface="+mn-cs"/>
              </a:rPr>
              <a:t>Morbidity and Mortality Weekly Report CDC</a:t>
            </a:r>
          </a:p>
          <a:p>
            <a:pPr marL="0" marR="0" lvl="0" indent="0" algn="l" defTabSz="403228" rtl="0" eaLnBrk="1" fontAlgn="auto" latinLnBrk="0" hangingPunct="1">
              <a:lnSpc>
                <a:spcPct val="100000"/>
              </a:lnSpc>
              <a:spcBef>
                <a:spcPts val="0"/>
              </a:spcBef>
              <a:spcAft>
                <a:spcPts val="0"/>
              </a:spcAft>
              <a:buClrTx/>
              <a:buSzTx/>
              <a:buFontTx/>
              <a:buNone/>
              <a:tabLst/>
              <a:defRPr/>
            </a:pPr>
            <a:r>
              <a:rPr kumimoji="0" lang="en-US" sz="706" b="0" i="0" u="none" strike="noStrike" kern="1200" cap="none" spc="0" normalizeH="0" baseline="0" noProof="0" dirty="0">
                <a:ln>
                  <a:noFill/>
                </a:ln>
                <a:solidFill>
                  <a:prstClr val="black"/>
                </a:solidFill>
                <a:effectLst/>
                <a:uLnTx/>
                <a:uFillTx/>
                <a:latin typeface="Open Sans Extrabold" panose="020B0906030804020204" pitchFamily="34" charset="0"/>
                <a:ea typeface="+mn-ea"/>
                <a:cs typeface="+mn-cs"/>
              </a:rPr>
              <a:t>(1) Markowitz LE et al. </a:t>
            </a:r>
            <a:r>
              <a:rPr kumimoji="0" lang="en-US" sz="706" b="0" i="0" u="none" strike="noStrike" kern="1200" cap="none" spc="0" normalizeH="0" baseline="0" noProof="0" dirty="0" err="1">
                <a:ln>
                  <a:noFill/>
                </a:ln>
                <a:solidFill>
                  <a:prstClr val="black"/>
                </a:solidFill>
                <a:effectLst/>
                <a:uLnTx/>
                <a:uFillTx/>
                <a:latin typeface="Open Sans Extrabold" panose="020B0906030804020204" pitchFamily="34" charset="0"/>
                <a:ea typeface="+mn-ea"/>
                <a:cs typeface="+mn-cs"/>
              </a:rPr>
              <a:t>Acad</a:t>
            </a:r>
            <a:r>
              <a:rPr kumimoji="0" lang="en-US" sz="706" b="0" i="0" u="none" strike="noStrike" kern="1200" cap="none" spc="0" normalizeH="0" baseline="0" noProof="0" dirty="0">
                <a:ln>
                  <a:noFill/>
                </a:ln>
                <a:solidFill>
                  <a:prstClr val="black"/>
                </a:solidFill>
                <a:effectLst/>
                <a:uLnTx/>
                <a:uFillTx/>
                <a:latin typeface="Open Sans Extrabold" panose="020B0906030804020204" pitchFamily="34" charset="0"/>
                <a:ea typeface="+mn-ea"/>
                <a:cs typeface="+mn-cs"/>
              </a:rPr>
              <a:t> </a:t>
            </a:r>
            <a:r>
              <a:rPr kumimoji="0" lang="en-US" sz="706" b="0" i="0" u="none" strike="noStrike" kern="1200" cap="none" spc="0" normalizeH="0" baseline="0" noProof="0" dirty="0" err="1">
                <a:ln>
                  <a:noFill/>
                </a:ln>
                <a:solidFill>
                  <a:prstClr val="black"/>
                </a:solidFill>
                <a:effectLst/>
                <a:uLnTx/>
                <a:uFillTx/>
                <a:latin typeface="Open Sans Extrabold" panose="020B0906030804020204" pitchFamily="34" charset="0"/>
                <a:ea typeface="+mn-ea"/>
                <a:cs typeface="+mn-cs"/>
              </a:rPr>
              <a:t>Pediatr</a:t>
            </a:r>
            <a:r>
              <a:rPr kumimoji="0" lang="en-US" sz="706" b="0" i="0" u="none" strike="noStrike" kern="1200" cap="none" spc="0" normalizeH="0" baseline="0" noProof="0" dirty="0">
                <a:ln>
                  <a:noFill/>
                </a:ln>
                <a:solidFill>
                  <a:prstClr val="black"/>
                </a:solidFill>
                <a:effectLst/>
                <a:uLnTx/>
                <a:uFillTx/>
                <a:latin typeface="Open Sans Extrabold" panose="020B0906030804020204" pitchFamily="34" charset="0"/>
                <a:ea typeface="+mn-ea"/>
                <a:cs typeface="+mn-cs"/>
              </a:rPr>
              <a:t>. 2018</a:t>
            </a:r>
            <a:endParaRPr kumimoji="0" lang="fr-FR" sz="706" b="0" i="0" u="none" strike="noStrike" kern="1200" cap="none" spc="0" normalizeH="0" baseline="0" noProof="0" dirty="0">
              <a:ln>
                <a:noFill/>
              </a:ln>
              <a:solidFill>
                <a:prstClr val="black"/>
              </a:solidFill>
              <a:effectLst/>
              <a:uLnTx/>
              <a:uFillTx/>
              <a:latin typeface="Open Sans Extrabold" panose="020B0906030804020204" pitchFamily="34" charset="0"/>
              <a:ea typeface="+mn-ea"/>
              <a:cs typeface="+mn-cs"/>
            </a:endParaRPr>
          </a:p>
        </p:txBody>
      </p:sp>
      <p:sp>
        <p:nvSpPr>
          <p:cNvPr id="8" name="Titre 1">
            <a:extLst>
              <a:ext uri="{FF2B5EF4-FFF2-40B4-BE49-F238E27FC236}">
                <a16:creationId xmlns:a16="http://schemas.microsoft.com/office/drawing/2014/main" id="{8B133BFE-3319-44C2-AAB4-9922DEECE452}"/>
              </a:ext>
            </a:extLst>
          </p:cNvPr>
          <p:cNvSpPr txBox="1">
            <a:spLocks/>
          </p:cNvSpPr>
          <p:nvPr/>
        </p:nvSpPr>
        <p:spPr>
          <a:xfrm>
            <a:off x="267916" y="-156208"/>
            <a:ext cx="11987956" cy="1325495"/>
          </a:xfrm>
          <a:prstGeom prst="rect">
            <a:avLst/>
          </a:prstGeom>
        </p:spPr>
        <p:txBody>
          <a:bodyPr vert="horz" lIns="91435" tIns="45718" rIns="91435" bIns="4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58" rtl="0" eaLnBrk="1" fontAlgn="auto" latinLnBrk="0" hangingPunct="1">
              <a:lnSpc>
                <a:spcPct val="90000"/>
              </a:lnSpc>
              <a:spcBef>
                <a:spcPct val="0"/>
              </a:spcBef>
              <a:spcAft>
                <a:spcPts val="0"/>
              </a:spcAft>
              <a:buClrTx/>
              <a:buSzTx/>
              <a:buFontTx/>
              <a:buNone/>
              <a:tabLst/>
              <a:defRPr/>
            </a:pPr>
            <a:r>
              <a:rPr kumimoji="0" lang="fr-FR" sz="2117" b="0" i="0" u="none" strike="noStrike" kern="600" cap="all" spc="30" normalizeH="0" baseline="0" noProof="0" dirty="0">
                <a:ln>
                  <a:noFill/>
                </a:ln>
                <a:solidFill>
                  <a:prstClr val="black"/>
                </a:solidFill>
                <a:effectLst/>
                <a:uLnTx/>
                <a:uFillTx/>
                <a:latin typeface="Rockwell Condensed" panose="02060603050405020104"/>
                <a:ea typeface="+mj-ea"/>
                <a:cs typeface="+mj-cs"/>
              </a:rPr>
              <a:t>Impact important d’un programme vaccinal « mixte », sur la circulation des HPV </a:t>
            </a:r>
            <a:r>
              <a:rPr kumimoji="0" lang="fr-FR" sz="2117" b="0" i="1" u="sng" strike="noStrike" kern="600" cap="all" spc="30" normalizeH="0" baseline="0" noProof="0" dirty="0">
                <a:ln>
                  <a:noFill/>
                </a:ln>
                <a:solidFill>
                  <a:prstClr val="black"/>
                </a:solidFill>
                <a:effectLst/>
                <a:uLnTx/>
                <a:uFillTx/>
                <a:latin typeface="Rockwell Condensed" panose="02060603050405020104"/>
                <a:ea typeface="+mj-ea"/>
                <a:cs typeface="+mj-cs"/>
              </a:rPr>
              <a:t>chez les jeunes filles</a:t>
            </a:r>
            <a:r>
              <a:rPr kumimoji="0" lang="fr-FR" sz="2117" b="0" i="0" u="none" strike="noStrike" kern="600" cap="all" spc="30" normalizeH="0" baseline="0" noProof="0" dirty="0">
                <a:ln>
                  <a:noFill/>
                </a:ln>
                <a:solidFill>
                  <a:prstClr val="black"/>
                </a:solidFill>
                <a:effectLst/>
                <a:uLnTx/>
                <a:uFillTx/>
                <a:latin typeface="Rockwell Condensed" panose="02060603050405020104"/>
                <a:ea typeface="+mj-ea"/>
                <a:cs typeface="+mj-cs"/>
              </a:rPr>
              <a:t>, </a:t>
            </a:r>
          </a:p>
          <a:p>
            <a:pPr marL="0" marR="0" lvl="0" indent="0" algn="l" defTabSz="914358" rtl="0" eaLnBrk="1" fontAlgn="auto" latinLnBrk="0" hangingPunct="1">
              <a:lnSpc>
                <a:spcPct val="90000"/>
              </a:lnSpc>
              <a:spcBef>
                <a:spcPct val="0"/>
              </a:spcBef>
              <a:spcAft>
                <a:spcPts val="0"/>
              </a:spcAft>
              <a:buClrTx/>
              <a:buSzTx/>
              <a:buFontTx/>
              <a:buNone/>
              <a:tabLst/>
              <a:defRPr/>
            </a:pPr>
            <a:r>
              <a:rPr kumimoji="0" lang="fr-FR" sz="1764" b="0" i="0" u="none" strike="noStrike" kern="600" cap="all" spc="30" normalizeH="0" baseline="0" noProof="0" dirty="0">
                <a:ln>
                  <a:noFill/>
                </a:ln>
                <a:solidFill>
                  <a:prstClr val="black"/>
                </a:solidFill>
                <a:effectLst/>
                <a:uLnTx/>
                <a:uFillTx/>
                <a:latin typeface="Rockwell Condensed" panose="02060603050405020104"/>
                <a:ea typeface="+mj-ea"/>
                <a:cs typeface="+mj-cs"/>
              </a:rPr>
              <a:t>taux de CV ~ 50% (filles &amp; garçons)</a:t>
            </a:r>
          </a:p>
        </p:txBody>
      </p:sp>
      <p:pic>
        <p:nvPicPr>
          <p:cNvPr id="24" name="Image 23">
            <a:extLst>
              <a:ext uri="{FF2B5EF4-FFF2-40B4-BE49-F238E27FC236}">
                <a16:creationId xmlns:a16="http://schemas.microsoft.com/office/drawing/2014/main" id="{37986FF9-2FC7-4758-A00E-9940CD4D75FF}"/>
              </a:ext>
            </a:extLst>
          </p:cNvPr>
          <p:cNvPicPr>
            <a:picLocks noChangeAspect="1"/>
          </p:cNvPicPr>
          <p:nvPr/>
        </p:nvPicPr>
        <p:blipFill rotWithShape="1">
          <a:blip r:embed="rId3"/>
          <a:srcRect l="15153" t="29775" r="18341" b="14318"/>
          <a:stretch/>
        </p:blipFill>
        <p:spPr>
          <a:xfrm>
            <a:off x="367375" y="1518378"/>
            <a:ext cx="5524144" cy="2612179"/>
          </a:xfrm>
          <a:prstGeom prst="rect">
            <a:avLst/>
          </a:prstGeom>
        </p:spPr>
      </p:pic>
      <p:pic>
        <p:nvPicPr>
          <p:cNvPr id="25" name="Image 24">
            <a:extLst>
              <a:ext uri="{FF2B5EF4-FFF2-40B4-BE49-F238E27FC236}">
                <a16:creationId xmlns:a16="http://schemas.microsoft.com/office/drawing/2014/main" id="{BDB5852D-359A-402F-9979-A1192B884579}"/>
              </a:ext>
            </a:extLst>
          </p:cNvPr>
          <p:cNvPicPr>
            <a:picLocks noChangeAspect="1"/>
          </p:cNvPicPr>
          <p:nvPr/>
        </p:nvPicPr>
        <p:blipFill rotWithShape="1">
          <a:blip r:embed="rId4"/>
          <a:srcRect l="24031" t="61759" r="25000" b="33334"/>
          <a:stretch/>
        </p:blipFill>
        <p:spPr>
          <a:xfrm>
            <a:off x="395998" y="1228308"/>
            <a:ext cx="5520119" cy="298987"/>
          </a:xfrm>
          <a:prstGeom prst="rect">
            <a:avLst/>
          </a:prstGeom>
        </p:spPr>
      </p:pic>
      <p:cxnSp>
        <p:nvCxnSpPr>
          <p:cNvPr id="30" name="Connecteur droit avec flèche 29">
            <a:extLst>
              <a:ext uri="{FF2B5EF4-FFF2-40B4-BE49-F238E27FC236}">
                <a16:creationId xmlns:a16="http://schemas.microsoft.com/office/drawing/2014/main" id="{D2AB689F-C479-4B12-9595-7C6EBDE12D1A}"/>
              </a:ext>
            </a:extLst>
          </p:cNvPr>
          <p:cNvCxnSpPr>
            <a:cxnSpLocks/>
          </p:cNvCxnSpPr>
          <p:nvPr/>
        </p:nvCxnSpPr>
        <p:spPr>
          <a:xfrm>
            <a:off x="1068464" y="2650129"/>
            <a:ext cx="469759" cy="100568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657DADE3-47DE-44D2-A05C-E0F272CA2FE5}"/>
              </a:ext>
            </a:extLst>
          </p:cNvPr>
          <p:cNvSpPr txBox="1"/>
          <p:nvPr/>
        </p:nvSpPr>
        <p:spPr>
          <a:xfrm>
            <a:off x="1150663" y="2928557"/>
            <a:ext cx="781499" cy="276871"/>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prstClr val="black"/>
                </a:solidFill>
                <a:effectLst/>
                <a:uLnTx/>
                <a:uFillTx/>
                <a:latin typeface="Rockwell" panose="02060603020205020403"/>
                <a:ea typeface="+mn-ea"/>
                <a:cs typeface="+mn-cs"/>
              </a:rPr>
              <a:t>-88%</a:t>
            </a:r>
          </a:p>
        </p:txBody>
      </p:sp>
      <p:sp>
        <p:nvSpPr>
          <p:cNvPr id="33" name="ZoneTexte 32">
            <a:extLst>
              <a:ext uri="{FF2B5EF4-FFF2-40B4-BE49-F238E27FC236}">
                <a16:creationId xmlns:a16="http://schemas.microsoft.com/office/drawing/2014/main" id="{130ACEC6-0356-4CEF-81E4-67A2983DB611}"/>
              </a:ext>
            </a:extLst>
          </p:cNvPr>
          <p:cNvSpPr txBox="1"/>
          <p:nvPr/>
        </p:nvSpPr>
        <p:spPr>
          <a:xfrm>
            <a:off x="3924561" y="2884170"/>
            <a:ext cx="764957" cy="276871"/>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prstClr val="black"/>
                </a:solidFill>
                <a:effectLst/>
                <a:uLnTx/>
                <a:uFillTx/>
                <a:latin typeface="Rockwell" panose="02060603020205020403"/>
                <a:ea typeface="+mn-ea"/>
                <a:cs typeface="+mn-cs"/>
              </a:rPr>
              <a:t>-81%</a:t>
            </a:r>
          </a:p>
        </p:txBody>
      </p:sp>
      <p:sp>
        <p:nvSpPr>
          <p:cNvPr id="34" name="ZoneTexte 33">
            <a:extLst>
              <a:ext uri="{FF2B5EF4-FFF2-40B4-BE49-F238E27FC236}">
                <a16:creationId xmlns:a16="http://schemas.microsoft.com/office/drawing/2014/main" id="{FF053875-BE61-4073-AA14-0A73A1BB013D}"/>
              </a:ext>
            </a:extLst>
          </p:cNvPr>
          <p:cNvSpPr txBox="1"/>
          <p:nvPr/>
        </p:nvSpPr>
        <p:spPr>
          <a:xfrm>
            <a:off x="2598614" y="2986887"/>
            <a:ext cx="745757" cy="276871"/>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prstClr val="black"/>
                </a:solidFill>
                <a:effectLst/>
                <a:uLnTx/>
                <a:uFillTx/>
                <a:latin typeface="Rockwell" panose="02060603020205020403"/>
                <a:ea typeface="+mn-ea"/>
                <a:cs typeface="+mn-cs"/>
              </a:rPr>
              <a:t>-87%</a:t>
            </a:r>
          </a:p>
        </p:txBody>
      </p:sp>
      <p:sp>
        <p:nvSpPr>
          <p:cNvPr id="35" name="ZoneTexte 34">
            <a:extLst>
              <a:ext uri="{FF2B5EF4-FFF2-40B4-BE49-F238E27FC236}">
                <a16:creationId xmlns:a16="http://schemas.microsoft.com/office/drawing/2014/main" id="{02075196-B055-4581-815F-F6FBA50C7D8D}"/>
              </a:ext>
            </a:extLst>
          </p:cNvPr>
          <p:cNvSpPr txBox="1"/>
          <p:nvPr/>
        </p:nvSpPr>
        <p:spPr>
          <a:xfrm>
            <a:off x="1839860" y="2973952"/>
            <a:ext cx="745757" cy="276871"/>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prstClr val="black"/>
                </a:solidFill>
                <a:effectLst/>
                <a:uLnTx/>
                <a:uFillTx/>
                <a:latin typeface="Rockwell" panose="02060603020205020403"/>
                <a:ea typeface="+mn-ea"/>
                <a:cs typeface="+mn-cs"/>
              </a:rPr>
              <a:t>-97%</a:t>
            </a:r>
          </a:p>
        </p:txBody>
      </p:sp>
      <p:sp>
        <p:nvSpPr>
          <p:cNvPr id="36" name="ZoneTexte 35">
            <a:extLst>
              <a:ext uri="{FF2B5EF4-FFF2-40B4-BE49-F238E27FC236}">
                <a16:creationId xmlns:a16="http://schemas.microsoft.com/office/drawing/2014/main" id="{FD123F3F-A57B-43A5-B30D-0FB6C3E2EED5}"/>
              </a:ext>
            </a:extLst>
          </p:cNvPr>
          <p:cNvSpPr txBox="1"/>
          <p:nvPr/>
        </p:nvSpPr>
        <p:spPr>
          <a:xfrm>
            <a:off x="4516352" y="2980777"/>
            <a:ext cx="764957" cy="276871"/>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prstClr val="black"/>
                </a:solidFill>
                <a:effectLst/>
                <a:uLnTx/>
                <a:uFillTx/>
                <a:latin typeface="Rockwell" panose="02060603020205020403"/>
                <a:ea typeface="+mn-ea"/>
                <a:cs typeface="+mn-cs"/>
              </a:rPr>
              <a:t>-86%</a:t>
            </a:r>
          </a:p>
        </p:txBody>
      </p:sp>
      <p:sp>
        <p:nvSpPr>
          <p:cNvPr id="37" name="ZoneTexte 36">
            <a:extLst>
              <a:ext uri="{FF2B5EF4-FFF2-40B4-BE49-F238E27FC236}">
                <a16:creationId xmlns:a16="http://schemas.microsoft.com/office/drawing/2014/main" id="{752B06D2-95AC-4097-918F-46F7E8635AD2}"/>
              </a:ext>
            </a:extLst>
          </p:cNvPr>
          <p:cNvSpPr txBox="1"/>
          <p:nvPr/>
        </p:nvSpPr>
        <p:spPr>
          <a:xfrm>
            <a:off x="5187198" y="2777516"/>
            <a:ext cx="875931" cy="276871"/>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fr-FR" sz="1199" b="1" i="0" u="none" strike="noStrike" kern="1200" cap="none" spc="0" normalizeH="0" baseline="0" noProof="0" dirty="0">
                <a:ln>
                  <a:noFill/>
                </a:ln>
                <a:solidFill>
                  <a:prstClr val="black"/>
                </a:solidFill>
                <a:effectLst/>
                <a:uLnTx/>
                <a:uFillTx/>
                <a:latin typeface="Rockwell" panose="02060603020205020403"/>
                <a:ea typeface="+mn-ea"/>
                <a:cs typeface="+mn-cs"/>
              </a:rPr>
              <a:t>-65%</a:t>
            </a:r>
          </a:p>
        </p:txBody>
      </p:sp>
      <p:cxnSp>
        <p:nvCxnSpPr>
          <p:cNvPr id="38" name="Connecteur droit avec flèche 37">
            <a:extLst>
              <a:ext uri="{FF2B5EF4-FFF2-40B4-BE49-F238E27FC236}">
                <a16:creationId xmlns:a16="http://schemas.microsoft.com/office/drawing/2014/main" id="{60C9D707-109D-4627-B760-3C24D3A65C32}"/>
              </a:ext>
            </a:extLst>
          </p:cNvPr>
          <p:cNvCxnSpPr>
            <a:cxnSpLocks/>
          </p:cNvCxnSpPr>
          <p:nvPr/>
        </p:nvCxnSpPr>
        <p:spPr>
          <a:xfrm>
            <a:off x="2359196" y="2630118"/>
            <a:ext cx="478148" cy="100568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5A43067C-9445-4B88-9DF8-0F5479FD766F}"/>
              </a:ext>
            </a:extLst>
          </p:cNvPr>
          <p:cNvCxnSpPr>
            <a:cxnSpLocks/>
          </p:cNvCxnSpPr>
          <p:nvPr/>
        </p:nvCxnSpPr>
        <p:spPr>
          <a:xfrm>
            <a:off x="1715682" y="2650129"/>
            <a:ext cx="509311" cy="109151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424830CA-B836-412D-926D-367FE2A6ED20}"/>
              </a:ext>
            </a:extLst>
          </p:cNvPr>
          <p:cNvCxnSpPr>
            <a:cxnSpLocks/>
          </p:cNvCxnSpPr>
          <p:nvPr/>
        </p:nvCxnSpPr>
        <p:spPr>
          <a:xfrm>
            <a:off x="3867441" y="2699436"/>
            <a:ext cx="419428" cy="86445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654A374E-0DCD-49D5-814C-27777A3C59B0}"/>
              </a:ext>
            </a:extLst>
          </p:cNvPr>
          <p:cNvCxnSpPr>
            <a:cxnSpLocks/>
          </p:cNvCxnSpPr>
          <p:nvPr/>
        </p:nvCxnSpPr>
        <p:spPr>
          <a:xfrm>
            <a:off x="4344742" y="2703994"/>
            <a:ext cx="503315" cy="93866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730E0158-BFAB-47B0-A555-3FEC5FA13C62}"/>
              </a:ext>
            </a:extLst>
          </p:cNvPr>
          <p:cNvCxnSpPr>
            <a:cxnSpLocks/>
          </p:cNvCxnSpPr>
          <p:nvPr/>
        </p:nvCxnSpPr>
        <p:spPr>
          <a:xfrm>
            <a:off x="5033577" y="2697905"/>
            <a:ext cx="469759" cy="79902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 coins arrondis 39">
            <a:extLst>
              <a:ext uri="{FF2B5EF4-FFF2-40B4-BE49-F238E27FC236}">
                <a16:creationId xmlns:a16="http://schemas.microsoft.com/office/drawing/2014/main" id="{017997E1-A72A-491C-B41F-0A8C1B48DD6C}"/>
              </a:ext>
            </a:extLst>
          </p:cNvPr>
          <p:cNvSpPr/>
          <p:nvPr/>
        </p:nvSpPr>
        <p:spPr>
          <a:xfrm>
            <a:off x="9906014" y="683433"/>
            <a:ext cx="1300227" cy="260963"/>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dirty="0">
                <a:ln>
                  <a:noFill/>
                </a:ln>
                <a:solidFill>
                  <a:prstClr val="white"/>
                </a:solidFill>
                <a:effectLst/>
                <a:uLnTx/>
                <a:uFillTx/>
                <a:latin typeface="Calibri" panose="020F0502020204030204"/>
                <a:ea typeface="+mn-ea"/>
                <a:cs typeface="+mn-cs"/>
              </a:rPr>
              <a:t>Vie réelle</a:t>
            </a:r>
          </a:p>
        </p:txBody>
      </p:sp>
      <p:sp>
        <p:nvSpPr>
          <p:cNvPr id="21" name="ZoneTexte 20">
            <a:extLst>
              <a:ext uri="{FF2B5EF4-FFF2-40B4-BE49-F238E27FC236}">
                <a16:creationId xmlns:a16="http://schemas.microsoft.com/office/drawing/2014/main" id="{DA3C38D5-5D33-44F5-8B4B-8793F80FFA4D}"/>
              </a:ext>
            </a:extLst>
          </p:cNvPr>
          <p:cNvSpPr txBox="1"/>
          <p:nvPr/>
        </p:nvSpPr>
        <p:spPr>
          <a:xfrm>
            <a:off x="5991744" y="3468074"/>
            <a:ext cx="6155294" cy="691600"/>
          </a:xfrm>
          <a:prstGeom prst="rect">
            <a:avLst/>
          </a:prstGeom>
          <a:solidFill>
            <a:sysClr val="window" lastClr="FFFFFF"/>
          </a:solidFill>
        </p:spPr>
        <p:txBody>
          <a:bodyPr wrap="square" rtlCol="0">
            <a:spAutoFit/>
          </a:bodyPr>
          <a:lstStyle/>
          <a:p>
            <a:pPr marL="0" marR="0" lvl="0" indent="0" algn="l" defTabSz="40321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Calibri" panose="020F0502020204030204"/>
                <a:ea typeface="+mn-ea"/>
                <a:cs typeface="+mn-cs"/>
              </a:rPr>
              <a:t>Méthodologie : </a:t>
            </a: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Etude populationnelle conduite de façon récurrente par le CDC (NHANES « National </a:t>
            </a:r>
            <a:r>
              <a:rPr kumimoji="0" lang="fr-FR" sz="1147" b="0" i="0" u="none" strike="noStrike" kern="0" cap="none" spc="0" normalizeH="0" baseline="0" noProof="0" dirty="0" err="1">
                <a:ln>
                  <a:noFill/>
                </a:ln>
                <a:solidFill>
                  <a:prstClr val="black"/>
                </a:solidFill>
                <a:effectLst/>
                <a:uLnTx/>
                <a:uFillTx/>
                <a:latin typeface="Calibri" panose="020F0502020204030204"/>
                <a:ea typeface="+mn-ea"/>
                <a:cs typeface="+mn-cs"/>
              </a:rPr>
              <a:t>Health</a:t>
            </a: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 and Nutrition </a:t>
            </a:r>
            <a:r>
              <a:rPr kumimoji="0" lang="fr-FR" sz="1147" b="0" i="0" u="none" strike="noStrike" kern="0" cap="none" spc="0" normalizeH="0" baseline="0" noProof="0" dirty="0" err="1">
                <a:ln>
                  <a:noFill/>
                </a:ln>
                <a:solidFill>
                  <a:prstClr val="black"/>
                </a:solidFill>
                <a:effectLst/>
                <a:uLnTx/>
                <a:uFillTx/>
                <a:latin typeface="Calibri" panose="020F0502020204030204"/>
                <a:ea typeface="+mn-ea"/>
                <a:cs typeface="+mn-cs"/>
              </a:rPr>
              <a:t>Examination</a:t>
            </a: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 Survey”, échantillon représentatif de la population américaine) comparant la prévalence des infections génitales à HPV des JF entre 2003 et 2018</a:t>
            </a:r>
          </a:p>
        </p:txBody>
      </p:sp>
      <p:pic>
        <p:nvPicPr>
          <p:cNvPr id="23" name="Image 22">
            <a:extLst>
              <a:ext uri="{FF2B5EF4-FFF2-40B4-BE49-F238E27FC236}">
                <a16:creationId xmlns:a16="http://schemas.microsoft.com/office/drawing/2014/main" id="{2F484B8A-7063-47BF-BA83-0CB6B868165A}"/>
              </a:ext>
            </a:extLst>
          </p:cNvPr>
          <p:cNvPicPr>
            <a:picLocks noChangeAspect="1"/>
          </p:cNvPicPr>
          <p:nvPr/>
        </p:nvPicPr>
        <p:blipFill rotWithShape="1">
          <a:blip r:embed="rId5"/>
          <a:srcRect r="54591"/>
          <a:stretch/>
        </p:blipFill>
        <p:spPr>
          <a:xfrm>
            <a:off x="5835798" y="710041"/>
            <a:ext cx="474634" cy="428099"/>
          </a:xfrm>
          <a:prstGeom prst="rect">
            <a:avLst/>
          </a:prstGeom>
        </p:spPr>
      </p:pic>
      <p:sp>
        <p:nvSpPr>
          <p:cNvPr id="19" name="Espace réservé du contenu 2">
            <a:extLst>
              <a:ext uri="{FF2B5EF4-FFF2-40B4-BE49-F238E27FC236}">
                <a16:creationId xmlns:a16="http://schemas.microsoft.com/office/drawing/2014/main" id="{DB36FCD8-85A8-489B-BBF0-709FB099DD81}"/>
              </a:ext>
            </a:extLst>
          </p:cNvPr>
          <p:cNvSpPr txBox="1">
            <a:spLocks/>
          </p:cNvSpPr>
          <p:nvPr/>
        </p:nvSpPr>
        <p:spPr>
          <a:xfrm>
            <a:off x="190321" y="4734742"/>
            <a:ext cx="11839895" cy="1541791"/>
          </a:xfrm>
          <a:prstGeom prst="rect">
            <a:avLst/>
          </a:prstGeom>
          <a:solidFill>
            <a:schemeClr val="accent5">
              <a:lumMod val="20000"/>
              <a:lumOff val="80000"/>
            </a:schemeClr>
          </a:solidFill>
        </p:spPr>
        <p:txBody>
          <a:bodyPr vert="horz" lIns="91435" tIns="45718" rIns="91435" bIns="4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8"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kumimoji="0" lang="fr-FR" sz="1600" b="1" i="0" u="none" strike="noStrike" kern="0" cap="none" spc="0" normalizeH="0" baseline="0" noProof="0" dirty="0">
                <a:ln>
                  <a:noFill/>
                </a:ln>
                <a:solidFill>
                  <a:prstClr val="black"/>
                </a:solidFill>
                <a:effectLst/>
                <a:uLnTx/>
                <a:uFillTx/>
                <a:latin typeface="Calibri" panose="020F0502020204030204"/>
                <a:ea typeface="+mn-ea"/>
                <a:cs typeface="+mn-cs"/>
              </a:rPr>
              <a:t>Résultats</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358"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kumimoji="0" lang="fr-FR" sz="1147" b="1" i="0" u="sng" strike="noStrike" kern="0" cap="none" spc="0" normalizeH="0" baseline="0" noProof="0" dirty="0">
                <a:ln>
                  <a:noFill/>
                </a:ln>
                <a:solidFill>
                  <a:prstClr val="black"/>
                </a:solidFill>
                <a:effectLst/>
                <a:uLnTx/>
                <a:uFillTx/>
                <a:latin typeface="Calibri" panose="020F0502020204030204"/>
                <a:ea typeface="+mn-ea"/>
                <a:cs typeface="+mn-cs"/>
              </a:rPr>
              <a:t>Réduction importante </a:t>
            </a:r>
            <a:r>
              <a:rPr kumimoji="0" lang="fr-FR" sz="1147" b="1" i="0" u="none" strike="noStrike" kern="0" cap="none" spc="0" normalizeH="0" baseline="0" noProof="0" dirty="0">
                <a:ln>
                  <a:noFill/>
                </a:ln>
                <a:solidFill>
                  <a:prstClr val="black"/>
                </a:solidFill>
                <a:effectLst/>
                <a:uLnTx/>
                <a:uFillTx/>
                <a:latin typeface="Calibri" panose="020F0502020204030204"/>
                <a:ea typeface="+mn-ea"/>
                <a:cs typeface="+mn-cs"/>
              </a:rPr>
              <a:t>en population </a:t>
            </a: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de la </a:t>
            </a:r>
            <a:r>
              <a:rPr kumimoji="0" lang="fr-FR" sz="1147" b="1" i="0" u="sng" strike="noStrike" kern="0" cap="none" spc="0" normalizeH="0" baseline="0" noProof="0" dirty="0">
                <a:ln>
                  <a:noFill/>
                </a:ln>
                <a:solidFill>
                  <a:prstClr val="black"/>
                </a:solidFill>
                <a:effectLst/>
                <a:uLnTx/>
                <a:uFillTx/>
                <a:latin typeface="Calibri" panose="020F0502020204030204"/>
                <a:ea typeface="+mn-ea"/>
                <a:cs typeface="+mn-cs"/>
              </a:rPr>
              <a:t>prévalence des HPV couverts par la vaccination</a:t>
            </a:r>
            <a:r>
              <a:rPr kumimoji="0" lang="fr-FR" sz="1147" b="0" i="0" u="sng" strike="noStrike" kern="0" cap="none" spc="0" normalizeH="0" baseline="0" noProof="0" dirty="0">
                <a:ln>
                  <a:noFill/>
                </a:ln>
                <a:solidFill>
                  <a:prstClr val="black"/>
                </a:solidFill>
                <a:effectLst/>
                <a:uLnTx/>
                <a:uFillTx/>
                <a:latin typeface="Calibri" panose="020F0502020204030204"/>
                <a:ea typeface="+mn-ea"/>
                <a:cs typeface="+mn-cs"/>
              </a:rPr>
              <a:t> </a:t>
            </a: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et </a:t>
            </a:r>
            <a:r>
              <a:rPr kumimoji="0" lang="fr-FR" sz="1147" b="1" i="0" u="sng" strike="noStrike" kern="0" cap="none" spc="0" normalizeH="0" baseline="0" noProof="0" dirty="0">
                <a:ln>
                  <a:noFill/>
                </a:ln>
                <a:solidFill>
                  <a:prstClr val="black"/>
                </a:solidFill>
                <a:effectLst/>
                <a:uLnTx/>
                <a:uFillTx/>
                <a:latin typeface="Calibri" panose="020F0502020204030204"/>
                <a:ea typeface="+mn-ea"/>
                <a:cs typeface="+mn-cs"/>
              </a:rPr>
              <a:t>taux de HPV circulants très faibles chez les JF</a:t>
            </a:r>
            <a:r>
              <a:rPr kumimoji="0" lang="fr-FR" sz="1147" b="1" i="0" u="none" strike="noStrike" kern="0" cap="none" spc="0" normalizeH="0" baseline="0" noProof="0" dirty="0">
                <a:ln>
                  <a:noFill/>
                </a:ln>
                <a:solidFill>
                  <a:prstClr val="black"/>
                </a:solidFill>
                <a:effectLst/>
                <a:uLnTx/>
                <a:uFillTx/>
                <a:latin typeface="Calibri" panose="020F0502020204030204"/>
                <a:ea typeface="+mn-ea"/>
                <a:cs typeface="+mn-cs"/>
              </a:rPr>
              <a:t>  vs période pré-vaccinale </a:t>
            </a: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806455" marR="0" lvl="1" indent="0" algn="l" defTabSz="914358"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kumimoji="0" lang="fr-FR" sz="1235" b="1" i="0" u="none" strike="noStrike" kern="0" cap="none" spc="0" normalizeH="0" baseline="0" noProof="0" dirty="0">
                <a:ln>
                  <a:noFill/>
                </a:ln>
                <a:solidFill>
                  <a:srgbClr val="C00000"/>
                </a:solidFill>
                <a:effectLst/>
                <a:uLnTx/>
                <a:uFillTx/>
                <a:latin typeface="Calibri" panose="020F0502020204030204"/>
                <a:ea typeface="+mn-ea"/>
                <a:cs typeface="+mn-cs"/>
              </a:rPr>
              <a:t>		- 88 %</a:t>
            </a:r>
            <a:r>
              <a:rPr kumimoji="0" lang="fr-FR" sz="1058" b="1" i="0" u="none" strike="noStrike" kern="0" cap="none" spc="0" normalizeH="0" baseline="0" noProof="0" dirty="0">
                <a:ln>
                  <a:noFill/>
                </a:ln>
                <a:solidFill>
                  <a:srgbClr val="C00000"/>
                </a:solidFill>
                <a:effectLst/>
                <a:uLnTx/>
                <a:uFillTx/>
                <a:latin typeface="Calibri" panose="020F0502020204030204"/>
                <a:ea typeface="+mn-ea"/>
                <a:cs typeface="+mn-cs"/>
              </a:rPr>
              <a:t>*</a:t>
            </a:r>
            <a:r>
              <a:rPr kumimoji="0" lang="fr-FR" sz="1235"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fr-FR" sz="1235" b="0" i="0" u="none" strike="noStrike" kern="0" cap="none" spc="0" normalizeH="0" baseline="0" noProof="0" dirty="0">
                <a:ln>
                  <a:noFill/>
                </a:ln>
                <a:solidFill>
                  <a:prstClr val="black"/>
                </a:solidFill>
                <a:effectLst/>
                <a:uLnTx/>
                <a:uFillTx/>
                <a:latin typeface="Calibri" panose="020F0502020204030204"/>
                <a:ea typeface="+mn-ea"/>
                <a:cs typeface="+mn-cs"/>
              </a:rPr>
              <a:t>chez les </a:t>
            </a:r>
            <a:r>
              <a:rPr kumimoji="0" lang="fr-FR" sz="1235" b="1" i="0" u="none" strike="noStrike" kern="0" cap="none" spc="0" normalizeH="0" baseline="0" noProof="0" dirty="0">
                <a:ln>
                  <a:noFill/>
                </a:ln>
                <a:solidFill>
                  <a:prstClr val="black"/>
                </a:solidFill>
                <a:effectLst/>
                <a:uLnTx/>
                <a:uFillTx/>
                <a:latin typeface="Calibri" panose="020F0502020204030204"/>
                <a:ea typeface="+mn-ea"/>
                <a:cs typeface="+mn-cs"/>
              </a:rPr>
              <a:t>JF 14-19 ans </a:t>
            </a:r>
            <a:r>
              <a:rPr kumimoji="0" lang="fr-FR" sz="1235" b="0" i="0" u="none" strike="noStrike" kern="0" cap="none" spc="0" normalizeH="0" baseline="0" noProof="0" dirty="0">
                <a:ln>
                  <a:noFill/>
                </a:ln>
                <a:solidFill>
                  <a:prstClr val="black"/>
                </a:solidFill>
                <a:effectLst/>
                <a:uLnTx/>
                <a:uFillTx/>
                <a:latin typeface="Calibri" panose="020F0502020204030204"/>
                <a:ea typeface="+mn-ea"/>
                <a:cs typeface="+mn-cs"/>
              </a:rPr>
              <a:t>(11,5 % </a:t>
            </a:r>
            <a:r>
              <a:rPr kumimoji="0" lang="fr-FR" sz="1235" b="0" i="0" u="none" strike="noStrike" kern="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1,1 %)</a:t>
            </a:r>
            <a:r>
              <a:rPr kumimoji="0" lang="fr-FR" sz="1235" b="1" i="0" u="none" strike="noStrike" kern="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fr-FR" sz="1235" b="1" i="0" u="none" strike="noStrike" kern="0" cap="none" spc="0" normalizeH="0" baseline="0" noProof="0" dirty="0">
                <a:ln>
                  <a:noFill/>
                </a:ln>
                <a:solidFill>
                  <a:srgbClr val="C00000"/>
                </a:solidFill>
                <a:effectLst/>
                <a:uLnTx/>
                <a:uFillTx/>
                <a:latin typeface="Calibri" panose="020F0502020204030204"/>
                <a:ea typeface="+mn-ea"/>
                <a:cs typeface="+mn-cs"/>
              </a:rPr>
              <a:t>- 81 %</a:t>
            </a:r>
            <a:r>
              <a:rPr kumimoji="0" lang="fr-FR" sz="1058" b="1" i="0" u="none" strike="noStrike" kern="0" cap="none" spc="0" normalizeH="0" baseline="0" noProof="0" dirty="0">
                <a:ln>
                  <a:noFill/>
                </a:ln>
                <a:solidFill>
                  <a:srgbClr val="C00000"/>
                </a:solidFill>
                <a:effectLst/>
                <a:uLnTx/>
                <a:uFillTx/>
                <a:latin typeface="Calibri" panose="020F0502020204030204"/>
                <a:ea typeface="+mn-ea"/>
                <a:cs typeface="+mn-cs"/>
              </a:rPr>
              <a:t>**</a:t>
            </a:r>
            <a:r>
              <a:rPr kumimoji="0" lang="fr-FR" sz="1235"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fr-FR" sz="1235" b="0" i="0" u="none" strike="noStrike" kern="0" cap="none" spc="0" normalizeH="0" baseline="0" noProof="0" dirty="0">
                <a:ln>
                  <a:noFill/>
                </a:ln>
                <a:solidFill>
                  <a:prstClr val="black"/>
                </a:solidFill>
                <a:effectLst/>
                <a:uLnTx/>
                <a:uFillTx/>
                <a:latin typeface="Calibri" panose="020F0502020204030204"/>
                <a:ea typeface="+mn-ea"/>
                <a:cs typeface="+mn-cs"/>
              </a:rPr>
              <a:t>chez les </a:t>
            </a:r>
            <a:r>
              <a:rPr kumimoji="0" lang="fr-FR" sz="1235" b="1" i="0" u="none" strike="noStrike" kern="0" cap="none" spc="0" normalizeH="0" baseline="0" noProof="0" dirty="0">
                <a:ln>
                  <a:noFill/>
                </a:ln>
                <a:solidFill>
                  <a:prstClr val="black"/>
                </a:solidFill>
                <a:effectLst/>
                <a:uLnTx/>
                <a:uFillTx/>
                <a:latin typeface="Calibri" panose="020F0502020204030204"/>
                <a:ea typeface="+mn-ea"/>
                <a:cs typeface="+mn-cs"/>
              </a:rPr>
              <a:t>JF 20-24 ans </a:t>
            </a:r>
            <a:r>
              <a:rPr kumimoji="0" lang="fr-FR" sz="1235" b="0" i="0" u="none" strike="noStrike" kern="0" cap="none" spc="0" normalizeH="0" baseline="0" noProof="0" dirty="0">
                <a:ln>
                  <a:noFill/>
                </a:ln>
                <a:solidFill>
                  <a:prstClr val="black"/>
                </a:solidFill>
                <a:effectLst/>
                <a:uLnTx/>
                <a:uFillTx/>
                <a:latin typeface="Calibri" panose="020F0502020204030204"/>
                <a:ea typeface="+mn-ea"/>
                <a:cs typeface="+mn-cs"/>
              </a:rPr>
              <a:t>(18,5 % </a:t>
            </a:r>
            <a:r>
              <a:rPr kumimoji="0" lang="fr-FR" sz="1235" b="0" i="0" u="none" strike="noStrike" kern="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3,3 %), en 2015-2018</a:t>
            </a:r>
            <a:endParaRPr kumimoji="0" lang="fr-FR" sz="1235"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58"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kumimoji="0" lang="fr-FR" sz="1147" b="1" i="0" u="none" strike="noStrike" kern="0" cap="none" spc="0" normalizeH="0" baseline="0" noProof="0" dirty="0">
                <a:ln>
                  <a:noFill/>
                </a:ln>
                <a:solidFill>
                  <a:prstClr val="black"/>
                </a:solidFill>
                <a:effectLst/>
                <a:uLnTx/>
                <a:uFillTx/>
                <a:latin typeface="Calibri" panose="020F0502020204030204"/>
                <a:ea typeface="+mn-ea"/>
                <a:cs typeface="+mn-cs"/>
              </a:rPr>
              <a:t>Protection de groupe importante </a:t>
            </a: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observée </a:t>
            </a:r>
            <a:r>
              <a:rPr kumimoji="0" lang="fr-FR" sz="1147" b="1" i="1" u="none" strike="noStrike" kern="0" cap="none" spc="0" normalizeH="0" baseline="0" noProof="0" dirty="0">
                <a:ln>
                  <a:noFill/>
                </a:ln>
                <a:solidFill>
                  <a:prstClr val="black"/>
                </a:solidFill>
                <a:effectLst/>
                <a:uLnTx/>
                <a:uFillTx/>
                <a:latin typeface="Calibri" panose="020F0502020204030204"/>
                <a:ea typeface="+mn-ea"/>
                <a:cs typeface="+mn-cs"/>
              </a:rPr>
              <a:t>chez les JF non-vaccinées </a:t>
            </a:r>
            <a:r>
              <a:rPr kumimoji="0" lang="fr-FR" sz="1235" b="0" i="0" u="none" strike="noStrike" kern="0" cap="none" spc="0" normalizeH="0" baseline="0" noProof="0" dirty="0">
                <a:ln>
                  <a:noFill/>
                </a:ln>
                <a:solidFill>
                  <a:prstClr val="black"/>
                </a:solidFill>
                <a:effectLst/>
                <a:uLnTx/>
                <a:uFillTx/>
                <a:latin typeface="Calibri" panose="020F0502020204030204"/>
                <a:ea typeface="+mn-ea"/>
                <a:cs typeface="+mn-cs"/>
              </a:rPr>
              <a:t>(</a:t>
            </a:r>
            <a:r>
              <a:rPr kumimoji="0" lang="fr-FR" sz="1235" b="1" i="0" u="none" strike="noStrike" kern="0" cap="none" spc="0" normalizeH="0" baseline="0" noProof="0" dirty="0">
                <a:ln>
                  <a:noFill/>
                </a:ln>
                <a:solidFill>
                  <a:srgbClr val="C00000"/>
                </a:solidFill>
                <a:effectLst/>
                <a:uLnTx/>
                <a:uFillTx/>
                <a:latin typeface="Calibri" panose="020F0502020204030204"/>
                <a:ea typeface="+mn-ea"/>
                <a:cs typeface="+mn-cs"/>
              </a:rPr>
              <a:t>- 87% </a:t>
            </a:r>
            <a:r>
              <a:rPr kumimoji="0" lang="fr-FR" sz="1235" b="0" i="0" u="none" strike="noStrike" kern="0" cap="none" spc="0" normalizeH="0" baseline="0" noProof="0" dirty="0">
                <a:ln>
                  <a:noFill/>
                </a:ln>
                <a:solidFill>
                  <a:prstClr val="black"/>
                </a:solidFill>
                <a:effectLst/>
                <a:uLnTx/>
                <a:uFillTx/>
                <a:latin typeface="Calibri" panose="020F0502020204030204"/>
                <a:ea typeface="+mn-ea"/>
                <a:cs typeface="+mn-cs"/>
              </a:rPr>
              <a:t>chez les </a:t>
            </a:r>
            <a:r>
              <a:rPr kumimoji="0" lang="fr-FR" sz="1235" b="1" i="0" u="none" strike="noStrike" kern="0" cap="none" spc="0" normalizeH="0" baseline="0" noProof="0" dirty="0">
                <a:ln>
                  <a:noFill/>
                </a:ln>
                <a:solidFill>
                  <a:prstClr val="black"/>
                </a:solidFill>
                <a:effectLst/>
                <a:uLnTx/>
                <a:uFillTx/>
                <a:latin typeface="Calibri" panose="020F0502020204030204"/>
                <a:ea typeface="+mn-ea"/>
                <a:cs typeface="+mn-cs"/>
              </a:rPr>
              <a:t>JF de 14-19 ans </a:t>
            </a: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en 2015-2018 vs période pré-vaccinale) </a:t>
            </a:r>
          </a:p>
          <a:p>
            <a:pPr marL="0" marR="0" lvl="0" indent="0" algn="l" defTabSz="914358"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Selon les auteurs, cette importante protection de groupe est probablement attribuable à </a:t>
            </a:r>
            <a:r>
              <a:rPr kumimoji="0" lang="fr-FR" sz="1147" b="1" i="0" u="none" strike="noStrike" kern="0" cap="none" spc="0" normalizeH="0" baseline="0" noProof="0" dirty="0">
                <a:ln>
                  <a:noFill/>
                </a:ln>
                <a:solidFill>
                  <a:prstClr val="black"/>
                </a:solidFill>
                <a:effectLst/>
                <a:uLnTx/>
                <a:uFillTx/>
                <a:latin typeface="Calibri" panose="020F0502020204030204"/>
                <a:ea typeface="+mn-ea"/>
                <a:cs typeface="+mn-cs"/>
              </a:rPr>
              <a:t>l’impact additionnel de la vaccination HPV des garçons, et ce malgré des taux de CV peu élevés (~50%) </a:t>
            </a:r>
            <a:endParaRPr kumimoji="0" lang="fr-FR" sz="114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e 4">
            <a:extLst>
              <a:ext uri="{FF2B5EF4-FFF2-40B4-BE49-F238E27FC236}">
                <a16:creationId xmlns:a16="http://schemas.microsoft.com/office/drawing/2014/main" id="{17E67966-F478-41AF-89C3-69B23E663012}"/>
              </a:ext>
            </a:extLst>
          </p:cNvPr>
          <p:cNvGrpSpPr/>
          <p:nvPr/>
        </p:nvGrpSpPr>
        <p:grpSpPr>
          <a:xfrm>
            <a:off x="6129317" y="1205266"/>
            <a:ext cx="5816859" cy="1221168"/>
            <a:chOff x="3432772" y="587374"/>
            <a:chExt cx="3297735" cy="692313"/>
          </a:xfrm>
        </p:grpSpPr>
        <p:sp>
          <p:nvSpPr>
            <p:cNvPr id="20" name="ZoneTexte 19">
              <a:extLst>
                <a:ext uri="{FF2B5EF4-FFF2-40B4-BE49-F238E27FC236}">
                  <a16:creationId xmlns:a16="http://schemas.microsoft.com/office/drawing/2014/main" id="{1461193F-F0C7-4A02-8538-849C1173A6BE}"/>
                </a:ext>
              </a:extLst>
            </p:cNvPr>
            <p:cNvSpPr txBox="1"/>
            <p:nvPr/>
          </p:nvSpPr>
          <p:spPr>
            <a:xfrm>
              <a:off x="3432772" y="587374"/>
              <a:ext cx="3297735" cy="692313"/>
            </a:xfrm>
            <a:prstGeom prst="rect">
              <a:avLst/>
            </a:prstGeom>
            <a:solidFill>
              <a:schemeClr val="accent2">
                <a:lumMod val="20000"/>
                <a:lumOff val="80000"/>
              </a:schemeClr>
            </a:solidFill>
          </p:spPr>
          <p:txBody>
            <a:bodyPr wrap="square" rtlCol="0">
              <a:spAutoFit/>
            </a:bodyPr>
            <a:lstStyle/>
            <a:p>
              <a:pPr marL="0" marR="0" lvl="0" indent="0" algn="l" defTabSz="40321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Calibri" panose="020F0502020204030204"/>
                  <a:ea typeface="+mn-ea"/>
                  <a:cs typeface="+mn-cs"/>
                </a:rPr>
                <a:t>Contexte Etats-Unis </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03210" rtl="0" eaLnBrk="1" fontAlgn="auto" latinLnBrk="0" hangingPunct="1">
                <a:lnSpc>
                  <a:spcPct val="100000"/>
                </a:lnSpc>
                <a:spcBef>
                  <a:spcPts val="0"/>
                </a:spcBef>
                <a:spcAft>
                  <a:spcPts val="0"/>
                </a:spcAft>
                <a:buClrTx/>
                <a:buSzTx/>
                <a:buFontTx/>
                <a:buNone/>
                <a:tabLst/>
                <a:defRPr/>
              </a:pP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 Vaccination HPV depuis 2006 pour les filles et 2011 pour les garçons </a:t>
              </a:r>
              <a:b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 CV (au moins 1 dose) sur la période 2015-2018 :</a:t>
              </a:r>
            </a:p>
            <a:p>
              <a:pPr marL="285738" marR="0" lvl="0" indent="-285738" algn="l" defTabSz="4032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54 % pour les JF 14-19 ans</a:t>
              </a:r>
            </a:p>
            <a:p>
              <a:pPr marL="285738" marR="0" lvl="0" indent="-285738" algn="l" defTabSz="4032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60 % pour les JF 20-24 ans</a:t>
              </a:r>
            </a:p>
            <a:p>
              <a:pPr marL="0" marR="0" lvl="0" indent="0" algn="l" defTabSz="403210" rtl="0" eaLnBrk="1" fontAlgn="auto" latinLnBrk="0" hangingPunct="1">
                <a:lnSpc>
                  <a:spcPct val="100000"/>
                </a:lnSpc>
                <a:spcBef>
                  <a:spcPts val="0"/>
                </a:spcBef>
                <a:spcAft>
                  <a:spcPts val="0"/>
                </a:spcAft>
                <a:buClrTx/>
                <a:buSzTx/>
                <a:buFontTx/>
                <a:buNone/>
                <a:tabLst/>
                <a:defRPr/>
              </a:pP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       Majoritairement 4vHPV avant 2015 et exclusivement 9vHPV après 2016</a:t>
              </a:r>
            </a:p>
          </p:txBody>
        </p:sp>
        <p:sp>
          <p:nvSpPr>
            <p:cNvPr id="3" name="ZoneTexte 2">
              <a:extLst>
                <a:ext uri="{FF2B5EF4-FFF2-40B4-BE49-F238E27FC236}">
                  <a16:creationId xmlns:a16="http://schemas.microsoft.com/office/drawing/2014/main" id="{795141B8-F390-43B3-8237-89E58F533251}"/>
                </a:ext>
              </a:extLst>
            </p:cNvPr>
            <p:cNvSpPr txBox="1"/>
            <p:nvPr/>
          </p:nvSpPr>
          <p:spPr>
            <a:xfrm>
              <a:off x="4614618" y="1011319"/>
              <a:ext cx="1990051" cy="148386"/>
            </a:xfrm>
            <a:prstGeom prst="rect">
              <a:avLst/>
            </a:prstGeom>
            <a:noFill/>
          </p:spPr>
          <p:txBody>
            <a:bodyPr wrap="square" rtlCol="0">
              <a:spAutoFit/>
            </a:bodyPr>
            <a:lstStyle/>
            <a:p>
              <a:pPr marL="171442" marR="0" lvl="0" indent="-171442" algn="l" defTabSz="91435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1" b="0" i="0" u="none" strike="noStrike" kern="0" cap="none" spc="0" normalizeH="0" baseline="0" noProof="0" dirty="0">
                  <a:ln>
                    <a:noFill/>
                  </a:ln>
                  <a:solidFill>
                    <a:prstClr val="black"/>
                  </a:solidFill>
                  <a:effectLst/>
                  <a:uLnTx/>
                  <a:uFillTx/>
                  <a:latin typeface="Calibri" panose="020F0502020204030204"/>
                  <a:ea typeface="+mn-ea"/>
                  <a:cs typeface="+mn-cs"/>
                </a:rPr>
                <a:t>A partir de 2015 : ~55 % pour garçons 13-17 ans (1)</a:t>
              </a:r>
            </a:p>
          </p:txBody>
        </p:sp>
      </p:grpSp>
      <p:sp>
        <p:nvSpPr>
          <p:cNvPr id="27" name="ZoneTexte 26">
            <a:extLst>
              <a:ext uri="{FF2B5EF4-FFF2-40B4-BE49-F238E27FC236}">
                <a16:creationId xmlns:a16="http://schemas.microsoft.com/office/drawing/2014/main" id="{8EB3BF4E-CFD5-4E98-9AD9-A06A69AA7A0F}"/>
              </a:ext>
            </a:extLst>
          </p:cNvPr>
          <p:cNvSpPr txBox="1"/>
          <p:nvPr/>
        </p:nvSpPr>
        <p:spPr>
          <a:xfrm>
            <a:off x="10033014" y="6433444"/>
            <a:ext cx="2720089" cy="397481"/>
          </a:xfrm>
          <a:prstGeom prst="rect">
            <a:avLst/>
          </a:prstGeom>
          <a:noFill/>
        </p:spPr>
        <p:txBody>
          <a:bodyPr wrap="square" rtlCol="0">
            <a:spAutoFit/>
          </a:bodyPr>
          <a:lstStyle/>
          <a:p>
            <a:pPr marL="0" marR="0" lvl="0" indent="0" algn="l" defTabSz="403228" rtl="0" eaLnBrk="1" fontAlgn="auto" latinLnBrk="0" hangingPunct="1">
              <a:lnSpc>
                <a:spcPct val="100000"/>
              </a:lnSpc>
              <a:spcBef>
                <a:spcPts val="0"/>
              </a:spcBef>
              <a:spcAft>
                <a:spcPts val="0"/>
              </a:spcAft>
              <a:buClrTx/>
              <a:buSzTx/>
              <a:buFontTx/>
              <a:buNone/>
              <a:tabLst/>
              <a:defRPr/>
            </a:pPr>
            <a:r>
              <a:rPr kumimoji="0" lang="fr-FR" sz="1101" b="0" i="0" u="none" strike="noStrike" kern="1200" cap="none" spc="0" normalizeH="0" baseline="0" noProof="0" dirty="0">
                <a:ln>
                  <a:noFill/>
                </a:ln>
                <a:solidFill>
                  <a:prstClr val="black"/>
                </a:solidFill>
                <a:effectLst/>
                <a:uLnTx/>
                <a:uFillTx/>
                <a:latin typeface="Rockwell" panose="02060603020205020403"/>
                <a:ea typeface="+mn-ea"/>
                <a:cs typeface="+mn-cs"/>
              </a:rPr>
              <a:t>  </a:t>
            </a:r>
            <a:r>
              <a:rPr kumimoji="0" lang="fr-FR" sz="882" b="0" i="0" u="none" strike="noStrike" kern="1200" cap="none" spc="0" normalizeH="0" baseline="0" noProof="0" dirty="0">
                <a:ln>
                  <a:noFill/>
                </a:ln>
                <a:solidFill>
                  <a:prstClr val="black"/>
                </a:solidFill>
                <a:effectLst/>
                <a:uLnTx/>
                <a:uFillTx/>
                <a:latin typeface="Rockwell" panose="02060603020205020403"/>
                <a:ea typeface="+mn-ea"/>
                <a:cs typeface="+mn-cs"/>
              </a:rPr>
              <a:t>*</a:t>
            </a:r>
            <a:r>
              <a:rPr kumimoji="0" lang="fr-FR" sz="882" b="0" i="0" u="none" strike="noStrike" kern="1200" cap="none" spc="0" normalizeH="0" baseline="0" noProof="0" dirty="0" err="1">
                <a:ln>
                  <a:noFill/>
                </a:ln>
                <a:solidFill>
                  <a:prstClr val="black"/>
                </a:solidFill>
                <a:effectLst/>
                <a:uLnTx/>
                <a:uFillTx/>
                <a:latin typeface="Rockwell" panose="02060603020205020403"/>
                <a:ea typeface="+mn-ea"/>
                <a:cs typeface="+mn-cs"/>
              </a:rPr>
              <a:t>aPR</a:t>
            </a:r>
            <a:r>
              <a:rPr kumimoji="0" lang="fr-FR" sz="882" b="0" i="0" u="none" strike="noStrike" kern="1200" cap="none" spc="0" normalizeH="0" baseline="0" noProof="0" dirty="0">
                <a:ln>
                  <a:noFill/>
                </a:ln>
                <a:solidFill>
                  <a:prstClr val="black"/>
                </a:solidFill>
                <a:effectLst/>
                <a:uLnTx/>
                <a:uFillTx/>
                <a:latin typeface="Rockwell" panose="02060603020205020403"/>
                <a:ea typeface="+mn-ea"/>
                <a:cs typeface="+mn-cs"/>
              </a:rPr>
              <a:t> IC 95% (0,06-0,26)</a:t>
            </a:r>
          </a:p>
          <a:p>
            <a:pPr marL="0" marR="0" lvl="0" indent="0" algn="l" defTabSz="403228" rtl="0" eaLnBrk="1" fontAlgn="auto" latinLnBrk="0" hangingPunct="1">
              <a:lnSpc>
                <a:spcPct val="100000"/>
              </a:lnSpc>
              <a:spcBef>
                <a:spcPts val="0"/>
              </a:spcBef>
              <a:spcAft>
                <a:spcPts val="0"/>
              </a:spcAft>
              <a:buClrTx/>
              <a:buSzTx/>
              <a:buFontTx/>
              <a:buNone/>
              <a:tabLst/>
              <a:defRPr/>
            </a:pPr>
            <a:r>
              <a:rPr kumimoji="0" lang="fr-FR" sz="882" b="0" i="0" u="none" strike="noStrike" kern="1200" cap="none" spc="0" normalizeH="0" baseline="0" noProof="0" dirty="0">
                <a:ln>
                  <a:noFill/>
                </a:ln>
                <a:solidFill>
                  <a:prstClr val="black"/>
                </a:solidFill>
                <a:effectLst/>
                <a:uLnTx/>
                <a:uFillTx/>
                <a:latin typeface="Rockwell" panose="02060603020205020403"/>
                <a:ea typeface="+mn-ea"/>
                <a:cs typeface="+mn-cs"/>
              </a:rPr>
              <a:t>**</a:t>
            </a:r>
            <a:r>
              <a:rPr kumimoji="0" lang="fr-FR" sz="882" b="0" i="0" u="none" strike="noStrike" kern="1200" cap="none" spc="0" normalizeH="0" baseline="0" noProof="0" dirty="0" err="1">
                <a:ln>
                  <a:noFill/>
                </a:ln>
                <a:solidFill>
                  <a:prstClr val="black"/>
                </a:solidFill>
                <a:effectLst/>
                <a:uLnTx/>
                <a:uFillTx/>
                <a:latin typeface="Rockwell" panose="02060603020205020403"/>
                <a:ea typeface="+mn-ea"/>
                <a:cs typeface="+mn-cs"/>
              </a:rPr>
              <a:t>aPR</a:t>
            </a:r>
            <a:r>
              <a:rPr kumimoji="0" lang="fr-FR" sz="882" b="0" i="0" u="none" strike="noStrike" kern="1200" cap="none" spc="0" normalizeH="0" baseline="0" noProof="0" dirty="0">
                <a:ln>
                  <a:noFill/>
                </a:ln>
                <a:solidFill>
                  <a:prstClr val="black"/>
                </a:solidFill>
                <a:effectLst/>
                <a:uLnTx/>
                <a:uFillTx/>
                <a:latin typeface="Rockwell" panose="02060603020205020403"/>
                <a:ea typeface="+mn-ea"/>
                <a:cs typeface="+mn-cs"/>
              </a:rPr>
              <a:t> IC 95% (0,09-0,40)</a:t>
            </a:r>
          </a:p>
        </p:txBody>
      </p:sp>
      <p:pic>
        <p:nvPicPr>
          <p:cNvPr id="13" name="Picture 2" descr="Drapeau Usa De Bulle Américaine Vector Illustration Vecteurs libres de  droits et plus d'images vectorielles de Abstrait - iStock">
            <a:extLst>
              <a:ext uri="{FF2B5EF4-FFF2-40B4-BE49-F238E27FC236}">
                <a16:creationId xmlns:a16="http://schemas.microsoft.com/office/drawing/2014/main" id="{642D8C5B-E9C0-4303-8DFC-32B0372558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12335" y="599562"/>
            <a:ext cx="641291" cy="65573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cteur droit 13">
            <a:extLst>
              <a:ext uri="{FF2B5EF4-FFF2-40B4-BE49-F238E27FC236}">
                <a16:creationId xmlns:a16="http://schemas.microsoft.com/office/drawing/2014/main" id="{990B0884-6736-4949-B957-F9123C165643}"/>
              </a:ext>
            </a:extLst>
          </p:cNvPr>
          <p:cNvCxnSpPr>
            <a:cxnSpLocks/>
          </p:cNvCxnSpPr>
          <p:nvPr/>
        </p:nvCxnSpPr>
        <p:spPr>
          <a:xfrm>
            <a:off x="1099214" y="2628031"/>
            <a:ext cx="192876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52EE71F0-4EEA-4157-9E8A-59388CC30ED7}"/>
              </a:ext>
            </a:extLst>
          </p:cNvPr>
          <p:cNvCxnSpPr>
            <a:cxnSpLocks/>
          </p:cNvCxnSpPr>
          <p:nvPr/>
        </p:nvCxnSpPr>
        <p:spPr>
          <a:xfrm>
            <a:off x="3742826" y="2699435"/>
            <a:ext cx="192994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E22399FB-4326-46A5-9085-CCA265CDDDB1}"/>
              </a:ext>
            </a:extLst>
          </p:cNvPr>
          <p:cNvSpPr txBox="1"/>
          <p:nvPr/>
        </p:nvSpPr>
        <p:spPr>
          <a:xfrm>
            <a:off x="3" y="4105955"/>
            <a:ext cx="5916115" cy="499560"/>
          </a:xfrm>
          <a:prstGeom prst="rect">
            <a:avLst/>
          </a:prstGeom>
          <a:noFill/>
        </p:spPr>
        <p:txBody>
          <a:bodyPr wrap="square" rtlCol="0">
            <a:spAutoFit/>
          </a:bodyPr>
          <a:lstStyle/>
          <a:p>
            <a:pPr marL="0" marR="0" lvl="0" indent="0" algn="l" defTabSz="403228" rtl="0" eaLnBrk="1" fontAlgn="auto" latinLnBrk="0" hangingPunct="1">
              <a:lnSpc>
                <a:spcPct val="100000"/>
              </a:lnSpc>
              <a:spcBef>
                <a:spcPts val="0"/>
              </a:spcBef>
              <a:spcAft>
                <a:spcPts val="0"/>
              </a:spcAft>
              <a:buClrTx/>
              <a:buSzTx/>
              <a:buFontTx/>
              <a:buNone/>
              <a:tabLst/>
              <a:defRPr/>
            </a:pPr>
            <a:r>
              <a:rPr kumimoji="0" lang="fr-FR" sz="882" b="0" i="1" u="none" strike="noStrike" kern="1200" cap="none" spc="0" normalizeH="0" baseline="0" noProof="0" dirty="0">
                <a:ln>
                  <a:noFill/>
                </a:ln>
                <a:solidFill>
                  <a:prstClr val="black"/>
                </a:solidFill>
                <a:effectLst/>
                <a:uLnTx/>
                <a:uFillTx/>
                <a:latin typeface="Rockwell" panose="02060603020205020403"/>
                <a:ea typeface="+mn-ea"/>
                <a:cs typeface="+mn-cs"/>
              </a:rPr>
              <a:t>Figure 1 : Prévalence des types HPV couverts par la vaccination parmi des </a:t>
            </a:r>
            <a:r>
              <a:rPr kumimoji="0" lang="fr-FR" sz="882" b="0" i="1" u="sng" strike="noStrike" kern="1200" cap="none" spc="0" normalizeH="0" baseline="0" noProof="0" dirty="0">
                <a:ln>
                  <a:noFill/>
                </a:ln>
                <a:solidFill>
                  <a:prstClr val="black"/>
                </a:solidFill>
                <a:effectLst/>
                <a:uLnTx/>
                <a:uFillTx/>
                <a:latin typeface="Rockwell" panose="02060603020205020403"/>
                <a:ea typeface="+mn-ea"/>
                <a:cs typeface="+mn-cs"/>
              </a:rPr>
              <a:t>JF de 14 à 34 ans</a:t>
            </a:r>
            <a:r>
              <a:rPr kumimoji="0" lang="fr-FR" sz="882" b="0" i="1" u="none" strike="noStrike" kern="1200" cap="none" spc="0" normalizeH="0" baseline="0" noProof="0" dirty="0">
                <a:ln>
                  <a:noFill/>
                </a:ln>
                <a:solidFill>
                  <a:prstClr val="black"/>
                </a:solidFill>
                <a:effectLst/>
                <a:uLnTx/>
                <a:uFillTx/>
                <a:latin typeface="Rockwell" panose="02060603020205020403"/>
                <a:ea typeface="+mn-ea"/>
                <a:cs typeface="+mn-cs"/>
              </a:rPr>
              <a:t>, ayant débuté leur vie sexuelle.  Stratification par groupe d’âge, statut vaccinal et différentes période calendaire.  NHANES, US, 2003-2018</a:t>
            </a:r>
          </a:p>
        </p:txBody>
      </p:sp>
      <p:sp>
        <p:nvSpPr>
          <p:cNvPr id="42" name="ZoneTexte 41">
            <a:extLst>
              <a:ext uri="{FF2B5EF4-FFF2-40B4-BE49-F238E27FC236}">
                <a16:creationId xmlns:a16="http://schemas.microsoft.com/office/drawing/2014/main" id="{E357B3E3-F22B-4BE9-B7DC-DA01B6064104}"/>
              </a:ext>
            </a:extLst>
          </p:cNvPr>
          <p:cNvSpPr txBox="1"/>
          <p:nvPr/>
        </p:nvSpPr>
        <p:spPr>
          <a:xfrm>
            <a:off x="6110268" y="2628032"/>
            <a:ext cx="5835907" cy="691600"/>
          </a:xfrm>
          <a:prstGeom prst="rect">
            <a:avLst/>
          </a:prstGeom>
          <a:solidFill>
            <a:schemeClr val="tx2">
              <a:lumMod val="20000"/>
              <a:lumOff val="80000"/>
            </a:schemeClr>
          </a:solidFill>
        </p:spPr>
        <p:txBody>
          <a:bodyPr wrap="square" rtlCol="0">
            <a:spAutoFit/>
          </a:bodyPr>
          <a:lstStyle/>
          <a:p>
            <a:pPr marL="0" marR="0" lvl="0" indent="0" algn="l" defTabSz="403228" rtl="0" eaLnBrk="1" fontAlgn="auto" latinLnBrk="0" hangingPunct="1">
              <a:lnSpc>
                <a:spcPct val="100000"/>
              </a:lnSpc>
              <a:spcBef>
                <a:spcPts val="0"/>
              </a:spcBef>
              <a:spcAft>
                <a:spcPts val="0"/>
              </a:spcAft>
              <a:buClrTx/>
              <a:buSzTx/>
              <a:buFontTx/>
              <a:buNone/>
              <a:tabLst/>
              <a:defRPr/>
            </a:pPr>
            <a:r>
              <a:rPr kumimoji="0" lang="fr-FR" sz="1411" b="1" i="0" u="none" strike="noStrike" kern="0" cap="none" spc="0" normalizeH="0" baseline="0" noProof="0" dirty="0">
                <a:ln>
                  <a:noFill/>
                </a:ln>
                <a:solidFill>
                  <a:prstClr val="black"/>
                </a:solidFill>
                <a:effectLst/>
                <a:uLnTx/>
                <a:uFillTx/>
                <a:latin typeface="Calibri" panose="020F0502020204030204"/>
                <a:ea typeface="+mn-ea"/>
                <a:cs typeface="+mn-cs"/>
              </a:rPr>
              <a:t>Objectif </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Evaluer </a:t>
            </a:r>
            <a:r>
              <a:rPr kumimoji="0" lang="fr-FR" sz="114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l’impact en population </a:t>
            </a:r>
            <a:r>
              <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d’un </a:t>
            </a:r>
            <a:r>
              <a:rPr kumimoji="0" lang="fr-FR" sz="114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programme</a:t>
            </a:r>
            <a:r>
              <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114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vaccinal </a:t>
            </a:r>
            <a:r>
              <a:rPr kumimoji="0" lang="fr-FR" sz="1147"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mixte </a:t>
            </a:r>
            <a:r>
              <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 la prévalence des HPV </a:t>
            </a:r>
            <a:r>
              <a:rPr kumimoji="0" lang="fr-FR" sz="114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chez les JF</a:t>
            </a:r>
          </a:p>
          <a:p>
            <a:pPr marL="0" marR="0" lvl="0" indent="0" algn="l" defTabSz="403228" rtl="0" eaLnBrk="1" fontAlgn="auto" latinLnBrk="0" hangingPunct="1">
              <a:lnSpc>
                <a:spcPct val="100000"/>
              </a:lnSpc>
              <a:spcBef>
                <a:spcPts val="0"/>
              </a:spcBef>
              <a:spcAft>
                <a:spcPts val="0"/>
              </a:spcAft>
              <a:buClrTx/>
              <a:buSzTx/>
              <a:buFontTx/>
              <a:buNone/>
              <a:tabLst/>
              <a:defRPr/>
            </a:pPr>
            <a:endPar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4" name="Image 43">
            <a:extLst>
              <a:ext uri="{FF2B5EF4-FFF2-40B4-BE49-F238E27FC236}">
                <a16:creationId xmlns:a16="http://schemas.microsoft.com/office/drawing/2014/main" id="{8B270ADE-41D2-4D11-8AB3-7519C0FB824B}"/>
              </a:ext>
            </a:extLst>
          </p:cNvPr>
          <p:cNvPicPr>
            <a:picLocks noChangeAspect="1"/>
          </p:cNvPicPr>
          <p:nvPr/>
        </p:nvPicPr>
        <p:blipFill>
          <a:blip r:embed="rId7"/>
          <a:stretch>
            <a:fillRect/>
          </a:stretch>
        </p:blipFill>
        <p:spPr>
          <a:xfrm>
            <a:off x="4344742" y="644039"/>
            <a:ext cx="842456" cy="515057"/>
          </a:xfrm>
          <a:prstGeom prst="rect">
            <a:avLst/>
          </a:prstGeom>
        </p:spPr>
      </p:pic>
      <p:sp>
        <p:nvSpPr>
          <p:cNvPr id="9" name="Flèche : droite 8">
            <a:extLst>
              <a:ext uri="{FF2B5EF4-FFF2-40B4-BE49-F238E27FC236}">
                <a16:creationId xmlns:a16="http://schemas.microsoft.com/office/drawing/2014/main" id="{CCDE279B-3D49-4447-A8B2-03BCAF6AA7C3}"/>
              </a:ext>
            </a:extLst>
          </p:cNvPr>
          <p:cNvSpPr/>
          <p:nvPr/>
        </p:nvSpPr>
        <p:spPr>
          <a:xfrm>
            <a:off x="5313593" y="754131"/>
            <a:ext cx="438409" cy="30293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228" rtl="0" eaLnBrk="1" fontAlgn="auto" latinLnBrk="0" hangingPunct="1">
              <a:lnSpc>
                <a:spcPct val="100000"/>
              </a:lnSpc>
              <a:spcBef>
                <a:spcPts val="0"/>
              </a:spcBef>
              <a:spcAft>
                <a:spcPts val="0"/>
              </a:spcAft>
              <a:buClrTx/>
              <a:buSzTx/>
              <a:buFontTx/>
              <a:buNone/>
              <a:tabLst/>
              <a:defRPr/>
            </a:pPr>
            <a:endParaRPr kumimoji="0" lang="fr-FR" sz="1588"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271242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6">
            <a:extLst>
              <a:ext uri="{FF2B5EF4-FFF2-40B4-BE49-F238E27FC236}">
                <a16:creationId xmlns:a16="http://schemas.microsoft.com/office/drawing/2014/main" id="{B676B82E-2B09-4814-9F8E-3135359645CC}"/>
              </a:ext>
            </a:extLst>
          </p:cNvPr>
          <p:cNvGrpSpPr/>
          <p:nvPr/>
        </p:nvGrpSpPr>
        <p:grpSpPr>
          <a:xfrm>
            <a:off x="38792" y="1147883"/>
            <a:ext cx="4618440" cy="2958596"/>
            <a:chOff x="5953080" y="2012367"/>
            <a:chExt cx="4228249" cy="2751686"/>
          </a:xfrm>
        </p:grpSpPr>
        <p:pic>
          <p:nvPicPr>
            <p:cNvPr id="6" name="Picture 13" descr="Chart&#10;&#10;Description automatically generated">
              <a:extLst>
                <a:ext uri="{FF2B5EF4-FFF2-40B4-BE49-F238E27FC236}">
                  <a16:creationId xmlns:a16="http://schemas.microsoft.com/office/drawing/2014/main" id="{931D71AC-540A-4E83-ABE5-2A22D8B826D6}"/>
                </a:ext>
              </a:extLst>
            </p:cNvPr>
            <p:cNvPicPr>
              <a:picLocks noChangeAspect="1"/>
            </p:cNvPicPr>
            <p:nvPr/>
          </p:nvPicPr>
          <p:blipFill rotWithShape="1">
            <a:blip r:embed="rId3">
              <a:extLst>
                <a:ext uri="{28A0092B-C50C-407E-A947-70E740481C1C}">
                  <a14:useLocalDpi xmlns:a14="http://schemas.microsoft.com/office/drawing/2010/main" val="0"/>
                </a:ext>
              </a:extLst>
            </a:blip>
            <a:srcRect t="26198" r="51647"/>
            <a:stretch/>
          </p:blipFill>
          <p:spPr>
            <a:xfrm>
              <a:off x="6050034" y="2012367"/>
              <a:ext cx="4131295" cy="2720028"/>
            </a:xfrm>
            <a:prstGeom prst="rect">
              <a:avLst/>
            </a:prstGeom>
          </p:spPr>
        </p:pic>
        <p:sp>
          <p:nvSpPr>
            <p:cNvPr id="7" name="Rectangle 6">
              <a:extLst>
                <a:ext uri="{FF2B5EF4-FFF2-40B4-BE49-F238E27FC236}">
                  <a16:creationId xmlns:a16="http://schemas.microsoft.com/office/drawing/2014/main" id="{6251CD13-4662-4705-B259-6BF3DEFE946B}"/>
                </a:ext>
              </a:extLst>
            </p:cNvPr>
            <p:cNvSpPr/>
            <p:nvPr/>
          </p:nvSpPr>
          <p:spPr>
            <a:xfrm>
              <a:off x="5953080" y="4519093"/>
              <a:ext cx="742950" cy="24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89"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FFFFFF"/>
                </a:solidFill>
                <a:effectLst/>
                <a:uLnTx/>
                <a:uFillTx/>
                <a:latin typeface="Invention"/>
                <a:ea typeface="+mn-ea"/>
                <a:cs typeface="+mn-cs"/>
              </a:endParaRPr>
            </a:p>
          </p:txBody>
        </p:sp>
      </p:grpSp>
      <p:pic>
        <p:nvPicPr>
          <p:cNvPr id="13" name="Image 12">
            <a:extLst>
              <a:ext uri="{FF2B5EF4-FFF2-40B4-BE49-F238E27FC236}">
                <a16:creationId xmlns:a16="http://schemas.microsoft.com/office/drawing/2014/main" id="{0140D9E0-4C26-4513-8069-7CB4837F01D4}"/>
              </a:ext>
            </a:extLst>
          </p:cNvPr>
          <p:cNvPicPr>
            <a:picLocks noChangeAspect="1"/>
          </p:cNvPicPr>
          <p:nvPr/>
        </p:nvPicPr>
        <p:blipFill>
          <a:blip r:embed="rId4"/>
          <a:stretch>
            <a:fillRect/>
          </a:stretch>
        </p:blipFill>
        <p:spPr>
          <a:xfrm>
            <a:off x="11140635" y="164945"/>
            <a:ext cx="858636" cy="858636"/>
          </a:xfrm>
          <a:prstGeom prst="rect">
            <a:avLst/>
          </a:prstGeom>
        </p:spPr>
      </p:pic>
      <p:sp>
        <p:nvSpPr>
          <p:cNvPr id="14" name="Espace réservé du contenu 2">
            <a:extLst>
              <a:ext uri="{FF2B5EF4-FFF2-40B4-BE49-F238E27FC236}">
                <a16:creationId xmlns:a16="http://schemas.microsoft.com/office/drawing/2014/main" id="{B2A6668A-B5F7-4533-A256-234711FB8D11}"/>
              </a:ext>
            </a:extLst>
          </p:cNvPr>
          <p:cNvSpPr txBox="1">
            <a:spLocks/>
          </p:cNvSpPr>
          <p:nvPr/>
        </p:nvSpPr>
        <p:spPr>
          <a:xfrm>
            <a:off x="38791" y="5018197"/>
            <a:ext cx="12153210" cy="1304261"/>
          </a:xfrm>
          <a:prstGeom prst="rect">
            <a:avLst/>
          </a:prstGeom>
          <a:solidFill>
            <a:schemeClr val="accent5">
              <a:lumMod val="40000"/>
              <a:lumOff val="60000"/>
            </a:schemeClr>
          </a:solidFill>
        </p:spPr>
        <p:txBody>
          <a:bodyPr vert="horz" lIns="91435" tIns="45718" rIns="91435" bIns="4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764" b="1" i="0" u="none" strike="noStrike" kern="0" cap="none" spc="0" normalizeH="0" baseline="0" noProof="0" dirty="0">
                <a:ln>
                  <a:noFill/>
                </a:ln>
                <a:solidFill>
                  <a:prstClr val="black"/>
                </a:solidFill>
                <a:effectLst/>
                <a:uLnTx/>
                <a:uFillTx/>
                <a:latin typeface="Calibri" panose="020F0502020204030204"/>
                <a:ea typeface="+mn-ea"/>
                <a:cs typeface="+mn-cs"/>
              </a:rPr>
              <a:t>Résultats</a:t>
            </a:r>
            <a:r>
              <a:rPr kumimoji="0" lang="fr-FR" sz="1764" b="0" i="0" u="none" strike="noStrike" kern="0" cap="none" spc="0" normalizeH="0" baseline="0" noProof="0" dirty="0">
                <a:ln>
                  <a:noFill/>
                </a:ln>
                <a:solidFill>
                  <a:prstClr val="black"/>
                </a:solidFill>
                <a:effectLst/>
                <a:uLnTx/>
                <a:uFillTx/>
                <a:latin typeface="Calibri" panose="020F0502020204030204"/>
                <a:ea typeface="+mn-ea"/>
                <a:cs typeface="+mn-cs"/>
              </a:rPr>
              <a:t> :</a:t>
            </a:r>
          </a:p>
          <a:p>
            <a:pPr marL="171442" marR="0" lvl="0" indent="-171442" algn="l" defTabSz="914358"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1ère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évaluation</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de </a:t>
            </a:r>
            <a:r>
              <a:rPr kumimoji="0" lang="en-US" sz="1235" b="1"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l’impact</a:t>
            </a:r>
            <a:r>
              <a:rPr kumimoji="0" lang="en-US" sz="1235" b="1"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en-US" sz="1235" b="1"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populationnel</a:t>
            </a:r>
            <a:r>
              <a:rPr kumimoji="0" lang="en-US" sz="1235" b="1"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en-US" sz="1235" b="1"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d’une</a:t>
            </a:r>
            <a:r>
              <a:rPr kumimoji="0" lang="en-US" sz="1235" b="1"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en-US" sz="1235" b="1" i="0" u="sng"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vaccination </a:t>
            </a:r>
            <a:r>
              <a:rPr kumimoji="0" lang="en-US" sz="1235" b="1" i="0" u="sng"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mixte</a:t>
            </a:r>
            <a:r>
              <a:rPr kumimoji="0" lang="en-US" sz="1235" b="1" i="0" u="sng"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en-US" sz="1235" b="1"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dans </a:t>
            </a:r>
            <a:r>
              <a:rPr kumimoji="0" lang="en-US" sz="1235" b="1"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une</a:t>
            </a:r>
            <a:r>
              <a:rPr kumimoji="0" lang="en-US" sz="1235" b="1"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population HSH </a:t>
            </a:r>
          </a:p>
          <a:p>
            <a:pPr marL="0" marR="0" lvl="0" indent="0" algn="l" defTabSz="914358"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706" b="1"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endParaRPr>
          </a:p>
          <a:p>
            <a:pPr marL="171442" marR="0" lvl="0" indent="-171442" algn="l" defTabSz="914358"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Réduction</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importante</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de la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prévalence</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des </a:t>
            </a:r>
            <a:r>
              <a:rPr kumimoji="0" lang="en-US" sz="1235" b="1"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infections HPV </a:t>
            </a:r>
            <a:r>
              <a:rPr kumimoji="0" lang="en-US" sz="1235" b="1"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anales</a:t>
            </a:r>
            <a:r>
              <a:rPr kumimoji="0" lang="en-US" sz="1235" b="1"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aux </a:t>
            </a:r>
            <a:r>
              <a:rPr kumimoji="0" lang="en-US" sz="1235" b="0" i="1"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types </a:t>
            </a:r>
            <a:r>
              <a:rPr kumimoji="0" lang="en-US" sz="1235" b="0" i="1"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couverts</a:t>
            </a:r>
            <a:r>
              <a:rPr kumimoji="0" lang="en-US" sz="1235" b="0" i="1"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par la vaccination</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après implementation du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programme</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de vaccination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mixte</a:t>
            </a:r>
            <a:endPar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endParaRPr>
          </a:p>
          <a:p>
            <a:pPr marL="171442" marR="0" lvl="0" indent="-171442" algn="l" defTabSz="914358"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706"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endParaRPr>
          </a:p>
          <a:p>
            <a:pPr marL="171442" marR="0" lvl="0" indent="-171442" algn="l" defTabSz="914358"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Pas de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réduction</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significative des infections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orales</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ou</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péniennes</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nombre</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trop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faible</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a:t>
            </a:r>
            <a:r>
              <a:rPr kumimoji="0" lang="en-US" sz="1235"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probablement</a:t>
            </a:r>
            <a:r>
              <a:rPr kumimoji="0" lang="en-US" sz="1235"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a:t>
            </a:r>
          </a:p>
        </p:txBody>
      </p:sp>
      <p:sp>
        <p:nvSpPr>
          <p:cNvPr id="16" name="ZoneTexte 15">
            <a:extLst>
              <a:ext uri="{FF2B5EF4-FFF2-40B4-BE49-F238E27FC236}">
                <a16:creationId xmlns:a16="http://schemas.microsoft.com/office/drawing/2014/main" id="{213624A2-67F7-4412-984C-F6C142D33CF6}"/>
              </a:ext>
            </a:extLst>
          </p:cNvPr>
          <p:cNvSpPr txBox="1"/>
          <p:nvPr/>
        </p:nvSpPr>
        <p:spPr>
          <a:xfrm>
            <a:off x="5717627" y="3440668"/>
            <a:ext cx="6030243" cy="1693028"/>
          </a:xfrm>
          <a:prstGeom prst="rect">
            <a:avLst/>
          </a:prstGeom>
          <a:noFill/>
        </p:spPr>
        <p:txBody>
          <a:bodyPr wrap="square" rtlCol="0">
            <a:spAutoFit/>
          </a:bodyPr>
          <a:lstStyle/>
          <a:p>
            <a:pPr marL="0" marR="0" lvl="0" indent="0" algn="l" defTabSz="40321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latin typeface="Calibri" panose="020F0502020204030204"/>
                <a:ea typeface="+mn-ea"/>
                <a:cs typeface="+mn-cs"/>
              </a:rPr>
              <a:t>Méthodologie </a:t>
            </a:r>
            <a:endParaRPr kumimoji="0" lang="en-US" sz="1000" b="1" i="0" u="none" strike="noStrike" kern="1200" cap="none" spc="0" normalizeH="0" baseline="0" noProof="0" dirty="0">
              <a:ln>
                <a:noFill/>
              </a:ln>
              <a:solidFill>
                <a:prstClr val="black"/>
              </a:solidFill>
              <a:effectLst/>
              <a:uLnTx/>
              <a:uFillTx/>
              <a:latin typeface="Invention"/>
              <a:ea typeface="+mn-ea"/>
              <a:cs typeface="+mn-cs"/>
            </a:endParaRPr>
          </a:p>
          <a:p>
            <a:pPr marL="128010" marR="0" lvl="0" indent="-128010" algn="l" defTabSz="914358"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1"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Etude </a:t>
            </a:r>
            <a:r>
              <a:rPr kumimoji="0" lang="en-US" sz="1101"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transversale</a:t>
            </a:r>
            <a:r>
              <a:rPr kumimoji="0" lang="en-US" sz="1101"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1"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répétée</a:t>
            </a:r>
            <a:r>
              <a:rPr kumimoji="0" lang="en-US" sz="1101"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dans le temps</a:t>
            </a:r>
            <a:b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HYPER 1 : 200 MSM pre-vaccination (2010-2012)</a:t>
            </a:r>
            <a:b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HYPER 2 : 200 MSM post-vaccination (2017-2018)</a:t>
            </a:r>
          </a:p>
          <a:p>
            <a:pPr marL="128010" marR="0" lvl="0" indent="-128010" algn="l" defTabSz="914358"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1"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Echantillon</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auto-</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prélèvement</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pénien</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(swab),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prélèvement</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anal (par un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clinicien</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a:t>
            </a:r>
            <a:b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prélèvement</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oral (rinse), avec test HPV et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génotypage</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8010" marR="0" lvl="0" indent="-128010" algn="l" defTabSz="914358"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C2340"/>
              </a:solidFill>
              <a:effectLst/>
              <a:uLnTx/>
              <a:uFillTx/>
              <a:latin typeface="Invention"/>
              <a:ea typeface="+mn-ea"/>
              <a:cs typeface="+mn-cs"/>
            </a:endParaRPr>
          </a:p>
          <a:p>
            <a:pPr marL="0" marR="0" lvl="0" indent="0" algn="l" defTabSz="403210" rtl="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2ABECC2D-514C-42DB-A36E-D01A317F6122}"/>
              </a:ext>
            </a:extLst>
          </p:cNvPr>
          <p:cNvSpPr txBox="1"/>
          <p:nvPr/>
        </p:nvSpPr>
        <p:spPr>
          <a:xfrm>
            <a:off x="128955" y="81653"/>
            <a:ext cx="9833534" cy="635302"/>
          </a:xfrm>
          <a:prstGeom prst="rect">
            <a:avLst/>
          </a:prstGeom>
          <a:noFill/>
        </p:spPr>
        <p:txBody>
          <a:bodyPr wrap="square" rtlCol="0">
            <a:sp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fr-FR" sz="1764" b="0" i="0" u="none" strike="noStrike" kern="600" cap="all" spc="30" normalizeH="0" baseline="0" noProof="0" dirty="0">
                <a:ln>
                  <a:noFill/>
                </a:ln>
                <a:solidFill>
                  <a:prstClr val="black"/>
                </a:solidFill>
                <a:effectLst/>
                <a:uLnTx/>
                <a:uFillTx/>
                <a:latin typeface="Rockwell Condensed" panose="02060603050405020104"/>
                <a:ea typeface="+mn-ea"/>
                <a:cs typeface="+mn-cs"/>
              </a:rPr>
              <a:t>Quasi disparition des infections HPV anales* chez les </a:t>
            </a:r>
            <a:r>
              <a:rPr kumimoji="0" lang="fr-FR" sz="1764" b="0" i="0" u="sng" strike="noStrike" kern="600" cap="all" spc="30" normalizeH="0" baseline="0" noProof="0" dirty="0">
                <a:ln>
                  <a:noFill/>
                </a:ln>
                <a:solidFill>
                  <a:prstClr val="black"/>
                </a:solidFill>
                <a:effectLst/>
                <a:uLnTx/>
                <a:uFillTx/>
                <a:latin typeface="Rockwell Condensed" panose="02060603050405020104"/>
                <a:ea typeface="+mn-ea"/>
                <a:cs typeface="+mn-cs"/>
              </a:rPr>
              <a:t>jeunes HSH </a:t>
            </a:r>
            <a:r>
              <a:rPr kumimoji="0" lang="fr-FR" sz="1764" b="0" i="0" u="none" strike="noStrike" kern="600" cap="all" spc="30" normalizeH="0" baseline="0" noProof="0" dirty="0">
                <a:ln>
                  <a:noFill/>
                </a:ln>
                <a:solidFill>
                  <a:prstClr val="black"/>
                </a:solidFill>
                <a:effectLst/>
                <a:uLnTx/>
                <a:uFillTx/>
                <a:latin typeface="Rockwell Condensed" panose="02060603050405020104"/>
                <a:ea typeface="+mn-ea"/>
                <a:cs typeface="+mn-cs"/>
              </a:rPr>
              <a:t>après implémentation d’un programme de vaccination HPV « mixte » en Australie</a:t>
            </a:r>
          </a:p>
        </p:txBody>
      </p:sp>
      <p:sp>
        <p:nvSpPr>
          <p:cNvPr id="20" name="TextBox 14">
            <a:extLst>
              <a:ext uri="{FF2B5EF4-FFF2-40B4-BE49-F238E27FC236}">
                <a16:creationId xmlns:a16="http://schemas.microsoft.com/office/drawing/2014/main" id="{C2BBF6C4-FA73-4E92-A26F-9A96F57FF1C0}"/>
              </a:ext>
            </a:extLst>
          </p:cNvPr>
          <p:cNvSpPr txBox="1"/>
          <p:nvPr/>
        </p:nvSpPr>
        <p:spPr>
          <a:xfrm>
            <a:off x="439400" y="4116146"/>
            <a:ext cx="5552883" cy="322664"/>
          </a:xfrm>
          <a:prstGeom prst="rect">
            <a:avLst/>
          </a:prstGeom>
          <a:solidFill>
            <a:schemeClr val="bg1"/>
          </a:solidFill>
        </p:spPr>
        <p:txBody>
          <a:bodyPr wrap="square" lIns="0" tIns="0" rIns="0" bIns="0" rtlCol="0">
            <a:noAutofit/>
          </a:bodyPr>
          <a:lstStyle/>
          <a:p>
            <a:pPr marL="0" marR="0" lvl="0" indent="0" algn="l" defTabSz="2285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C2340"/>
                </a:solidFill>
                <a:effectLst/>
                <a:uLnTx/>
                <a:uFillTx/>
                <a:latin typeface="Invention"/>
                <a:ea typeface="+mn-ea"/>
                <a:cs typeface="+mn-cs"/>
              </a:rPr>
              <a:t>Prevalence HPV </a:t>
            </a:r>
            <a:r>
              <a:rPr kumimoji="0" lang="en-US" sz="900" b="1" i="0" u="none" strike="noStrike" kern="1200" cap="none" spc="0" normalizeH="0" baseline="0" noProof="0" dirty="0" err="1">
                <a:ln>
                  <a:noFill/>
                </a:ln>
                <a:solidFill>
                  <a:srgbClr val="0C2340"/>
                </a:solidFill>
                <a:effectLst/>
                <a:uLnTx/>
                <a:uFillTx/>
                <a:latin typeface="Invention"/>
                <a:ea typeface="+mn-ea"/>
                <a:cs typeface="+mn-cs"/>
              </a:rPr>
              <a:t>anale</a:t>
            </a:r>
            <a:r>
              <a:rPr kumimoji="0" lang="en-US" sz="900" b="1" i="0" u="none" strike="noStrike" kern="1200" cap="none" spc="0" normalizeH="0" baseline="0" noProof="0" dirty="0">
                <a:ln>
                  <a:noFill/>
                </a:ln>
                <a:solidFill>
                  <a:srgbClr val="0C2340"/>
                </a:solidFill>
                <a:effectLst/>
                <a:uLnTx/>
                <a:uFillTx/>
                <a:latin typeface="Invention"/>
                <a:ea typeface="+mn-ea"/>
                <a:cs typeface="+mn-cs"/>
              </a:rPr>
              <a:t> (types </a:t>
            </a:r>
            <a:r>
              <a:rPr kumimoji="0" lang="en-US" sz="900" b="1" i="0" u="none" strike="noStrike" kern="1200" cap="none" spc="0" normalizeH="0" baseline="0" noProof="0" dirty="0" err="1">
                <a:ln>
                  <a:noFill/>
                </a:ln>
                <a:solidFill>
                  <a:srgbClr val="0C2340"/>
                </a:solidFill>
                <a:effectLst/>
                <a:uLnTx/>
                <a:uFillTx/>
                <a:latin typeface="Invention"/>
                <a:ea typeface="+mn-ea"/>
                <a:cs typeface="+mn-cs"/>
              </a:rPr>
              <a:t>couverts</a:t>
            </a:r>
            <a:r>
              <a:rPr kumimoji="0" lang="en-US" sz="900" b="1" i="0" u="none" strike="noStrike" kern="1200" cap="none" spc="0" normalizeH="0" baseline="0" noProof="0" dirty="0">
                <a:ln>
                  <a:noFill/>
                </a:ln>
                <a:solidFill>
                  <a:srgbClr val="0C2340"/>
                </a:solidFill>
                <a:effectLst/>
                <a:uLnTx/>
                <a:uFillTx/>
                <a:latin typeface="Invention"/>
                <a:ea typeface="+mn-ea"/>
                <a:cs typeface="+mn-cs"/>
              </a:rPr>
              <a:t> par la vaccination HPV), </a:t>
            </a:r>
            <a:r>
              <a:rPr kumimoji="0" lang="en-US" sz="900" b="1" i="0" u="none" strike="noStrike" kern="1200" cap="none" spc="0" normalizeH="0" baseline="0" noProof="0" dirty="0" err="1">
                <a:ln>
                  <a:noFill/>
                </a:ln>
                <a:solidFill>
                  <a:srgbClr val="0C2340"/>
                </a:solidFill>
                <a:effectLst/>
                <a:uLnTx/>
                <a:uFillTx/>
                <a:latin typeface="Invention"/>
                <a:ea typeface="+mn-ea"/>
                <a:cs typeface="+mn-cs"/>
              </a:rPr>
              <a:t>avant</a:t>
            </a:r>
            <a:r>
              <a:rPr kumimoji="0" lang="en-US" sz="900" b="1" i="0" u="none" strike="noStrike" kern="1200" cap="none" spc="0" normalizeH="0" baseline="0" noProof="0" dirty="0">
                <a:ln>
                  <a:noFill/>
                </a:ln>
                <a:solidFill>
                  <a:srgbClr val="0C2340"/>
                </a:solidFill>
                <a:effectLst/>
                <a:uLnTx/>
                <a:uFillTx/>
                <a:latin typeface="Invention"/>
                <a:ea typeface="+mn-ea"/>
                <a:cs typeface="+mn-cs"/>
              </a:rPr>
              <a:t> et après implementation </a:t>
            </a:r>
            <a:r>
              <a:rPr kumimoji="0" lang="en-US" sz="900" b="1" i="1" u="none" strike="noStrike" kern="1200" cap="none" spc="0" normalizeH="0" baseline="0" noProof="0" dirty="0">
                <a:ln>
                  <a:noFill/>
                </a:ln>
                <a:solidFill>
                  <a:srgbClr val="0C2340"/>
                </a:solidFill>
                <a:effectLst/>
                <a:uLnTx/>
                <a:uFillTx/>
                <a:latin typeface="Invention"/>
                <a:ea typeface="+mn-ea"/>
                <a:cs typeface="+mn-cs"/>
              </a:rPr>
              <a:t>d’un </a:t>
            </a:r>
            <a:r>
              <a:rPr kumimoji="0" lang="en-US" sz="900" b="1" i="1" u="none" strike="noStrike" kern="1200" cap="none" spc="0" normalizeH="0" baseline="0" noProof="0" dirty="0" err="1">
                <a:ln>
                  <a:noFill/>
                </a:ln>
                <a:solidFill>
                  <a:srgbClr val="0C2340"/>
                </a:solidFill>
                <a:effectLst/>
                <a:uLnTx/>
                <a:uFillTx/>
                <a:latin typeface="Invention"/>
                <a:ea typeface="+mn-ea"/>
                <a:cs typeface="+mn-cs"/>
              </a:rPr>
              <a:t>programme</a:t>
            </a:r>
            <a:r>
              <a:rPr kumimoji="0" lang="en-US" sz="900" b="1" i="1" u="none" strike="noStrike" kern="1200" cap="none" spc="0" normalizeH="0" baseline="0" noProof="0" dirty="0">
                <a:ln>
                  <a:noFill/>
                </a:ln>
                <a:solidFill>
                  <a:srgbClr val="0C2340"/>
                </a:solidFill>
                <a:effectLst/>
                <a:uLnTx/>
                <a:uFillTx/>
                <a:latin typeface="Invention"/>
                <a:ea typeface="+mn-ea"/>
                <a:cs typeface="+mn-cs"/>
              </a:rPr>
              <a:t> HPV vaccinal “</a:t>
            </a:r>
            <a:r>
              <a:rPr kumimoji="0" lang="en-US" sz="900" b="1" i="1" u="none" strike="noStrike" kern="1200" cap="none" spc="0" normalizeH="0" baseline="0" noProof="0" dirty="0" err="1">
                <a:ln>
                  <a:noFill/>
                </a:ln>
                <a:solidFill>
                  <a:srgbClr val="0C2340"/>
                </a:solidFill>
                <a:effectLst/>
                <a:uLnTx/>
                <a:uFillTx/>
                <a:latin typeface="Invention"/>
                <a:ea typeface="+mn-ea"/>
                <a:cs typeface="+mn-cs"/>
              </a:rPr>
              <a:t>mixte</a:t>
            </a:r>
            <a:r>
              <a:rPr kumimoji="0" lang="en-US" sz="900" b="1" i="0" u="none" strike="noStrike" kern="1200" cap="none" spc="0" normalizeH="0" baseline="0" noProof="0" dirty="0">
                <a:ln>
                  <a:noFill/>
                </a:ln>
                <a:solidFill>
                  <a:srgbClr val="0C2340"/>
                </a:solidFill>
                <a:effectLst/>
                <a:uLnTx/>
                <a:uFillTx/>
                <a:latin typeface="Invention"/>
                <a:ea typeface="+mn-ea"/>
                <a:cs typeface="+mn-cs"/>
              </a:rPr>
              <a:t>”</a:t>
            </a:r>
            <a:r>
              <a:rPr kumimoji="0" lang="en-US" sz="900" b="0" i="0" u="none" strike="noStrike" kern="1200" cap="none" spc="0" normalizeH="0" baseline="0" noProof="0" dirty="0">
                <a:ln>
                  <a:noFill/>
                </a:ln>
                <a:solidFill>
                  <a:srgbClr val="0C2340"/>
                </a:solidFill>
                <a:effectLst/>
                <a:uLnTx/>
                <a:uFillTx/>
                <a:latin typeface="Invention"/>
                <a:ea typeface="+mn-ea"/>
                <a:cs typeface="+mn-cs"/>
              </a:rPr>
              <a:t> </a:t>
            </a:r>
            <a:endParaRPr kumimoji="0" lang="en-US" sz="1199" b="0" i="0" u="none" strike="noStrike" kern="1200" cap="none" spc="0" normalizeH="0" baseline="0" noProof="0" dirty="0">
              <a:ln>
                <a:noFill/>
              </a:ln>
              <a:solidFill>
                <a:srgbClr val="0C2340"/>
              </a:solidFill>
              <a:effectLst/>
              <a:uLnTx/>
              <a:uFillTx/>
              <a:latin typeface="Invention"/>
              <a:ea typeface="+mn-ea"/>
              <a:cs typeface="+mn-cs"/>
            </a:endParaRPr>
          </a:p>
        </p:txBody>
      </p:sp>
      <p:sp>
        <p:nvSpPr>
          <p:cNvPr id="19" name="ZoneTexte 18">
            <a:extLst>
              <a:ext uri="{FF2B5EF4-FFF2-40B4-BE49-F238E27FC236}">
                <a16:creationId xmlns:a16="http://schemas.microsoft.com/office/drawing/2014/main" id="{B6F35784-DCF5-4058-8050-C08B2B83A60E}"/>
              </a:ext>
            </a:extLst>
          </p:cNvPr>
          <p:cNvSpPr txBox="1"/>
          <p:nvPr/>
        </p:nvSpPr>
        <p:spPr>
          <a:xfrm>
            <a:off x="5767309" y="894405"/>
            <a:ext cx="5985380" cy="1261756"/>
          </a:xfrm>
          <a:prstGeom prst="rect">
            <a:avLst/>
          </a:prstGeom>
          <a:solidFill>
            <a:schemeClr val="accent2">
              <a:lumMod val="20000"/>
              <a:lumOff val="80000"/>
            </a:schemeClr>
          </a:solidFill>
        </p:spPr>
        <p:txBody>
          <a:bodyPr wrap="square" rtlCol="0">
            <a:spAutoFit/>
          </a:bodyPr>
          <a:lstStyle/>
          <a:p>
            <a:pPr marL="0" marR="0" lvl="0" indent="0" algn="l" defTabSz="403210" rtl="0" eaLnBrk="1" fontAlgn="auto" latinLnBrk="0" hangingPunct="1">
              <a:lnSpc>
                <a:spcPct val="100000"/>
              </a:lnSpc>
              <a:spcBef>
                <a:spcPts val="0"/>
              </a:spcBef>
              <a:spcAft>
                <a:spcPts val="0"/>
              </a:spcAft>
              <a:buClrTx/>
              <a:buSzTx/>
              <a:buFontTx/>
              <a:buNone/>
              <a:tabLst/>
              <a:defRPr/>
            </a:pPr>
            <a:r>
              <a:rPr kumimoji="0" lang="fr-FR" sz="1411" b="1" i="0" u="none" strike="noStrike" kern="0" cap="none" spc="0" normalizeH="0" baseline="0" noProof="0" dirty="0">
                <a:ln>
                  <a:noFill/>
                </a:ln>
                <a:solidFill>
                  <a:prstClr val="black"/>
                </a:solidFill>
                <a:effectLst/>
                <a:uLnTx/>
                <a:uFillTx/>
                <a:latin typeface="Calibri" panose="020F0502020204030204"/>
                <a:ea typeface="+mn-ea"/>
                <a:cs typeface="+mn-cs"/>
              </a:rPr>
              <a:t>Contexte australien </a:t>
            </a:r>
            <a:r>
              <a:rPr kumimoji="0" lang="fr-FR" sz="1411" b="0" i="0" u="none" strike="noStrike" kern="0" cap="none" spc="0" normalizeH="0" baseline="0" noProof="0" dirty="0">
                <a:ln>
                  <a:noFill/>
                </a:ln>
                <a:solidFill>
                  <a:prstClr val="black"/>
                </a:solidFill>
                <a:effectLst/>
                <a:uLnTx/>
                <a:uFillTx/>
                <a:latin typeface="Calibri" panose="020F0502020204030204"/>
                <a:ea typeface="+mn-ea"/>
                <a:cs typeface="+mn-cs"/>
              </a:rPr>
              <a:t>: </a:t>
            </a:r>
          </a:p>
          <a:p>
            <a:pPr marL="285738" marR="0" lvl="0" indent="-285738" algn="just" defTabSz="40321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Vaccination HPV introduite chez les </a:t>
            </a:r>
            <a:r>
              <a:rPr kumimoji="0" lang="fr-FR" sz="1147" b="1" i="0" u="none" strike="noStrike" kern="0" cap="none" spc="0" normalizeH="0" baseline="0" noProof="0" dirty="0">
                <a:ln>
                  <a:noFill/>
                </a:ln>
                <a:solidFill>
                  <a:prstClr val="black"/>
                </a:solidFill>
                <a:effectLst/>
                <a:uLnTx/>
                <a:uFillTx/>
                <a:latin typeface="Calibri" panose="020F0502020204030204"/>
                <a:ea typeface="+mn-ea"/>
                <a:cs typeface="+mn-cs"/>
              </a:rPr>
              <a:t>JF en 2007, taux de CV élevés (&gt;80%)</a:t>
            </a:r>
          </a:p>
          <a:p>
            <a:pPr marL="705648" marR="0" lvl="1" indent="-302421" algn="just" defTabSz="40321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147" b="0" i="1" u="none" strike="noStrike" kern="0" cap="none" spc="0" normalizeH="0" baseline="0" noProof="0" dirty="0">
                <a:ln>
                  <a:noFill/>
                </a:ln>
                <a:solidFill>
                  <a:prstClr val="black"/>
                </a:solidFill>
                <a:effectLst/>
                <a:uLnTx/>
                <a:uFillTx/>
                <a:latin typeface="Calibri" panose="020F0502020204030204"/>
                <a:ea typeface="+mn-ea"/>
                <a:cs typeface="+mn-cs"/>
              </a:rPr>
              <a:t>Protection de groupe des H hétérosexuels</a:t>
            </a:r>
          </a:p>
          <a:p>
            <a:pPr marL="705648" marR="0" lvl="1" indent="-302421" algn="just" defTabSz="40321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147" b="0" i="0" u="sng" strike="noStrike" kern="0" cap="none" spc="0" normalizeH="0" baseline="0" noProof="0" dirty="0">
                <a:ln>
                  <a:noFill/>
                </a:ln>
                <a:solidFill>
                  <a:prstClr val="black"/>
                </a:solidFill>
                <a:effectLst/>
                <a:uLnTx/>
                <a:uFillTx/>
                <a:latin typeface="Calibri" panose="020F0502020204030204"/>
                <a:ea typeface="+mn-ea"/>
                <a:cs typeface="+mn-cs"/>
              </a:rPr>
              <a:t>Pas de protection de groupe des HSH</a:t>
            </a:r>
          </a:p>
          <a:p>
            <a:pPr marL="0" marR="0" lvl="0" indent="0" algn="just" defTabSz="403210" rtl="0" eaLnBrk="1" fontAlgn="auto" latinLnBrk="0" hangingPunct="1">
              <a:lnSpc>
                <a:spcPct val="100000"/>
              </a:lnSpc>
              <a:spcBef>
                <a:spcPts val="0"/>
              </a:spcBef>
              <a:spcAft>
                <a:spcPts val="0"/>
              </a:spcAft>
              <a:buClrTx/>
              <a:buSzTx/>
              <a:buFontTx/>
              <a:buNone/>
              <a:tabLst/>
              <a:defRPr/>
            </a:pPr>
            <a:endPar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85738" marR="0" lvl="0" indent="-285738" algn="just" defTabSz="40321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147" b="0" i="0" u="none" strike="noStrike" kern="0" cap="none" spc="0" normalizeH="0" baseline="0" noProof="0" dirty="0">
                <a:ln>
                  <a:noFill/>
                </a:ln>
                <a:solidFill>
                  <a:prstClr val="black"/>
                </a:solidFill>
                <a:effectLst/>
                <a:uLnTx/>
                <a:uFillTx/>
                <a:latin typeface="Calibri" panose="020F0502020204030204"/>
                <a:ea typeface="+mn-ea"/>
                <a:cs typeface="+mn-cs"/>
              </a:rPr>
              <a:t>Vaccination HPV introduite chez les </a:t>
            </a:r>
            <a:r>
              <a:rPr kumimoji="0" lang="fr-FR" sz="1147" b="1" i="0" u="none" strike="noStrike" kern="0" cap="none" spc="0" normalizeH="0" baseline="0" noProof="0" dirty="0">
                <a:ln>
                  <a:noFill/>
                </a:ln>
                <a:solidFill>
                  <a:prstClr val="black"/>
                </a:solidFill>
                <a:effectLst/>
                <a:uLnTx/>
                <a:uFillTx/>
                <a:latin typeface="Calibri" panose="020F0502020204030204"/>
                <a:ea typeface="+mn-ea"/>
                <a:cs typeface="+mn-cs"/>
              </a:rPr>
              <a:t>garçons en 2013</a:t>
            </a:r>
          </a:p>
        </p:txBody>
      </p:sp>
      <p:sp>
        <p:nvSpPr>
          <p:cNvPr id="17" name="Rectangle : coins arrondis 16">
            <a:extLst>
              <a:ext uri="{FF2B5EF4-FFF2-40B4-BE49-F238E27FC236}">
                <a16:creationId xmlns:a16="http://schemas.microsoft.com/office/drawing/2014/main" id="{96A21945-AC2D-4FD1-A26D-BB83FB2270D4}"/>
              </a:ext>
            </a:extLst>
          </p:cNvPr>
          <p:cNvSpPr/>
          <p:nvPr/>
        </p:nvSpPr>
        <p:spPr>
          <a:xfrm>
            <a:off x="10796391" y="57894"/>
            <a:ext cx="1300227" cy="260963"/>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fr-FR" sz="1199" b="0" i="0" u="none" strike="noStrike" kern="0" cap="none" spc="0" normalizeH="0" baseline="0" noProof="0" dirty="0">
                <a:ln>
                  <a:noFill/>
                </a:ln>
                <a:solidFill>
                  <a:prstClr val="white"/>
                </a:solidFill>
                <a:effectLst/>
                <a:uLnTx/>
                <a:uFillTx/>
                <a:latin typeface="Calibri"/>
                <a:ea typeface="+mn-ea"/>
                <a:cs typeface="+mn-cs"/>
              </a:rPr>
              <a:t>Vie réelle</a:t>
            </a:r>
          </a:p>
        </p:txBody>
      </p:sp>
      <p:sp>
        <p:nvSpPr>
          <p:cNvPr id="15" name="Rectangle 14">
            <a:extLst>
              <a:ext uri="{FF2B5EF4-FFF2-40B4-BE49-F238E27FC236}">
                <a16:creationId xmlns:a16="http://schemas.microsoft.com/office/drawing/2014/main" id="{3BA51D90-9CBC-497A-9458-11DC0A0AEB43}"/>
              </a:ext>
            </a:extLst>
          </p:cNvPr>
          <p:cNvSpPr/>
          <p:nvPr/>
        </p:nvSpPr>
        <p:spPr>
          <a:xfrm>
            <a:off x="38791" y="6448747"/>
            <a:ext cx="11713898" cy="431144"/>
          </a:xfrm>
          <a:prstGeom prst="rect">
            <a:avLst/>
          </a:prstGeom>
        </p:spPr>
        <p:txBody>
          <a:bodyPr wrap="square">
            <a:spAutoFit/>
          </a:bodyPr>
          <a:lstStyle/>
          <a:p>
            <a:pPr marL="0" marR="0" lvl="0" indent="0" algn="l" defTabSz="403228" rtl="0" eaLnBrk="1" fontAlgn="auto" latinLnBrk="0" hangingPunct="1">
              <a:lnSpc>
                <a:spcPct val="100000"/>
              </a:lnSpc>
              <a:spcBef>
                <a:spcPts val="0"/>
              </a:spcBef>
              <a:spcAft>
                <a:spcPts val="0"/>
              </a:spcAft>
              <a:buClrTx/>
              <a:buSzTx/>
              <a:buFontTx/>
              <a:buNone/>
              <a:tabLst/>
              <a:defRPr/>
            </a:pPr>
            <a:r>
              <a:rPr kumimoji="0" lang="en-US" sz="1101" b="0" i="0" u="none" strike="noStrike" kern="1200" cap="none" spc="0" normalizeH="0" baseline="0" noProof="0" dirty="0">
                <a:ln>
                  <a:noFill/>
                </a:ln>
                <a:solidFill>
                  <a:prstClr val="black"/>
                </a:solidFill>
                <a:effectLst/>
                <a:uLnTx/>
                <a:uFillTx/>
                <a:latin typeface="Calibri" panose="020F0502020204030204"/>
                <a:ea typeface="+mn-ea"/>
                <a:cs typeface="+mn-cs"/>
              </a:rPr>
              <a:t>Chow et al. </a:t>
            </a:r>
            <a:r>
              <a:rPr kumimoji="0" lang="en-US" sz="1101"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Fall in human papillomavirus in young men who have sex with men after the implementation of gender-neutral HPV vaccination: a repeated cross-sectional study</a:t>
            </a:r>
            <a:br>
              <a:rPr kumimoji="0" lang="en-US" sz="1101"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br>
            <a:r>
              <a:rPr kumimoji="0" lang="en-US" sz="1101"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Sex </a:t>
            </a:r>
            <a:r>
              <a:rPr kumimoji="0" lang="en-US" sz="1101" b="0" i="0" u="none" strike="noStrike" kern="1200" cap="none" spc="0" normalizeH="0" baseline="0" noProof="0" dirty="0" err="1">
                <a:ln>
                  <a:noFill/>
                </a:ln>
                <a:solidFill>
                  <a:srgbClr val="292934"/>
                </a:solidFill>
                <a:effectLst/>
                <a:uLnTx/>
                <a:uFillTx/>
                <a:latin typeface="Calibri" panose="020F0502020204030204" pitchFamily="34" charset="0"/>
                <a:ea typeface="+mn-ea"/>
                <a:cs typeface="Calibri" panose="020F0502020204030204" pitchFamily="34" charset="0"/>
              </a:rPr>
              <a:t>Transm</a:t>
            </a:r>
            <a:r>
              <a:rPr kumimoji="0" lang="en-US" sz="1101" b="0" i="0" u="none" strike="noStrike" kern="1200" cap="none" spc="0" normalizeH="0" baseline="0" noProof="0" dirty="0">
                <a:ln>
                  <a:noFill/>
                </a:ln>
                <a:solidFill>
                  <a:srgbClr val="292934"/>
                </a:solidFill>
                <a:effectLst/>
                <a:uLnTx/>
                <a:uFillTx/>
                <a:latin typeface="Calibri" panose="020F0502020204030204" pitchFamily="34" charset="0"/>
                <a:ea typeface="+mn-ea"/>
                <a:cs typeface="Calibri" panose="020F0502020204030204" pitchFamily="34" charset="0"/>
              </a:rPr>
              <a:t> Dis 47(9 Suppl 2):S48 2020. </a:t>
            </a:r>
            <a:endParaRPr kumimoji="0" lang="en-US" sz="11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Connecteur droit avec flèche 3">
            <a:extLst>
              <a:ext uri="{FF2B5EF4-FFF2-40B4-BE49-F238E27FC236}">
                <a16:creationId xmlns:a16="http://schemas.microsoft.com/office/drawing/2014/main" id="{D2A830E6-B4DE-4F56-BCB8-C07D32058F7B}"/>
              </a:ext>
            </a:extLst>
          </p:cNvPr>
          <p:cNvCxnSpPr/>
          <p:nvPr/>
        </p:nvCxnSpPr>
        <p:spPr>
          <a:xfrm>
            <a:off x="1955942" y="2230433"/>
            <a:ext cx="331288" cy="7155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B741AD9C-D414-43A0-A02B-0B38C2B16DC1}"/>
              </a:ext>
            </a:extLst>
          </p:cNvPr>
          <p:cNvCxnSpPr/>
          <p:nvPr/>
        </p:nvCxnSpPr>
        <p:spPr>
          <a:xfrm>
            <a:off x="2980402" y="2468765"/>
            <a:ext cx="331288" cy="7155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0759A533-5D04-4268-B00B-5906DB8A8C09}"/>
              </a:ext>
            </a:extLst>
          </p:cNvPr>
          <p:cNvCxnSpPr>
            <a:cxnSpLocks/>
          </p:cNvCxnSpPr>
          <p:nvPr/>
        </p:nvCxnSpPr>
        <p:spPr>
          <a:xfrm>
            <a:off x="4074854" y="2740598"/>
            <a:ext cx="166164" cy="4176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E2BC8480-6E03-4D4B-BFD9-59B5E4B27FF8}"/>
              </a:ext>
            </a:extLst>
          </p:cNvPr>
          <p:cNvGrpSpPr/>
          <p:nvPr/>
        </p:nvGrpSpPr>
        <p:grpSpPr>
          <a:xfrm>
            <a:off x="2386519" y="965816"/>
            <a:ext cx="3183591" cy="596745"/>
            <a:chOff x="2070568" y="738846"/>
            <a:chExt cx="1804864" cy="338311"/>
          </a:xfrm>
        </p:grpSpPr>
        <p:pic>
          <p:nvPicPr>
            <p:cNvPr id="21" name="Picture 19" descr="Chart&#10;&#10;Description automatically generated">
              <a:extLst>
                <a:ext uri="{FF2B5EF4-FFF2-40B4-BE49-F238E27FC236}">
                  <a16:creationId xmlns:a16="http://schemas.microsoft.com/office/drawing/2014/main" id="{41E01252-46D4-4021-BE8E-DA0B125FCA70}"/>
                </a:ext>
              </a:extLst>
            </p:cNvPr>
            <p:cNvPicPr>
              <a:picLocks noChangeAspect="1"/>
            </p:cNvPicPr>
            <p:nvPr/>
          </p:nvPicPr>
          <p:blipFill rotWithShape="1">
            <a:blip r:embed="rId3">
              <a:extLst>
                <a:ext uri="{28A0092B-C50C-407E-A947-70E740481C1C}">
                  <a14:useLocalDpi xmlns:a14="http://schemas.microsoft.com/office/drawing/2010/main" val="0"/>
                </a:ext>
              </a:extLst>
            </a:blip>
            <a:srcRect l="57106" t="26198" b="58584"/>
            <a:stretch/>
          </p:blipFill>
          <p:spPr>
            <a:xfrm>
              <a:off x="2070568" y="738846"/>
              <a:ext cx="1804864" cy="329636"/>
            </a:xfrm>
            <a:prstGeom prst="rect">
              <a:avLst/>
            </a:prstGeom>
          </p:spPr>
        </p:pic>
        <p:grpSp>
          <p:nvGrpSpPr>
            <p:cNvPr id="11" name="Groupe 10">
              <a:extLst>
                <a:ext uri="{FF2B5EF4-FFF2-40B4-BE49-F238E27FC236}">
                  <a16:creationId xmlns:a16="http://schemas.microsoft.com/office/drawing/2014/main" id="{7C13A407-475F-43CA-8731-2552C828971E}"/>
                </a:ext>
              </a:extLst>
            </p:cNvPr>
            <p:cNvGrpSpPr/>
            <p:nvPr/>
          </p:nvGrpSpPr>
          <p:grpSpPr>
            <a:xfrm>
              <a:off x="2289139" y="818303"/>
              <a:ext cx="1458531" cy="258854"/>
              <a:chOff x="2289139" y="818303"/>
              <a:chExt cx="1458531" cy="258854"/>
            </a:xfrm>
          </p:grpSpPr>
          <p:sp>
            <p:nvSpPr>
              <p:cNvPr id="10" name="Rectangle : coins arrondis 9">
                <a:extLst>
                  <a:ext uri="{FF2B5EF4-FFF2-40B4-BE49-F238E27FC236}">
                    <a16:creationId xmlns:a16="http://schemas.microsoft.com/office/drawing/2014/main" id="{DA9E5367-D21B-4821-9720-8B9BE5D7263F}"/>
                  </a:ext>
                </a:extLst>
              </p:cNvPr>
              <p:cNvSpPr/>
              <p:nvPr/>
            </p:nvSpPr>
            <p:spPr>
              <a:xfrm>
                <a:off x="2289139" y="818303"/>
                <a:ext cx="1458531" cy="1415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03228" rtl="0" eaLnBrk="1" fontAlgn="auto" latinLnBrk="0" hangingPunct="1">
                  <a:lnSpc>
                    <a:spcPct val="100000"/>
                  </a:lnSpc>
                  <a:spcBef>
                    <a:spcPts val="0"/>
                  </a:spcBef>
                  <a:spcAft>
                    <a:spcPts val="0"/>
                  </a:spcAft>
                  <a:buClrTx/>
                  <a:buSzTx/>
                  <a:buFontTx/>
                  <a:buNone/>
                  <a:tabLst/>
                  <a:defRPr/>
                </a:pPr>
                <a:r>
                  <a:rPr kumimoji="0" lang="fr-FR" sz="801" b="0" i="0" u="none" strike="noStrike" kern="1200" cap="none" spc="0" normalizeH="0" baseline="0" noProof="0" dirty="0">
                    <a:ln>
                      <a:noFill/>
                    </a:ln>
                    <a:solidFill>
                      <a:prstClr val="black"/>
                    </a:solidFill>
                    <a:effectLst/>
                    <a:uLnTx/>
                    <a:uFillTx/>
                    <a:latin typeface="Rockwell Condensed" panose="02060603050405020104"/>
                    <a:ea typeface="+mn-ea"/>
                    <a:cs typeface="+mn-cs"/>
                  </a:rPr>
                  <a:t>Ere pré-vaccinale </a:t>
                </a:r>
                <a:r>
                  <a:rPr kumimoji="0" lang="fr-FR" sz="801" b="1" i="0" u="none" strike="noStrike" kern="1200" cap="none" spc="0" normalizeH="0" baseline="0" noProof="0" dirty="0">
                    <a:ln>
                      <a:noFill/>
                    </a:ln>
                    <a:solidFill>
                      <a:prstClr val="black"/>
                    </a:solidFill>
                    <a:effectLst/>
                    <a:uLnTx/>
                    <a:uFillTx/>
                    <a:latin typeface="Rockwell Condensed" panose="02060603050405020104"/>
                    <a:ea typeface="+mn-ea"/>
                    <a:cs typeface="+mn-cs"/>
                  </a:rPr>
                  <a:t>2010-2012</a:t>
                </a:r>
                <a:r>
                  <a:rPr kumimoji="0" lang="fr-FR" sz="801" b="0" i="0" u="none" strike="noStrike" kern="1200" cap="none" spc="0" normalizeH="0" baseline="0" noProof="0" dirty="0">
                    <a:ln>
                      <a:noFill/>
                    </a:ln>
                    <a:solidFill>
                      <a:prstClr val="black"/>
                    </a:solidFill>
                    <a:effectLst/>
                    <a:uLnTx/>
                    <a:uFillTx/>
                    <a:latin typeface="Rockwell Condensed" panose="02060603050405020104"/>
                    <a:ea typeface="+mn-ea"/>
                    <a:cs typeface="+mn-cs"/>
                  </a:rPr>
                  <a:t> HYPER 1 (n=193)</a:t>
                </a:r>
              </a:p>
            </p:txBody>
          </p:sp>
          <p:sp>
            <p:nvSpPr>
              <p:cNvPr id="25" name="Rectangle : coins arrondis 24">
                <a:extLst>
                  <a:ext uri="{FF2B5EF4-FFF2-40B4-BE49-F238E27FC236}">
                    <a16:creationId xmlns:a16="http://schemas.microsoft.com/office/drawing/2014/main" id="{720B288D-C703-4900-91F1-C5E3279BAC05}"/>
                  </a:ext>
                </a:extLst>
              </p:cNvPr>
              <p:cNvSpPr/>
              <p:nvPr/>
            </p:nvSpPr>
            <p:spPr>
              <a:xfrm>
                <a:off x="2289139" y="935626"/>
                <a:ext cx="1458531" cy="14153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03228" rtl="0" eaLnBrk="1" fontAlgn="auto" latinLnBrk="0" hangingPunct="1">
                  <a:lnSpc>
                    <a:spcPct val="100000"/>
                  </a:lnSpc>
                  <a:spcBef>
                    <a:spcPts val="0"/>
                  </a:spcBef>
                  <a:spcAft>
                    <a:spcPts val="0"/>
                  </a:spcAft>
                  <a:buClrTx/>
                  <a:buSzTx/>
                  <a:buFontTx/>
                  <a:buNone/>
                  <a:tabLst/>
                  <a:defRPr/>
                </a:pPr>
                <a:r>
                  <a:rPr kumimoji="0" lang="fr-FR" sz="801" b="0" i="0" u="none" strike="noStrike" kern="1200" cap="none" spc="0" normalizeH="0" baseline="0" noProof="0" dirty="0">
                    <a:ln>
                      <a:noFill/>
                    </a:ln>
                    <a:solidFill>
                      <a:prstClr val="black"/>
                    </a:solidFill>
                    <a:effectLst/>
                    <a:uLnTx/>
                    <a:uFillTx/>
                    <a:latin typeface="Rockwell Condensed" panose="02060603050405020104"/>
                    <a:ea typeface="+mn-ea"/>
                    <a:cs typeface="+mn-cs"/>
                  </a:rPr>
                  <a:t>Ere post-vaccinale </a:t>
                </a:r>
                <a:r>
                  <a:rPr kumimoji="0" lang="fr-FR" sz="801" b="1" i="0" u="none" strike="noStrike" kern="1200" cap="none" spc="0" normalizeH="0" baseline="0" noProof="0" dirty="0">
                    <a:ln>
                      <a:noFill/>
                    </a:ln>
                    <a:solidFill>
                      <a:prstClr val="black"/>
                    </a:solidFill>
                    <a:effectLst/>
                    <a:uLnTx/>
                    <a:uFillTx/>
                    <a:latin typeface="Rockwell Condensed" panose="02060603050405020104"/>
                    <a:ea typeface="+mn-ea"/>
                    <a:cs typeface="+mn-cs"/>
                  </a:rPr>
                  <a:t>2017-2018 </a:t>
                </a:r>
                <a:r>
                  <a:rPr kumimoji="0" lang="fr-FR" sz="801" b="0" i="0" u="none" strike="noStrike" kern="1200" cap="none" spc="0" normalizeH="0" baseline="0" noProof="0" dirty="0">
                    <a:ln>
                      <a:noFill/>
                    </a:ln>
                    <a:solidFill>
                      <a:prstClr val="black"/>
                    </a:solidFill>
                    <a:effectLst/>
                    <a:uLnTx/>
                    <a:uFillTx/>
                    <a:latin typeface="Rockwell Condensed" panose="02060603050405020104"/>
                    <a:ea typeface="+mn-ea"/>
                    <a:cs typeface="+mn-cs"/>
                  </a:rPr>
                  <a:t>HYPER 2 (n=193)</a:t>
                </a:r>
              </a:p>
            </p:txBody>
          </p:sp>
        </p:grpSp>
      </p:grpSp>
      <p:sp>
        <p:nvSpPr>
          <p:cNvPr id="3" name="Rectangle 2">
            <a:extLst>
              <a:ext uri="{FF2B5EF4-FFF2-40B4-BE49-F238E27FC236}">
                <a16:creationId xmlns:a16="http://schemas.microsoft.com/office/drawing/2014/main" id="{87D90E15-D7BB-4B50-BEB8-8ACBC06CC574}"/>
              </a:ext>
            </a:extLst>
          </p:cNvPr>
          <p:cNvSpPr/>
          <p:nvPr/>
        </p:nvSpPr>
        <p:spPr>
          <a:xfrm rot="10800000" flipV="1">
            <a:off x="77800" y="4672131"/>
            <a:ext cx="3019611" cy="241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03228" rtl="0" eaLnBrk="1" fontAlgn="auto" latinLnBrk="0" hangingPunct="1">
              <a:lnSpc>
                <a:spcPct val="100000"/>
              </a:lnSpc>
              <a:spcBef>
                <a:spcPts val="0"/>
              </a:spcBef>
              <a:spcAft>
                <a:spcPts val="0"/>
              </a:spcAft>
              <a:buClrTx/>
              <a:buSzTx/>
              <a:buFontTx/>
              <a:buNone/>
              <a:tabLst/>
              <a:defRPr/>
            </a:pPr>
            <a:r>
              <a:rPr kumimoji="0" lang="fr-FR" sz="882" b="0" i="0" u="none" strike="noStrike" kern="1200" cap="none" spc="0" normalizeH="0" baseline="0" noProof="0" dirty="0">
                <a:ln>
                  <a:noFill/>
                </a:ln>
                <a:solidFill>
                  <a:prstClr val="black"/>
                </a:solidFill>
                <a:effectLst/>
                <a:uLnTx/>
                <a:uFillTx/>
                <a:latin typeface="Rockwell" panose="02060603020205020403"/>
                <a:ea typeface="+mn-ea"/>
                <a:cs typeface="+mn-cs"/>
              </a:rPr>
              <a:t>*types couverts par la vaccination</a:t>
            </a:r>
          </a:p>
        </p:txBody>
      </p:sp>
      <p:sp>
        <p:nvSpPr>
          <p:cNvPr id="24" name="ZoneTexte 23">
            <a:extLst>
              <a:ext uri="{FF2B5EF4-FFF2-40B4-BE49-F238E27FC236}">
                <a16:creationId xmlns:a16="http://schemas.microsoft.com/office/drawing/2014/main" id="{3CD809D7-5EE0-4FEA-AD68-5191A6A6AA70}"/>
              </a:ext>
            </a:extLst>
          </p:cNvPr>
          <p:cNvSpPr txBox="1"/>
          <p:nvPr/>
        </p:nvSpPr>
        <p:spPr>
          <a:xfrm>
            <a:off x="5828600" y="2414326"/>
            <a:ext cx="6060217" cy="691600"/>
          </a:xfrm>
          <a:prstGeom prst="rect">
            <a:avLst/>
          </a:prstGeom>
          <a:solidFill>
            <a:schemeClr val="tx2">
              <a:lumMod val="20000"/>
              <a:lumOff val="80000"/>
            </a:schemeClr>
          </a:solidFill>
        </p:spPr>
        <p:txBody>
          <a:bodyPr wrap="square" rtlCol="0">
            <a:spAutoFit/>
          </a:bodyPr>
          <a:lstStyle/>
          <a:p>
            <a:pPr marL="0" marR="0" lvl="0" indent="0" algn="l" defTabSz="403228" rtl="0" eaLnBrk="1" fontAlgn="auto" latinLnBrk="0" hangingPunct="1">
              <a:lnSpc>
                <a:spcPct val="100000"/>
              </a:lnSpc>
              <a:spcBef>
                <a:spcPts val="0"/>
              </a:spcBef>
              <a:spcAft>
                <a:spcPts val="0"/>
              </a:spcAft>
              <a:buClrTx/>
              <a:buSzTx/>
              <a:buFontTx/>
              <a:buNone/>
              <a:tabLst/>
              <a:defRPr/>
            </a:pPr>
            <a:r>
              <a:rPr kumimoji="0" lang="fr-FR" sz="1411" b="1" i="0" u="none" strike="noStrike" kern="0" cap="none" spc="0" normalizeH="0" baseline="0" noProof="0" dirty="0">
                <a:ln>
                  <a:noFill/>
                </a:ln>
                <a:solidFill>
                  <a:prstClr val="black"/>
                </a:solidFill>
                <a:effectLst/>
                <a:uLnTx/>
                <a:uFillTx/>
                <a:latin typeface="Calibri" panose="020F0502020204030204"/>
                <a:ea typeface="+mn-ea"/>
                <a:cs typeface="+mn-cs"/>
              </a:rPr>
              <a:t>Objectif</a:t>
            </a:r>
            <a:r>
              <a:rPr kumimoji="0" lang="fr-FR" sz="1411"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fr-FR" sz="16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Evaluer</a:t>
            </a:r>
            <a:r>
              <a:rPr kumimoji="0" lang="fr-FR" sz="114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l’impact </a:t>
            </a:r>
            <a:r>
              <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a:t>
            </a:r>
            <a:r>
              <a:rPr kumimoji="0" lang="fr-FR" sz="114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1147"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programme de vaccination HPV </a:t>
            </a:r>
            <a:r>
              <a:rPr kumimoji="0" lang="fr-FR" sz="1147" b="1"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des garçons </a:t>
            </a:r>
            <a:r>
              <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 la </a:t>
            </a:r>
            <a:r>
              <a:rPr kumimoji="0" lang="fr-FR" sz="1147"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prévalence </a:t>
            </a:r>
            <a:r>
              <a:rPr kumimoji="0" lang="fr-FR" sz="1147"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anale, orale et pénienne </a:t>
            </a:r>
            <a:r>
              <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des HPV</a:t>
            </a:r>
            <a:r>
              <a:rPr kumimoji="0" lang="fr-FR" sz="1147" b="1"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fr-FR" sz="114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parmi des </a:t>
            </a:r>
            <a:r>
              <a:rPr kumimoji="0" lang="fr-FR" sz="114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jeunes </a:t>
            </a:r>
            <a:r>
              <a:rPr kumimoji="0" lang="fr-FR" sz="1147" b="1"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HSH (</a:t>
            </a:r>
            <a:r>
              <a:rPr kumimoji="0" lang="fr-FR" sz="114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16-20 ans), consultant dans des centres de santé sexuels et/ou recrutés en population (universités) - Melbourne</a:t>
            </a:r>
          </a:p>
        </p:txBody>
      </p:sp>
      <p:pic>
        <p:nvPicPr>
          <p:cNvPr id="18" name="Image 17">
            <a:extLst>
              <a:ext uri="{FF2B5EF4-FFF2-40B4-BE49-F238E27FC236}">
                <a16:creationId xmlns:a16="http://schemas.microsoft.com/office/drawing/2014/main" id="{D4184038-D3FF-48E1-A019-FC251E4E69A7}"/>
              </a:ext>
            </a:extLst>
          </p:cNvPr>
          <p:cNvPicPr>
            <a:picLocks noChangeAspect="1"/>
          </p:cNvPicPr>
          <p:nvPr/>
        </p:nvPicPr>
        <p:blipFill>
          <a:blip r:embed="rId5"/>
          <a:stretch>
            <a:fillRect/>
          </a:stretch>
        </p:blipFill>
        <p:spPr>
          <a:xfrm>
            <a:off x="4333385" y="459003"/>
            <a:ext cx="838783" cy="516174"/>
          </a:xfrm>
          <a:prstGeom prst="rect">
            <a:avLst/>
          </a:prstGeom>
        </p:spPr>
      </p:pic>
      <p:sp>
        <p:nvSpPr>
          <p:cNvPr id="26" name="Flèche : droite 25">
            <a:extLst>
              <a:ext uri="{FF2B5EF4-FFF2-40B4-BE49-F238E27FC236}">
                <a16:creationId xmlns:a16="http://schemas.microsoft.com/office/drawing/2014/main" id="{87C073E3-9399-40B6-8B9F-1C0EB629B409}"/>
              </a:ext>
            </a:extLst>
          </p:cNvPr>
          <p:cNvSpPr/>
          <p:nvPr/>
        </p:nvSpPr>
        <p:spPr>
          <a:xfrm>
            <a:off x="5344753" y="594264"/>
            <a:ext cx="372875" cy="19314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228" rtl="0" eaLnBrk="1" fontAlgn="auto" latinLnBrk="0" hangingPunct="1">
              <a:lnSpc>
                <a:spcPct val="100000"/>
              </a:lnSpc>
              <a:spcBef>
                <a:spcPts val="0"/>
              </a:spcBef>
              <a:spcAft>
                <a:spcPts val="0"/>
              </a:spcAft>
              <a:buClrTx/>
              <a:buSzTx/>
              <a:buFontTx/>
              <a:buNone/>
              <a:tabLst/>
              <a:defRPr/>
            </a:pPr>
            <a:endParaRPr kumimoji="0" lang="fr-FR" sz="1588"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7" name="Image 26">
            <a:extLst>
              <a:ext uri="{FF2B5EF4-FFF2-40B4-BE49-F238E27FC236}">
                <a16:creationId xmlns:a16="http://schemas.microsoft.com/office/drawing/2014/main" id="{CD823BDF-2A13-4D5D-97E4-9BA2B1EBA3C6}"/>
              </a:ext>
            </a:extLst>
          </p:cNvPr>
          <p:cNvPicPr>
            <a:picLocks noChangeAspect="1"/>
          </p:cNvPicPr>
          <p:nvPr/>
        </p:nvPicPr>
        <p:blipFill rotWithShape="1">
          <a:blip r:embed="rId6"/>
          <a:srcRect l="45320"/>
          <a:stretch/>
        </p:blipFill>
        <p:spPr>
          <a:xfrm>
            <a:off x="6019751" y="475697"/>
            <a:ext cx="319175" cy="430272"/>
          </a:xfrm>
          <a:prstGeom prst="rect">
            <a:avLst/>
          </a:prstGeom>
        </p:spPr>
      </p:pic>
    </p:spTree>
    <p:extLst>
      <p:ext uri="{BB962C8B-B14F-4D97-AF65-F5344CB8AC3E}">
        <p14:creationId xmlns:p14="http://schemas.microsoft.com/office/powerpoint/2010/main" val="2949299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A3EBEF7-7FDC-4C82-AFC4-17F81E3C2C8B}"/>
              </a:ext>
            </a:extLst>
          </p:cNvPr>
          <p:cNvPicPr>
            <a:picLocks noChangeAspect="1"/>
          </p:cNvPicPr>
          <p:nvPr/>
        </p:nvPicPr>
        <p:blipFill rotWithShape="1">
          <a:blip r:embed="rId3"/>
          <a:srcRect l="18027" t="16380" r="16417" b="23473"/>
          <a:stretch/>
        </p:blipFill>
        <p:spPr>
          <a:xfrm>
            <a:off x="10758960" y="2094574"/>
            <a:ext cx="982400" cy="648179"/>
          </a:xfrm>
          <a:prstGeom prst="rect">
            <a:avLst/>
          </a:prstGeom>
        </p:spPr>
      </p:pic>
      <p:sp>
        <p:nvSpPr>
          <p:cNvPr id="5" name="Espace réservé du contenu 4">
            <a:extLst>
              <a:ext uri="{FF2B5EF4-FFF2-40B4-BE49-F238E27FC236}">
                <a16:creationId xmlns:a16="http://schemas.microsoft.com/office/drawing/2014/main" id="{649BDBC3-66B3-4A4B-9611-491B5BAE4601}"/>
              </a:ext>
            </a:extLst>
          </p:cNvPr>
          <p:cNvSpPr>
            <a:spLocks noGrp="1"/>
          </p:cNvSpPr>
          <p:nvPr>
            <p:ph idx="1"/>
          </p:nvPr>
        </p:nvSpPr>
        <p:spPr>
          <a:xfrm>
            <a:off x="-41344" y="1375537"/>
            <a:ext cx="11471364" cy="4841617"/>
          </a:xfrm>
        </p:spPr>
        <p:txBody>
          <a:bodyPr>
            <a:normAutofit/>
          </a:bodyPr>
          <a:lstStyle/>
          <a:p>
            <a:r>
              <a:rPr lang="fr-FR" sz="1940" b="1" dirty="0"/>
              <a:t>Permettre à l’ensemble des garçons de bénéficier d’une protection directe</a:t>
            </a:r>
          </a:p>
          <a:p>
            <a:pPr marL="274308" lvl="1" indent="0">
              <a:buNone/>
            </a:pPr>
            <a:endParaRPr lang="fr-FR" sz="1764" dirty="0"/>
          </a:p>
          <a:p>
            <a:pPr lvl="1"/>
            <a:endParaRPr lang="fr-FR" sz="801" dirty="0"/>
          </a:p>
          <a:p>
            <a:r>
              <a:rPr lang="fr-FR" sz="2117" b="1" dirty="0"/>
              <a:t>Réduire la transmission du virus et protéger indirectement les non-vaccinés </a:t>
            </a:r>
          </a:p>
          <a:p>
            <a:pPr marL="457042" lvl="1" indent="0">
              <a:buNone/>
            </a:pPr>
            <a:r>
              <a:rPr lang="fr-FR" sz="1764" dirty="0"/>
              <a:t>Améliorer l’« immunité collective » </a:t>
            </a:r>
          </a:p>
          <a:p>
            <a:pPr marL="457042" lvl="1" indent="0">
              <a:buNone/>
            </a:pPr>
            <a:endParaRPr lang="fr-FR" sz="1764" dirty="0"/>
          </a:p>
          <a:p>
            <a:endParaRPr lang="fr-FR" sz="801" dirty="0"/>
          </a:p>
          <a:p>
            <a:r>
              <a:rPr lang="fr-FR" sz="2117" b="1" dirty="0"/>
              <a:t>                  Couverture vaccinale globale</a:t>
            </a:r>
          </a:p>
          <a:p>
            <a:endParaRPr lang="fr-FR" sz="2117" b="1" dirty="0"/>
          </a:p>
          <a:p>
            <a:endParaRPr lang="fr-FR" sz="801" dirty="0"/>
          </a:p>
          <a:p>
            <a:r>
              <a:rPr lang="fr-FR" sz="2117" b="1" dirty="0"/>
              <a:t>Acceptabilité  : </a:t>
            </a:r>
            <a:r>
              <a:rPr lang="fr-FR" sz="2117" dirty="0">
                <a:solidFill>
                  <a:schemeClr val="tx2"/>
                </a:solidFill>
              </a:rPr>
              <a:t>Mères, médecins généralistes </a:t>
            </a:r>
          </a:p>
          <a:p>
            <a:endParaRPr lang="fr-FR" dirty="0">
              <a:solidFill>
                <a:schemeClr val="tx2"/>
              </a:solidFill>
            </a:endParaRPr>
          </a:p>
          <a:p>
            <a:endParaRPr lang="fr-FR" sz="801" dirty="0"/>
          </a:p>
          <a:p>
            <a:r>
              <a:rPr lang="fr-FR" sz="2401" dirty="0"/>
              <a:t> </a:t>
            </a:r>
            <a:r>
              <a:rPr lang="fr-FR" sz="2117" b="1" dirty="0"/>
              <a:t>Ethiques : </a:t>
            </a:r>
            <a:r>
              <a:rPr lang="fr-FR" sz="2117" dirty="0">
                <a:solidFill>
                  <a:schemeClr val="tx2"/>
                </a:solidFill>
              </a:rPr>
              <a:t>Egalité d’accès à la vaccination HPV, éviter les stigmatisations HSH</a:t>
            </a:r>
          </a:p>
          <a:p>
            <a:endParaRPr lang="fr-FR" sz="2117" b="1" dirty="0"/>
          </a:p>
          <a:p>
            <a:r>
              <a:rPr lang="fr-FR" sz="2117" b="1" dirty="0"/>
              <a:t>Dynamique internationale </a:t>
            </a:r>
          </a:p>
          <a:p>
            <a:pPr lvl="1"/>
            <a:endParaRPr lang="fr-FR" sz="2000" dirty="0"/>
          </a:p>
          <a:p>
            <a:endParaRPr lang="fr-FR" sz="2401" dirty="0"/>
          </a:p>
          <a:p>
            <a:endParaRPr lang="fr-FR" sz="2401" dirty="0"/>
          </a:p>
        </p:txBody>
      </p:sp>
      <p:sp>
        <p:nvSpPr>
          <p:cNvPr id="2" name="Titre 1">
            <a:extLst>
              <a:ext uri="{FF2B5EF4-FFF2-40B4-BE49-F238E27FC236}">
                <a16:creationId xmlns:a16="http://schemas.microsoft.com/office/drawing/2014/main" id="{35812848-CE34-46B4-9473-3DA5866354DD}"/>
              </a:ext>
            </a:extLst>
          </p:cNvPr>
          <p:cNvSpPr>
            <a:spLocks noGrp="1"/>
          </p:cNvSpPr>
          <p:nvPr>
            <p:ph type="title"/>
          </p:nvPr>
        </p:nvSpPr>
        <p:spPr>
          <a:xfrm>
            <a:off x="-50988" y="267825"/>
            <a:ext cx="10151136" cy="747641"/>
          </a:xfrm>
        </p:spPr>
        <p:txBody>
          <a:bodyPr>
            <a:noAutofit/>
          </a:bodyPr>
          <a:lstStyle/>
          <a:p>
            <a:r>
              <a:rPr lang="fr-FR" sz="3528" b="1" dirty="0">
                <a:solidFill>
                  <a:schemeClr val="tx1"/>
                </a:solidFill>
              </a:rPr>
              <a:t>vaccination recommandée pour l’ensemble des adolescents </a:t>
            </a:r>
          </a:p>
        </p:txBody>
      </p:sp>
      <p:sp>
        <p:nvSpPr>
          <p:cNvPr id="3" name="Espace réservé du numéro de diapositive 2">
            <a:extLst>
              <a:ext uri="{FF2B5EF4-FFF2-40B4-BE49-F238E27FC236}">
                <a16:creationId xmlns:a16="http://schemas.microsoft.com/office/drawing/2014/main" id="{414EC75B-726C-46C6-8505-720A432A6599}"/>
              </a:ext>
            </a:extLst>
          </p:cNvPr>
          <p:cNvSpPr>
            <a:spLocks noGrp="1"/>
          </p:cNvSpPr>
          <p:nvPr>
            <p:ph type="sldNum" sz="quarter" idx="12"/>
          </p:nvPr>
        </p:nvSpPr>
        <p:spPr>
          <a:xfrm>
            <a:off x="16510742" y="11453101"/>
            <a:ext cx="4837458" cy="644042"/>
          </a:xfrm>
          <a:prstGeom prst="rect">
            <a:avLst/>
          </a:prstGeom>
        </p:spPr>
        <p:txBody>
          <a:bodyPr/>
          <a:lstStyle>
            <a:defPPr>
              <a:defRPr lang="en-US"/>
            </a:defPPr>
            <a:lvl1pPr marL="0" algn="r" defTabSz="806422" rtl="0" eaLnBrk="1" latinLnBrk="0" hangingPunct="1">
              <a:defRPr sz="1764" kern="1200">
                <a:solidFill>
                  <a:schemeClr val="tx1">
                    <a:lumMod val="50000"/>
                    <a:lumOff val="50000"/>
                  </a:schemeClr>
                </a:solidFill>
                <a:latin typeface="+mn-lt"/>
                <a:ea typeface="+mn-ea"/>
                <a:cs typeface="+mn-cs"/>
              </a:defRPr>
            </a:lvl1pPr>
            <a:lvl2pPr marL="806422" algn="l" defTabSz="806422" rtl="0" eaLnBrk="1" latinLnBrk="0" hangingPunct="1">
              <a:defRPr sz="3351" kern="1200">
                <a:solidFill>
                  <a:schemeClr val="tx1"/>
                </a:solidFill>
                <a:latin typeface="+mn-lt"/>
                <a:ea typeface="+mn-ea"/>
                <a:cs typeface="+mn-cs"/>
              </a:defRPr>
            </a:lvl2pPr>
            <a:lvl3pPr marL="1612841" algn="l" defTabSz="806422" rtl="0" eaLnBrk="1" latinLnBrk="0" hangingPunct="1">
              <a:defRPr sz="3351" kern="1200">
                <a:solidFill>
                  <a:schemeClr val="tx1"/>
                </a:solidFill>
                <a:latin typeface="+mn-lt"/>
                <a:ea typeface="+mn-ea"/>
                <a:cs typeface="+mn-cs"/>
              </a:defRPr>
            </a:lvl3pPr>
            <a:lvl4pPr marL="2419265" algn="l" defTabSz="806422" rtl="0" eaLnBrk="1" latinLnBrk="0" hangingPunct="1">
              <a:defRPr sz="3351" kern="1200">
                <a:solidFill>
                  <a:schemeClr val="tx1"/>
                </a:solidFill>
                <a:latin typeface="+mn-lt"/>
                <a:ea typeface="+mn-ea"/>
                <a:cs typeface="+mn-cs"/>
              </a:defRPr>
            </a:lvl4pPr>
            <a:lvl5pPr marL="3225686" algn="l" defTabSz="806422" rtl="0" eaLnBrk="1" latinLnBrk="0" hangingPunct="1">
              <a:defRPr sz="3351" kern="1200">
                <a:solidFill>
                  <a:schemeClr val="tx1"/>
                </a:solidFill>
                <a:latin typeface="+mn-lt"/>
                <a:ea typeface="+mn-ea"/>
                <a:cs typeface="+mn-cs"/>
              </a:defRPr>
            </a:lvl5pPr>
            <a:lvl6pPr marL="4032108" algn="l" defTabSz="806422" rtl="0" eaLnBrk="1" latinLnBrk="0" hangingPunct="1">
              <a:defRPr sz="3351" kern="1200">
                <a:solidFill>
                  <a:schemeClr val="tx1"/>
                </a:solidFill>
                <a:latin typeface="+mn-lt"/>
                <a:ea typeface="+mn-ea"/>
                <a:cs typeface="+mn-cs"/>
              </a:defRPr>
            </a:lvl6pPr>
            <a:lvl7pPr marL="4838528" algn="l" defTabSz="806422" rtl="0" eaLnBrk="1" latinLnBrk="0" hangingPunct="1">
              <a:defRPr sz="3351" kern="1200">
                <a:solidFill>
                  <a:schemeClr val="tx1"/>
                </a:solidFill>
                <a:latin typeface="+mn-lt"/>
                <a:ea typeface="+mn-ea"/>
                <a:cs typeface="+mn-cs"/>
              </a:defRPr>
            </a:lvl7pPr>
            <a:lvl8pPr marL="5644951" algn="l" defTabSz="806422" rtl="0" eaLnBrk="1" latinLnBrk="0" hangingPunct="1">
              <a:defRPr sz="3351" kern="1200">
                <a:solidFill>
                  <a:schemeClr val="tx1"/>
                </a:solidFill>
                <a:latin typeface="+mn-lt"/>
                <a:ea typeface="+mn-ea"/>
                <a:cs typeface="+mn-cs"/>
              </a:defRPr>
            </a:lvl8pPr>
            <a:lvl9pPr marL="6451373" algn="l" defTabSz="806422" rtl="0" eaLnBrk="1" latinLnBrk="0" hangingPunct="1">
              <a:defRPr sz="3351" kern="1200">
                <a:solidFill>
                  <a:schemeClr val="tx1"/>
                </a:solidFill>
                <a:latin typeface="+mn-lt"/>
                <a:ea typeface="+mn-ea"/>
                <a:cs typeface="+mn-cs"/>
              </a:defRPr>
            </a:lvl9pPr>
          </a:lstStyle>
          <a:p>
            <a:fld id="{74D97F68-CC38-3C48-B083-3B4A1457065E}" type="slidenum">
              <a:rPr lang="en-US">
                <a:solidFill>
                  <a:prstClr val="black">
                    <a:lumMod val="50000"/>
                    <a:lumOff val="50000"/>
                  </a:prstClr>
                </a:solidFill>
                <a:latin typeface="Rockwell" panose="02060603020205020403"/>
              </a:rPr>
              <a:pPr/>
              <a:t>18</a:t>
            </a:fld>
            <a:endParaRPr lang="en-US" dirty="0">
              <a:solidFill>
                <a:prstClr val="black">
                  <a:lumMod val="50000"/>
                  <a:lumOff val="50000"/>
                </a:prstClr>
              </a:solidFill>
              <a:latin typeface="Rockwell" panose="02060603020205020403"/>
            </a:endParaRPr>
          </a:p>
        </p:txBody>
      </p:sp>
      <p:pic>
        <p:nvPicPr>
          <p:cNvPr id="7" name="Image 6">
            <a:extLst>
              <a:ext uri="{FF2B5EF4-FFF2-40B4-BE49-F238E27FC236}">
                <a16:creationId xmlns:a16="http://schemas.microsoft.com/office/drawing/2014/main" id="{66FC67DE-3A11-415D-A93F-EF5BDF0FA350}"/>
              </a:ext>
            </a:extLst>
          </p:cNvPr>
          <p:cNvPicPr>
            <a:picLocks noChangeAspect="1"/>
          </p:cNvPicPr>
          <p:nvPr/>
        </p:nvPicPr>
        <p:blipFill rotWithShape="1">
          <a:blip r:embed="rId4"/>
          <a:srcRect l="9829" t="9347" r="8688" b="10767"/>
          <a:stretch/>
        </p:blipFill>
        <p:spPr>
          <a:xfrm>
            <a:off x="9393108" y="1326580"/>
            <a:ext cx="590686" cy="535314"/>
          </a:xfrm>
          <a:prstGeom prst="rect">
            <a:avLst/>
          </a:prstGeom>
        </p:spPr>
      </p:pic>
      <p:pic>
        <p:nvPicPr>
          <p:cNvPr id="11" name="Image 10">
            <a:extLst>
              <a:ext uri="{FF2B5EF4-FFF2-40B4-BE49-F238E27FC236}">
                <a16:creationId xmlns:a16="http://schemas.microsoft.com/office/drawing/2014/main" id="{1BA28870-8993-4862-BF2A-F58CBA437AC3}"/>
              </a:ext>
            </a:extLst>
          </p:cNvPr>
          <p:cNvPicPr>
            <a:picLocks noChangeAspect="1"/>
          </p:cNvPicPr>
          <p:nvPr/>
        </p:nvPicPr>
        <p:blipFill rotWithShape="1">
          <a:blip r:embed="rId5"/>
          <a:srcRect l="4447" t="3146" r="56357" b="8115"/>
          <a:stretch/>
        </p:blipFill>
        <p:spPr>
          <a:xfrm>
            <a:off x="10984036" y="4752816"/>
            <a:ext cx="1068663" cy="808005"/>
          </a:xfrm>
          <a:prstGeom prst="rect">
            <a:avLst/>
          </a:prstGeom>
        </p:spPr>
      </p:pic>
      <p:pic>
        <p:nvPicPr>
          <p:cNvPr id="12" name="Image 11">
            <a:extLst>
              <a:ext uri="{FF2B5EF4-FFF2-40B4-BE49-F238E27FC236}">
                <a16:creationId xmlns:a16="http://schemas.microsoft.com/office/drawing/2014/main" id="{AF62C42F-D08F-44AA-8518-2C14035109E1}"/>
              </a:ext>
            </a:extLst>
          </p:cNvPr>
          <p:cNvPicPr>
            <a:picLocks noChangeAspect="1"/>
          </p:cNvPicPr>
          <p:nvPr/>
        </p:nvPicPr>
        <p:blipFill>
          <a:blip r:embed="rId6"/>
          <a:stretch>
            <a:fillRect/>
          </a:stretch>
        </p:blipFill>
        <p:spPr>
          <a:xfrm>
            <a:off x="4063994" y="5335976"/>
            <a:ext cx="508002" cy="538918"/>
          </a:xfrm>
          <a:prstGeom prst="rect">
            <a:avLst/>
          </a:prstGeom>
        </p:spPr>
      </p:pic>
      <p:pic>
        <p:nvPicPr>
          <p:cNvPr id="4" name="Image 3">
            <a:extLst>
              <a:ext uri="{FF2B5EF4-FFF2-40B4-BE49-F238E27FC236}">
                <a16:creationId xmlns:a16="http://schemas.microsoft.com/office/drawing/2014/main" id="{B37B3E65-237F-476E-B50B-A7F20B83F89C}"/>
              </a:ext>
            </a:extLst>
          </p:cNvPr>
          <p:cNvPicPr>
            <a:picLocks noChangeAspect="1"/>
          </p:cNvPicPr>
          <p:nvPr/>
        </p:nvPicPr>
        <p:blipFill>
          <a:blip r:embed="rId7"/>
          <a:stretch>
            <a:fillRect/>
          </a:stretch>
        </p:blipFill>
        <p:spPr>
          <a:xfrm>
            <a:off x="6350002" y="3858202"/>
            <a:ext cx="754476" cy="717671"/>
          </a:xfrm>
          <a:prstGeom prst="rect">
            <a:avLst/>
          </a:prstGeom>
        </p:spPr>
      </p:pic>
      <p:pic>
        <p:nvPicPr>
          <p:cNvPr id="6" name="Image 5">
            <a:extLst>
              <a:ext uri="{FF2B5EF4-FFF2-40B4-BE49-F238E27FC236}">
                <a16:creationId xmlns:a16="http://schemas.microsoft.com/office/drawing/2014/main" id="{A120B0B2-58AB-497A-9552-9F535C348F2C}"/>
              </a:ext>
            </a:extLst>
          </p:cNvPr>
          <p:cNvPicPr>
            <a:picLocks noChangeAspect="1"/>
          </p:cNvPicPr>
          <p:nvPr/>
        </p:nvPicPr>
        <p:blipFill>
          <a:blip r:embed="rId8"/>
          <a:stretch>
            <a:fillRect/>
          </a:stretch>
        </p:blipFill>
        <p:spPr>
          <a:xfrm>
            <a:off x="5694336" y="3093191"/>
            <a:ext cx="963069" cy="589506"/>
          </a:xfrm>
          <a:prstGeom prst="rect">
            <a:avLst/>
          </a:prstGeom>
        </p:spPr>
      </p:pic>
      <p:pic>
        <p:nvPicPr>
          <p:cNvPr id="8" name="Image 7">
            <a:extLst>
              <a:ext uri="{FF2B5EF4-FFF2-40B4-BE49-F238E27FC236}">
                <a16:creationId xmlns:a16="http://schemas.microsoft.com/office/drawing/2014/main" id="{E418664A-C1BB-4A81-A82A-0A13CAAE656A}"/>
              </a:ext>
            </a:extLst>
          </p:cNvPr>
          <p:cNvPicPr>
            <a:picLocks noChangeAspect="1"/>
          </p:cNvPicPr>
          <p:nvPr/>
        </p:nvPicPr>
        <p:blipFill>
          <a:blip r:embed="rId9"/>
          <a:stretch>
            <a:fillRect/>
          </a:stretch>
        </p:blipFill>
        <p:spPr>
          <a:xfrm>
            <a:off x="9983794" y="-12847"/>
            <a:ext cx="1987367" cy="1402131"/>
          </a:xfrm>
          <a:prstGeom prst="rect">
            <a:avLst/>
          </a:prstGeom>
        </p:spPr>
      </p:pic>
      <p:sp>
        <p:nvSpPr>
          <p:cNvPr id="10" name="ZoneTexte 9">
            <a:extLst>
              <a:ext uri="{FF2B5EF4-FFF2-40B4-BE49-F238E27FC236}">
                <a16:creationId xmlns:a16="http://schemas.microsoft.com/office/drawing/2014/main" id="{0F89BEFA-D4A0-4C21-9570-7801FED61302}"/>
              </a:ext>
            </a:extLst>
          </p:cNvPr>
          <p:cNvSpPr txBox="1"/>
          <p:nvPr/>
        </p:nvSpPr>
        <p:spPr>
          <a:xfrm>
            <a:off x="737409" y="6099356"/>
            <a:ext cx="10021552" cy="309444"/>
          </a:xfrm>
          <a:prstGeom prst="rect">
            <a:avLst/>
          </a:prstGeom>
          <a:solidFill>
            <a:schemeClr val="accent1">
              <a:lumMod val="20000"/>
              <a:lumOff val="80000"/>
            </a:schemeClr>
          </a:solidFill>
        </p:spPr>
        <p:txBody>
          <a:bodyPr wrap="square" rtlCol="0">
            <a:spAutoFit/>
          </a:bodyPr>
          <a:lstStyle/>
          <a:p>
            <a:pPr defTabSz="403228"/>
            <a:r>
              <a:rPr lang="fr-FR" sz="1411" b="1" dirty="0">
                <a:solidFill>
                  <a:prstClr val="black"/>
                </a:solidFill>
                <a:latin typeface="Arial Narrow" panose="020B0606020202030204" pitchFamily="34" charset="0"/>
              </a:rPr>
              <a:t>*En France, la vaccination HPV n’est pas indiquée en prévention des cancers des voies aéro-digestives supérieures, ni du cancer du pénis</a:t>
            </a:r>
          </a:p>
        </p:txBody>
      </p:sp>
      <p:sp>
        <p:nvSpPr>
          <p:cNvPr id="13" name="ZoneTexte 12">
            <a:extLst>
              <a:ext uri="{FF2B5EF4-FFF2-40B4-BE49-F238E27FC236}">
                <a16:creationId xmlns:a16="http://schemas.microsoft.com/office/drawing/2014/main" id="{C3E5601A-D0AE-4CF0-84FF-97984F2E5A44}"/>
              </a:ext>
            </a:extLst>
          </p:cNvPr>
          <p:cNvSpPr txBox="1"/>
          <p:nvPr/>
        </p:nvSpPr>
        <p:spPr>
          <a:xfrm>
            <a:off x="76094" y="6441617"/>
            <a:ext cx="11787447" cy="246221"/>
          </a:xfrm>
          <a:prstGeom prst="rect">
            <a:avLst/>
          </a:prstGeom>
          <a:noFill/>
        </p:spPr>
        <p:txBody>
          <a:bodyPr wrap="square" rtlCol="0">
            <a:spAutoFit/>
          </a:bodyPr>
          <a:lstStyle/>
          <a:p>
            <a:pPr marL="171442" indent="-171442" defTabSz="914358">
              <a:buFont typeface="Wingdings" panose="05000000000000000000" pitchFamily="2" charset="2"/>
              <a:buChar char="Ø"/>
            </a:pPr>
            <a:r>
              <a:rPr lang="en-US" sz="1000" dirty="0">
                <a:solidFill>
                  <a:srgbClr val="BBE0E3">
                    <a:lumMod val="50000"/>
                  </a:srgbClr>
                </a:solidFill>
                <a:latin typeface="Arial"/>
                <a:cs typeface="Arial"/>
              </a:rPr>
              <a:t>Haute </a:t>
            </a:r>
            <a:r>
              <a:rPr lang="en-US" sz="1000" dirty="0" err="1">
                <a:solidFill>
                  <a:srgbClr val="BBE0E3">
                    <a:lumMod val="50000"/>
                  </a:srgbClr>
                </a:solidFill>
                <a:latin typeface="Arial"/>
                <a:cs typeface="Arial"/>
              </a:rPr>
              <a:t>Autorité</a:t>
            </a:r>
            <a:r>
              <a:rPr lang="en-US" sz="1000" dirty="0">
                <a:solidFill>
                  <a:srgbClr val="BBE0E3">
                    <a:lumMod val="50000"/>
                  </a:srgbClr>
                </a:solidFill>
                <a:latin typeface="Arial"/>
                <a:cs typeface="Arial"/>
              </a:rPr>
              <a:t> de Santé. Recommendation </a:t>
            </a:r>
            <a:r>
              <a:rPr lang="en-US" sz="1000" dirty="0" err="1">
                <a:solidFill>
                  <a:srgbClr val="BBE0E3">
                    <a:lumMod val="50000"/>
                  </a:srgbClr>
                </a:solidFill>
                <a:latin typeface="Arial"/>
                <a:cs typeface="Arial"/>
              </a:rPr>
              <a:t>vaccinale</a:t>
            </a:r>
            <a:r>
              <a:rPr lang="en-US" sz="1000" dirty="0">
                <a:solidFill>
                  <a:srgbClr val="BBE0E3">
                    <a:lumMod val="50000"/>
                  </a:srgbClr>
                </a:solidFill>
                <a:latin typeface="Arial"/>
                <a:cs typeface="Arial"/>
              </a:rPr>
              <a:t>. </a:t>
            </a:r>
            <a:r>
              <a:rPr lang="en-US" sz="1000" dirty="0" err="1">
                <a:solidFill>
                  <a:srgbClr val="BBE0E3">
                    <a:lumMod val="50000"/>
                  </a:srgbClr>
                </a:solidFill>
                <a:latin typeface="Arial"/>
                <a:cs typeface="Arial"/>
              </a:rPr>
              <a:t>Elargissement</a:t>
            </a:r>
            <a:r>
              <a:rPr lang="en-US" sz="1000" dirty="0">
                <a:solidFill>
                  <a:srgbClr val="BBE0E3">
                    <a:lumMod val="50000"/>
                  </a:srgbClr>
                </a:solidFill>
                <a:latin typeface="Arial"/>
                <a:cs typeface="Arial"/>
              </a:rPr>
              <a:t> de la </a:t>
            </a:r>
            <a:r>
              <a:rPr lang="en-US" sz="1000" dirty="0" err="1">
                <a:solidFill>
                  <a:srgbClr val="BBE0E3">
                    <a:lumMod val="50000"/>
                  </a:srgbClr>
                </a:solidFill>
                <a:latin typeface="Arial"/>
                <a:cs typeface="Arial"/>
              </a:rPr>
              <a:t>accination</a:t>
            </a:r>
            <a:r>
              <a:rPr lang="en-US" sz="1000" dirty="0">
                <a:solidFill>
                  <a:srgbClr val="BBE0E3">
                    <a:lumMod val="50000"/>
                  </a:srgbClr>
                </a:solidFill>
                <a:latin typeface="Arial"/>
                <a:cs typeface="Arial"/>
              </a:rPr>
              <a:t> </a:t>
            </a:r>
            <a:r>
              <a:rPr lang="en-US" sz="1000" dirty="0" err="1">
                <a:solidFill>
                  <a:srgbClr val="BBE0E3">
                    <a:lumMod val="50000"/>
                  </a:srgbClr>
                </a:solidFill>
                <a:latin typeface="Arial"/>
                <a:cs typeface="Arial"/>
              </a:rPr>
              <a:t>contre</a:t>
            </a:r>
            <a:r>
              <a:rPr lang="en-US" sz="1000" dirty="0">
                <a:solidFill>
                  <a:srgbClr val="BBE0E3">
                    <a:lumMod val="50000"/>
                  </a:srgbClr>
                </a:solidFill>
                <a:latin typeface="Arial"/>
                <a:cs typeface="Arial"/>
              </a:rPr>
              <a:t> les papillomavirus aux garçons. </a:t>
            </a:r>
            <a:r>
              <a:rPr lang="en-US" sz="1000" dirty="0" err="1">
                <a:solidFill>
                  <a:srgbClr val="BBE0E3">
                    <a:lumMod val="50000"/>
                  </a:srgbClr>
                </a:solidFill>
                <a:latin typeface="Arial"/>
                <a:cs typeface="Arial"/>
              </a:rPr>
              <a:t>Décembre</a:t>
            </a:r>
            <a:r>
              <a:rPr lang="en-US" sz="1000" dirty="0">
                <a:solidFill>
                  <a:srgbClr val="BBE0E3">
                    <a:lumMod val="50000"/>
                  </a:srgbClr>
                </a:solidFill>
                <a:latin typeface="Arial"/>
                <a:cs typeface="Arial"/>
              </a:rPr>
              <a:t> 2019.</a:t>
            </a:r>
          </a:p>
        </p:txBody>
      </p:sp>
      <p:grpSp>
        <p:nvGrpSpPr>
          <p:cNvPr id="14" name="Group 8">
            <a:extLst>
              <a:ext uri="{FF2B5EF4-FFF2-40B4-BE49-F238E27FC236}">
                <a16:creationId xmlns:a16="http://schemas.microsoft.com/office/drawing/2014/main" id="{9B5B4E49-365E-46F9-AB05-2CEF73CAD043}"/>
              </a:ext>
            </a:extLst>
          </p:cNvPr>
          <p:cNvGrpSpPr>
            <a:grpSpLocks noChangeAspect="1"/>
          </p:cNvGrpSpPr>
          <p:nvPr/>
        </p:nvGrpSpPr>
        <p:grpSpPr>
          <a:xfrm>
            <a:off x="11408434" y="6223010"/>
            <a:ext cx="457200" cy="457177"/>
            <a:chOff x="11361456" y="6195813"/>
            <a:chExt cx="548640" cy="548640"/>
          </a:xfrm>
        </p:grpSpPr>
        <p:sp>
          <p:nvSpPr>
            <p:cNvPr id="15" name="Oval 9">
              <a:extLst>
                <a:ext uri="{FF2B5EF4-FFF2-40B4-BE49-F238E27FC236}">
                  <a16:creationId xmlns:a16="http://schemas.microsoft.com/office/drawing/2014/main" id="{24A1E761-4CE7-49F9-AA56-C80818A26A53}"/>
                </a:ext>
              </a:extLst>
            </p:cNvPr>
            <p:cNvSpPr/>
            <p:nvPr/>
          </p:nvSpPr>
          <p:spPr>
            <a:xfrm>
              <a:off x="11361456" y="6195813"/>
              <a:ext cx="548640" cy="548640"/>
            </a:xfrm>
            <a:prstGeom prst="ellipse">
              <a:avLst/>
            </a:prstGeom>
            <a:blipFill dpi="0" rotWithShape="1">
              <a:blip r:embed="rId10">
                <a:duotone>
                  <a:schemeClr val="accent1">
                    <a:shade val="45000"/>
                    <a:satMod val="135000"/>
                  </a:schemeClr>
                  <a:prstClr val="white"/>
                </a:duotone>
                <a:extLst>
                  <a:ext uri="{BEBA8EAE-BF5A-486C-A8C5-ECC9F3942E4B}">
                    <a14:imgProps xmlns:a14="http://schemas.microsoft.com/office/drawing/2010/main">
                      <a14:imgLayer r:embed="rId11">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6" name="Oval 10">
              <a:extLst>
                <a:ext uri="{FF2B5EF4-FFF2-40B4-BE49-F238E27FC236}">
                  <a16:creationId xmlns:a16="http://schemas.microsoft.com/office/drawing/2014/main" id="{ABBD5757-009D-444E-ADF7-E03E77202785}"/>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7" name="Slide Number Placeholder 6">
            <a:extLst>
              <a:ext uri="{FF2B5EF4-FFF2-40B4-BE49-F238E27FC236}">
                <a16:creationId xmlns:a16="http://schemas.microsoft.com/office/drawing/2014/main" id="{6D622591-307E-4417-B9A3-3AB5633FD727}"/>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18</a:t>
            </a:fld>
            <a:endParaRPr lang="en-US" sz="1764" dirty="0">
              <a:latin typeface="Rockwell Condensed" panose="02060603050405020104"/>
            </a:endParaRPr>
          </a:p>
        </p:txBody>
      </p:sp>
      <p:sp>
        <p:nvSpPr>
          <p:cNvPr id="18" name="Flèche : droite 17">
            <a:extLst>
              <a:ext uri="{FF2B5EF4-FFF2-40B4-BE49-F238E27FC236}">
                <a16:creationId xmlns:a16="http://schemas.microsoft.com/office/drawing/2014/main" id="{7E915CB8-2CAF-4463-8A54-20740FC8B898}"/>
              </a:ext>
            </a:extLst>
          </p:cNvPr>
          <p:cNvSpPr/>
          <p:nvPr/>
        </p:nvSpPr>
        <p:spPr>
          <a:xfrm rot="19775053">
            <a:off x="776272" y="3210780"/>
            <a:ext cx="649145" cy="232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1588">
              <a:solidFill>
                <a:prstClr val="white"/>
              </a:solidFill>
              <a:latin typeface="Rockwell" panose="02060603020205020403"/>
            </a:endParaRPr>
          </a:p>
        </p:txBody>
      </p:sp>
    </p:spTree>
    <p:extLst>
      <p:ext uri="{BB962C8B-B14F-4D97-AF65-F5344CB8AC3E}">
        <p14:creationId xmlns:p14="http://schemas.microsoft.com/office/powerpoint/2010/main" val="426223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03547C2-F269-4E84-BF0C-6CE0DB6D8842}"/>
              </a:ext>
            </a:extLst>
          </p:cNvPr>
          <p:cNvSpPr>
            <a:spLocks noGrp="1"/>
          </p:cNvSpPr>
          <p:nvPr>
            <p:ph type="title"/>
          </p:nvPr>
        </p:nvSpPr>
        <p:spPr>
          <a:xfrm>
            <a:off x="614652" y="236843"/>
            <a:ext cx="10962696" cy="1076100"/>
          </a:xfrm>
        </p:spPr>
        <p:txBody>
          <a:bodyPr/>
          <a:lstStyle/>
          <a:p>
            <a:r>
              <a:rPr lang="fr-FR" sz="4399" kern="600" spc="30" dirty="0">
                <a:solidFill>
                  <a:schemeClr val="tx1"/>
                </a:solidFill>
              </a:rPr>
              <a:t>Immunité de groupe </a:t>
            </a:r>
            <a:r>
              <a:rPr lang="fr-FR" sz="4399" i="1" kern="600" spc="30" dirty="0">
                <a:solidFill>
                  <a:schemeClr val="tx1"/>
                </a:solidFill>
              </a:rPr>
              <a:t>vs</a:t>
            </a:r>
            <a:r>
              <a:rPr lang="fr-FR" sz="4399" kern="600" spc="30" dirty="0">
                <a:solidFill>
                  <a:schemeClr val="tx1"/>
                </a:solidFill>
              </a:rPr>
              <a:t> Protection directe</a:t>
            </a:r>
            <a:endParaRPr lang="fr-FR" dirty="0">
              <a:solidFill>
                <a:schemeClr val="tx1"/>
              </a:solidFill>
            </a:endParaRPr>
          </a:p>
        </p:txBody>
      </p:sp>
      <p:sp>
        <p:nvSpPr>
          <p:cNvPr id="5" name="Espace réservé du contenu 4">
            <a:extLst>
              <a:ext uri="{FF2B5EF4-FFF2-40B4-BE49-F238E27FC236}">
                <a16:creationId xmlns:a16="http://schemas.microsoft.com/office/drawing/2014/main" id="{3EE3650E-3051-4CDB-9447-4B7D53C10656}"/>
              </a:ext>
            </a:extLst>
          </p:cNvPr>
          <p:cNvSpPr>
            <a:spLocks noGrp="1"/>
          </p:cNvSpPr>
          <p:nvPr>
            <p:ph idx="4294967295"/>
          </p:nvPr>
        </p:nvSpPr>
        <p:spPr>
          <a:xfrm>
            <a:off x="126978" y="1471838"/>
            <a:ext cx="8226374" cy="4402443"/>
          </a:xfrm>
        </p:spPr>
        <p:txBody>
          <a:bodyPr>
            <a:normAutofit/>
          </a:bodyPr>
          <a:lstStyle/>
          <a:p>
            <a:r>
              <a:rPr lang="fr-FR" sz="1764" dirty="0">
                <a:solidFill>
                  <a:schemeClr val="tx2"/>
                </a:solidFill>
              </a:rPr>
              <a:t>En France, la couverture vaccinale actuelle des jeunes filles ne permet pas de protéger indirectement </a:t>
            </a:r>
            <a:r>
              <a:rPr lang="fr-FR" sz="1764" b="1" dirty="0">
                <a:solidFill>
                  <a:schemeClr val="tx2"/>
                </a:solidFill>
              </a:rPr>
              <a:t>les jeunes garçons et les hommes hétérosexuels</a:t>
            </a:r>
            <a:r>
              <a:rPr lang="fr-FR" sz="1764" baseline="30000" dirty="0">
                <a:solidFill>
                  <a:schemeClr val="tx2"/>
                </a:solidFill>
              </a:rPr>
              <a:t>1</a:t>
            </a:r>
          </a:p>
          <a:p>
            <a:endParaRPr lang="fr-FR" sz="1764" baseline="30000" dirty="0">
              <a:solidFill>
                <a:schemeClr val="tx2"/>
              </a:solidFill>
            </a:endParaRPr>
          </a:p>
          <a:p>
            <a:r>
              <a:rPr lang="fr-FR" sz="1764" b="1" dirty="0">
                <a:solidFill>
                  <a:schemeClr val="tx2"/>
                </a:solidFill>
              </a:rPr>
              <a:t>Les HSH </a:t>
            </a:r>
            <a:r>
              <a:rPr lang="fr-FR" sz="1764" dirty="0">
                <a:solidFill>
                  <a:schemeClr val="tx2"/>
                </a:solidFill>
              </a:rPr>
              <a:t>ne peuvent bénéficier de l’immunité de groupe résultant de la seule vaccination des jeunes filles</a:t>
            </a:r>
            <a:r>
              <a:rPr lang="fr-FR" sz="1764" baseline="30000" dirty="0">
                <a:solidFill>
                  <a:schemeClr val="tx2"/>
                </a:solidFill>
              </a:rPr>
              <a:t>1</a:t>
            </a:r>
            <a:endParaRPr lang="fr-FR" sz="1764" dirty="0">
              <a:solidFill>
                <a:schemeClr val="tx2"/>
              </a:solidFill>
            </a:endParaRPr>
          </a:p>
          <a:p>
            <a:endParaRPr lang="fr-FR" sz="1764" dirty="0">
              <a:solidFill>
                <a:schemeClr val="tx2"/>
              </a:solidFill>
            </a:endParaRPr>
          </a:p>
          <a:p>
            <a:r>
              <a:rPr lang="fr-FR" sz="1764" dirty="0">
                <a:solidFill>
                  <a:schemeClr val="tx2"/>
                </a:solidFill>
              </a:rPr>
              <a:t>L’atteinte d’un haut niveau de couverture vaccinale chez les garçons constitue un élément clé pour apporter un bénéfice de santé publique aux </a:t>
            </a:r>
            <a:r>
              <a:rPr lang="fr-FR" sz="1764" b="1" dirty="0">
                <a:solidFill>
                  <a:schemeClr val="tx2"/>
                </a:solidFill>
              </a:rPr>
              <a:t>jeunes</a:t>
            </a:r>
            <a:r>
              <a:rPr lang="fr-FR" sz="1764" dirty="0">
                <a:solidFill>
                  <a:schemeClr val="tx2"/>
                </a:solidFill>
              </a:rPr>
              <a:t> </a:t>
            </a:r>
            <a:r>
              <a:rPr lang="fr-FR" sz="1764" b="1" dirty="0">
                <a:solidFill>
                  <a:schemeClr val="tx2"/>
                </a:solidFill>
              </a:rPr>
              <a:t>filles non vaccinées</a:t>
            </a:r>
            <a:r>
              <a:rPr lang="fr-FR" sz="1764" baseline="30000" dirty="0">
                <a:solidFill>
                  <a:schemeClr val="tx2"/>
                </a:solidFill>
              </a:rPr>
              <a:t>2</a:t>
            </a:r>
            <a:endParaRPr lang="fr-FR" sz="1764" dirty="0">
              <a:solidFill>
                <a:schemeClr val="tx2"/>
              </a:solidFill>
            </a:endParaRPr>
          </a:p>
          <a:p>
            <a:endParaRPr lang="fr-FR" dirty="0"/>
          </a:p>
          <a:p>
            <a:endParaRPr lang="fr-FR" dirty="0"/>
          </a:p>
          <a:p>
            <a:endParaRPr lang="fr-FR" dirty="0"/>
          </a:p>
        </p:txBody>
      </p:sp>
      <p:sp>
        <p:nvSpPr>
          <p:cNvPr id="8" name="ZoneTexte 7">
            <a:extLst>
              <a:ext uri="{FF2B5EF4-FFF2-40B4-BE49-F238E27FC236}">
                <a16:creationId xmlns:a16="http://schemas.microsoft.com/office/drawing/2014/main" id="{2AB20FD7-AD78-49A0-9F2A-39D8DD0379C4}"/>
              </a:ext>
            </a:extLst>
          </p:cNvPr>
          <p:cNvSpPr txBox="1"/>
          <p:nvPr/>
        </p:nvSpPr>
        <p:spPr>
          <a:xfrm>
            <a:off x="1899" y="6150430"/>
            <a:ext cx="11174120" cy="400110"/>
          </a:xfrm>
          <a:prstGeom prst="rect">
            <a:avLst/>
          </a:prstGeom>
          <a:solidFill>
            <a:schemeClr val="bg1">
              <a:lumMod val="95000"/>
            </a:schemeClr>
          </a:solidFill>
        </p:spPr>
        <p:txBody>
          <a:bodyPr wrap="square" rtlCol="0">
            <a:spAutoFit/>
          </a:bodyPr>
          <a:lstStyle/>
          <a:p>
            <a:pPr marL="171442" indent="-171442" defTabSz="914358">
              <a:buFont typeface="Wingdings" panose="05000000000000000000" pitchFamily="2" charset="2"/>
              <a:buChar char="Ø"/>
            </a:pPr>
            <a:r>
              <a:rPr lang="en-US" sz="1000" dirty="0">
                <a:solidFill>
                  <a:srgbClr val="BBE0E3">
                    <a:lumMod val="50000"/>
                  </a:srgbClr>
                </a:solidFill>
                <a:latin typeface="Arial"/>
                <a:cs typeface="Arial"/>
                <a:sym typeface="Wingdings" panose="05000000000000000000" pitchFamily="2" charset="2"/>
              </a:rPr>
              <a:t>1 </a:t>
            </a:r>
            <a:r>
              <a:rPr lang="en-US" sz="1000">
                <a:solidFill>
                  <a:srgbClr val="BBE0E3">
                    <a:lumMod val="50000"/>
                  </a:srgbClr>
                </a:solidFill>
                <a:latin typeface="Arial"/>
                <a:cs typeface="Arial"/>
                <a:sym typeface="Wingdings" panose="05000000000000000000" pitchFamily="2" charset="2"/>
              </a:rPr>
              <a:t>- </a:t>
            </a:r>
            <a:r>
              <a:rPr lang="en-US" sz="1000">
                <a:solidFill>
                  <a:srgbClr val="BBE0E3">
                    <a:lumMod val="50000"/>
                  </a:srgbClr>
                </a:solidFill>
                <a:latin typeface="Arial"/>
                <a:cs typeface="Arial"/>
              </a:rPr>
              <a:t>Haute Autorité de Santé. Recommendation vaccinale. Elargissement de la accination contre les papillomavirus aux garçons. Décembre 2019.</a:t>
            </a:r>
          </a:p>
          <a:p>
            <a:pPr marL="171442" indent="-171442" defTabSz="914358">
              <a:buFont typeface="Wingdings" panose="05000000000000000000" pitchFamily="2" charset="2"/>
              <a:buChar char="Ø"/>
            </a:pPr>
            <a:r>
              <a:rPr lang="en-US" sz="1000">
                <a:solidFill>
                  <a:srgbClr val="BBE0E3">
                    <a:lumMod val="50000"/>
                  </a:srgbClr>
                </a:solidFill>
                <a:latin typeface="Arial"/>
                <a:cs typeface="Arial"/>
                <a:sym typeface="Wingdings" panose="05000000000000000000" pitchFamily="2" charset="2"/>
              </a:rPr>
              <a:t>2 - Lehtinen M &amp; al. Int J Cancer 2018;142(5):949-958.</a:t>
            </a:r>
          </a:p>
        </p:txBody>
      </p:sp>
      <p:pic>
        <p:nvPicPr>
          <p:cNvPr id="9" name="Image 8">
            <a:extLst>
              <a:ext uri="{FF2B5EF4-FFF2-40B4-BE49-F238E27FC236}">
                <a16:creationId xmlns:a16="http://schemas.microsoft.com/office/drawing/2014/main" id="{A0DAC047-E128-4189-91E1-CDA8EFC40A79}"/>
              </a:ext>
            </a:extLst>
          </p:cNvPr>
          <p:cNvPicPr>
            <a:picLocks noChangeAspect="1"/>
          </p:cNvPicPr>
          <p:nvPr/>
        </p:nvPicPr>
        <p:blipFill>
          <a:blip r:embed="rId3">
            <a:alphaModFix/>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5155"/>
                    </a14:imgEffect>
                    <a14:imgEffect>
                      <a14:saturation sat="400000"/>
                    </a14:imgEffect>
                  </a14:imgLayer>
                </a14:imgProps>
              </a:ext>
            </a:extLst>
          </a:blip>
          <a:stretch>
            <a:fillRect/>
          </a:stretch>
        </p:blipFill>
        <p:spPr>
          <a:xfrm>
            <a:off x="8857537" y="2077010"/>
            <a:ext cx="2908328" cy="1885620"/>
          </a:xfrm>
          <a:prstGeom prst="rect">
            <a:avLst/>
          </a:prstGeom>
        </p:spPr>
      </p:pic>
      <p:grpSp>
        <p:nvGrpSpPr>
          <p:cNvPr id="7" name="Group 8">
            <a:extLst>
              <a:ext uri="{FF2B5EF4-FFF2-40B4-BE49-F238E27FC236}">
                <a16:creationId xmlns:a16="http://schemas.microsoft.com/office/drawing/2014/main" id="{7369E50C-C7F7-4017-BD76-204BC577ABA6}"/>
              </a:ext>
            </a:extLst>
          </p:cNvPr>
          <p:cNvGrpSpPr>
            <a:grpSpLocks noChangeAspect="1"/>
          </p:cNvGrpSpPr>
          <p:nvPr/>
        </p:nvGrpSpPr>
        <p:grpSpPr>
          <a:xfrm>
            <a:off x="11408434" y="6223010"/>
            <a:ext cx="457200" cy="457177"/>
            <a:chOff x="11361456" y="6195813"/>
            <a:chExt cx="548640" cy="548640"/>
          </a:xfrm>
        </p:grpSpPr>
        <p:sp>
          <p:nvSpPr>
            <p:cNvPr id="10" name="Oval 9">
              <a:extLst>
                <a:ext uri="{FF2B5EF4-FFF2-40B4-BE49-F238E27FC236}">
                  <a16:creationId xmlns:a16="http://schemas.microsoft.com/office/drawing/2014/main" id="{7B817378-F2B7-428A-B0E2-B39A4C8728D6}"/>
                </a:ext>
              </a:extLst>
            </p:cNvPr>
            <p:cNvSpPr/>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a:extLst>
                <a:ext uri="{FF2B5EF4-FFF2-40B4-BE49-F238E27FC236}">
                  <a16:creationId xmlns:a16="http://schemas.microsoft.com/office/drawing/2014/main" id="{FF44B171-039E-435A-8103-626371DDFFBB}"/>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2" name="Slide Number Placeholder 6">
            <a:extLst>
              <a:ext uri="{FF2B5EF4-FFF2-40B4-BE49-F238E27FC236}">
                <a16:creationId xmlns:a16="http://schemas.microsoft.com/office/drawing/2014/main" id="{E84C1B74-6C67-402E-9431-5A0B357AFB71}"/>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19</a:t>
            </a:fld>
            <a:endParaRPr lang="en-US" sz="1764" dirty="0">
              <a:latin typeface="Rockwell Condensed" panose="02060603050405020104"/>
            </a:endParaRPr>
          </a:p>
        </p:txBody>
      </p:sp>
    </p:spTree>
    <p:extLst>
      <p:ext uri="{BB962C8B-B14F-4D97-AF65-F5344CB8AC3E}">
        <p14:creationId xmlns:p14="http://schemas.microsoft.com/office/powerpoint/2010/main" val="291750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re 1">
            <a:extLst>
              <a:ext uri="{FF2B5EF4-FFF2-40B4-BE49-F238E27FC236}">
                <a16:creationId xmlns:a16="http://schemas.microsoft.com/office/drawing/2014/main" id="{1F61F5BC-3CE9-BE43-9E41-6D479463684B}"/>
              </a:ext>
            </a:extLst>
          </p:cNvPr>
          <p:cNvSpPr>
            <a:spLocks noGrp="1"/>
          </p:cNvSpPr>
          <p:nvPr>
            <p:ph type="title"/>
          </p:nvPr>
        </p:nvSpPr>
        <p:spPr>
          <a:xfrm>
            <a:off x="1981200" y="122240"/>
            <a:ext cx="7543800" cy="1074737"/>
          </a:xfrm>
        </p:spPr>
        <p:txBody>
          <a:bodyPr>
            <a:normAutofit fontScale="90000"/>
          </a:bodyPr>
          <a:lstStyle/>
          <a:p>
            <a:r>
              <a:rPr lang="fr-FR" altLang="fr-FR" dirty="0">
                <a:ea typeface="ＭＳ Ｐゴシック" panose="020B0600070205080204" pitchFamily="34" charset="-128"/>
              </a:rPr>
              <a:t>…. POURQUOI les garçons ??!....</a:t>
            </a:r>
          </a:p>
        </p:txBody>
      </p:sp>
      <p:sp>
        <p:nvSpPr>
          <p:cNvPr id="116738" name="Espace réservé du contenu 2">
            <a:extLst>
              <a:ext uri="{FF2B5EF4-FFF2-40B4-BE49-F238E27FC236}">
                <a16:creationId xmlns:a16="http://schemas.microsoft.com/office/drawing/2014/main" id="{0367383A-269F-484A-9A86-6759114CA8DF}"/>
              </a:ext>
            </a:extLst>
          </p:cNvPr>
          <p:cNvSpPr>
            <a:spLocks noGrp="1"/>
          </p:cNvSpPr>
          <p:nvPr>
            <p:ph idx="1"/>
          </p:nvPr>
        </p:nvSpPr>
        <p:spPr/>
        <p:txBody>
          <a:bodyPr/>
          <a:lstStyle/>
          <a:p>
            <a:endParaRPr lang="fr-FR" altLang="fr-FR">
              <a:ea typeface="ＭＳ Ｐゴシック" panose="020B0600070205080204" pitchFamily="34" charset="-128"/>
            </a:endParaRPr>
          </a:p>
        </p:txBody>
      </p:sp>
      <p:sp>
        <p:nvSpPr>
          <p:cNvPr id="116739" name="Espace réservé du numéro de diapositive 3">
            <a:extLst>
              <a:ext uri="{FF2B5EF4-FFF2-40B4-BE49-F238E27FC236}">
                <a16:creationId xmlns:a16="http://schemas.microsoft.com/office/drawing/2014/main" id="{CB19F104-B4CD-E942-A426-53DB603408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fld id="{B8F9B71F-348C-274B-B758-126BE20E1E4D}" type="slidenum">
              <a:rPr lang="fr-FR" altLang="fr-FR" sz="1000">
                <a:latin typeface="Calibri" panose="020F0502020204030204" pitchFamily="34" charset="0"/>
              </a:rPr>
              <a:pPr eaLnBrk="1" hangingPunct="1"/>
              <a:t>2</a:t>
            </a:fld>
            <a:endParaRPr lang="fr-FR" altLang="fr-FR" sz="1000">
              <a:latin typeface="Calibri" panose="020F0502020204030204" pitchFamily="34" charset="0"/>
            </a:endParaRPr>
          </a:p>
        </p:txBody>
      </p:sp>
      <p:pic>
        <p:nvPicPr>
          <p:cNvPr id="116740" name="Image 4" descr="strong-men-57-pics_53.jpg">
            <a:extLst>
              <a:ext uri="{FF2B5EF4-FFF2-40B4-BE49-F238E27FC236}">
                <a16:creationId xmlns:a16="http://schemas.microsoft.com/office/drawing/2014/main" id="{105DF2EF-0991-6E46-8CCB-0345042A33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2" y="1447800"/>
            <a:ext cx="40227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82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9A94E63-9828-4E1E-8277-850E61B53630}"/>
              </a:ext>
            </a:extLst>
          </p:cNvPr>
          <p:cNvSpPr>
            <a:spLocks noGrp="1"/>
          </p:cNvSpPr>
          <p:nvPr>
            <p:ph type="title"/>
          </p:nvPr>
        </p:nvSpPr>
        <p:spPr>
          <a:xfrm>
            <a:off x="334324" y="174"/>
            <a:ext cx="11380578" cy="1076100"/>
          </a:xfrm>
        </p:spPr>
        <p:txBody>
          <a:bodyPr>
            <a:normAutofit fontScale="90000"/>
          </a:bodyPr>
          <a:lstStyle/>
          <a:p>
            <a:r>
              <a:rPr lang="fr-FR" altLang="fr-FR" sz="4399" dirty="0">
                <a:solidFill>
                  <a:schemeClr val="tx1"/>
                </a:solidFill>
              </a:rPr>
              <a:t>Faire de la vaccination HPV une vaccination de routine…</a:t>
            </a:r>
            <a:endParaRPr lang="fr-FR" dirty="0">
              <a:solidFill>
                <a:schemeClr val="tx1"/>
              </a:solidFill>
            </a:endParaRPr>
          </a:p>
        </p:txBody>
      </p:sp>
      <p:sp>
        <p:nvSpPr>
          <p:cNvPr id="5" name="Rectangle : coins arrondis 4">
            <a:extLst>
              <a:ext uri="{FF2B5EF4-FFF2-40B4-BE49-F238E27FC236}">
                <a16:creationId xmlns:a16="http://schemas.microsoft.com/office/drawing/2014/main" id="{F46C5BA6-111F-49E6-B663-53B68D90449D}"/>
              </a:ext>
            </a:extLst>
          </p:cNvPr>
          <p:cNvSpPr/>
          <p:nvPr/>
        </p:nvSpPr>
        <p:spPr>
          <a:xfrm>
            <a:off x="1142979" y="1156055"/>
            <a:ext cx="9469766" cy="892362"/>
          </a:xfrm>
          <a:prstGeom prst="round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r>
              <a:rPr lang="fr-FR" altLang="fr-FR" sz="2799" dirty="0">
                <a:solidFill>
                  <a:prstClr val="white"/>
                </a:solidFill>
                <a:latin typeface="Rockwell" panose="02060603020205020403"/>
              </a:rPr>
              <a:t>Echec des stratégies de vaccination ciblée en France</a:t>
            </a:r>
          </a:p>
        </p:txBody>
      </p:sp>
      <p:sp>
        <p:nvSpPr>
          <p:cNvPr id="7" name="Espace réservé du contenu 4">
            <a:extLst>
              <a:ext uri="{FF2B5EF4-FFF2-40B4-BE49-F238E27FC236}">
                <a16:creationId xmlns:a16="http://schemas.microsoft.com/office/drawing/2014/main" id="{EE2714EF-2ADE-42CF-9BDE-DEE0CCC0ACA3}"/>
              </a:ext>
            </a:extLst>
          </p:cNvPr>
          <p:cNvSpPr>
            <a:spLocks noGrp="1"/>
          </p:cNvSpPr>
          <p:nvPr/>
        </p:nvSpPr>
        <p:spPr>
          <a:xfrm>
            <a:off x="296642" y="2302417"/>
            <a:ext cx="11162441" cy="3666593"/>
          </a:xfrm>
          <a:prstGeom prst="rect">
            <a:avLst/>
          </a:prstGeom>
        </p:spPr>
        <p:txBody>
          <a:bodyPr vert="horz" lIns="91435" tIns="45718" rIns="91435" bIns="45718" rtlCol="0">
            <a:normAutofit fontScale="77500" lnSpcReduction="20000"/>
          </a:bodyPr>
          <a:lstStyle>
            <a:lvl1pPr marL="228531" indent="-228531" algn="l" defTabSz="914126" rtl="0" eaLnBrk="1" latinLnBrk="0" hangingPunct="1">
              <a:lnSpc>
                <a:spcPct val="90000"/>
              </a:lnSpc>
              <a:spcBef>
                <a:spcPts val="1000"/>
              </a:spcBef>
              <a:buFont typeface="Wingdings" panose="05000000000000000000" pitchFamily="2" charset="2"/>
              <a:buChar char="§"/>
              <a:defRPr sz="2799" kern="1200">
                <a:solidFill>
                  <a:schemeClr val="accent2"/>
                </a:solidFill>
                <a:latin typeface="+mn-lt"/>
                <a:ea typeface="+mn-ea"/>
                <a:cs typeface="+mn-cs"/>
              </a:defRPr>
            </a:lvl1pPr>
            <a:lvl2pPr marL="685594" indent="-228531" algn="l" defTabSz="914126" rtl="0" eaLnBrk="1" latinLnBrk="0" hangingPunct="1">
              <a:lnSpc>
                <a:spcPct val="90000"/>
              </a:lnSpc>
              <a:spcBef>
                <a:spcPts val="500"/>
              </a:spcBef>
              <a:buClr>
                <a:schemeClr val="accent2"/>
              </a:buClr>
              <a:buFont typeface="Wingdings" panose="05000000000000000000" pitchFamily="2" charset="2"/>
              <a:buChar char="§"/>
              <a:defRPr sz="2399" kern="1200">
                <a:solidFill>
                  <a:schemeClr val="tx2"/>
                </a:solidFill>
                <a:latin typeface="+mn-lt"/>
                <a:ea typeface="+mn-ea"/>
                <a:cs typeface="+mn-cs"/>
              </a:defRPr>
            </a:lvl2pPr>
            <a:lvl3pPr marL="1142657" indent="-228531" algn="l" defTabSz="914126" rtl="0" eaLnBrk="1" latinLnBrk="0" hangingPunct="1">
              <a:lnSpc>
                <a:spcPct val="90000"/>
              </a:lnSpc>
              <a:spcBef>
                <a:spcPts val="500"/>
              </a:spcBef>
              <a:buClr>
                <a:schemeClr val="accent2"/>
              </a:buClr>
              <a:buFont typeface="Wingdings" panose="05000000000000000000" pitchFamily="2" charset="2"/>
              <a:buChar char="§"/>
              <a:defRPr sz="1999"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2"/>
              </a:buClr>
              <a:buFont typeface="Wingdings" panose="05000000000000000000" pitchFamily="2" charset="2"/>
              <a:buChar char="§"/>
              <a:defRPr sz="1799"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2"/>
              </a:buClr>
              <a:buFont typeface="Wingdings" panose="05000000000000000000" pitchFamily="2" charset="2"/>
              <a:buChar char="§"/>
              <a:defRPr sz="1799"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403106" indent="-403106" defTabSz="1612427">
              <a:spcBef>
                <a:spcPts val="1764"/>
              </a:spcBef>
            </a:pPr>
            <a:r>
              <a:rPr lang="fr-FR" sz="2600" dirty="0">
                <a:solidFill>
                  <a:srgbClr val="9B2D1F"/>
                </a:solidFill>
                <a:latin typeface="Rockwell" panose="02060603020205020403"/>
              </a:rPr>
              <a:t>Vaccination des populations à risque : exemple de l’</a:t>
            </a:r>
            <a:r>
              <a:rPr lang="fr-FR" sz="2600" b="1" dirty="0">
                <a:solidFill>
                  <a:srgbClr val="9B2D1F"/>
                </a:solidFill>
                <a:latin typeface="Rockwell" panose="02060603020205020403"/>
              </a:rPr>
              <a:t>hépatite B</a:t>
            </a:r>
          </a:p>
          <a:p>
            <a:pPr marL="1209319" lvl="1" indent="-403106" defTabSz="1612427">
              <a:spcBef>
                <a:spcPts val="882"/>
              </a:spcBef>
              <a:buClr>
                <a:srgbClr val="9B2D1F"/>
              </a:buClr>
            </a:pPr>
            <a:r>
              <a:rPr lang="fr-FR" sz="2200" dirty="0">
                <a:solidFill>
                  <a:srgbClr val="696464"/>
                </a:solidFill>
                <a:latin typeface="Rockwell" panose="02060603020205020403"/>
              </a:rPr>
              <a:t>Vaccination ciblée de groupes à risque en France (pays à faible endémie)  jusqu'en 1993. </a:t>
            </a:r>
          </a:p>
          <a:p>
            <a:pPr marL="1209319" lvl="1" indent="-403106" defTabSz="1612427">
              <a:spcBef>
                <a:spcPts val="882"/>
              </a:spcBef>
              <a:buClr>
                <a:srgbClr val="9B2D1F"/>
              </a:buClr>
            </a:pPr>
            <a:r>
              <a:rPr lang="fr-FR" sz="2200" dirty="0">
                <a:solidFill>
                  <a:srgbClr val="696464"/>
                </a:solidFill>
                <a:latin typeface="Rockwell" panose="02060603020205020403"/>
              </a:rPr>
              <a:t>Mais certains groupes à risque très élevé (HSH) sont en fait très peu vaccinés &gt; Reco OMS 1992 : vaccination universelle. </a:t>
            </a:r>
          </a:p>
          <a:p>
            <a:pPr marL="1209319" lvl="1" indent="-403106" defTabSz="1612427">
              <a:spcBef>
                <a:spcPts val="882"/>
              </a:spcBef>
              <a:buClr>
                <a:srgbClr val="9B2D1F"/>
              </a:buClr>
            </a:pPr>
            <a:r>
              <a:rPr lang="fr-FR" sz="2200" dirty="0">
                <a:solidFill>
                  <a:srgbClr val="696464"/>
                </a:solidFill>
                <a:latin typeface="Rockwell" panose="02060603020205020403"/>
              </a:rPr>
              <a:t>Vaccination universelle des nourrissons et/ou des adolescents en France à partir de1994</a:t>
            </a:r>
          </a:p>
          <a:p>
            <a:pPr marL="0" indent="0" defTabSz="1612427">
              <a:spcBef>
                <a:spcPts val="1764"/>
              </a:spcBef>
              <a:buNone/>
            </a:pPr>
            <a:endParaRPr lang="fr-FR" sz="2600" dirty="0">
              <a:solidFill>
                <a:srgbClr val="9B2D1F"/>
              </a:solidFill>
              <a:latin typeface="Rockwell" panose="02060603020205020403"/>
            </a:endParaRPr>
          </a:p>
          <a:p>
            <a:pPr marL="403106" indent="-403106" defTabSz="1612427">
              <a:spcBef>
                <a:spcPts val="1764"/>
              </a:spcBef>
            </a:pPr>
            <a:r>
              <a:rPr lang="fr-FR" sz="2600" dirty="0">
                <a:solidFill>
                  <a:srgbClr val="9B2D1F"/>
                </a:solidFill>
                <a:latin typeface="Rockwell" panose="02060603020205020403"/>
              </a:rPr>
              <a:t>Vaccination « sexuée » : exemple de la </a:t>
            </a:r>
            <a:r>
              <a:rPr lang="fr-FR" sz="2600" b="1" dirty="0">
                <a:solidFill>
                  <a:srgbClr val="9B2D1F"/>
                </a:solidFill>
                <a:latin typeface="Rockwell" panose="02060603020205020403"/>
              </a:rPr>
              <a:t>rubéole</a:t>
            </a:r>
          </a:p>
          <a:p>
            <a:pPr marL="1209319" lvl="1" indent="-403106" defTabSz="1612427">
              <a:spcBef>
                <a:spcPts val="882"/>
              </a:spcBef>
              <a:buClr>
                <a:srgbClr val="9B2D1F"/>
              </a:buClr>
            </a:pPr>
            <a:r>
              <a:rPr lang="fr-FR" sz="2200" dirty="0">
                <a:solidFill>
                  <a:srgbClr val="696464"/>
                </a:solidFill>
                <a:latin typeface="Rockwell" panose="02060603020205020403"/>
              </a:rPr>
              <a:t>Années 70 : vaccination des filles de 12/13 ans contre la rubéole</a:t>
            </a:r>
            <a:endParaRPr lang="fr-FR" sz="2200" strike="sngStrike" dirty="0">
              <a:solidFill>
                <a:srgbClr val="696464"/>
              </a:solidFill>
              <a:latin typeface="Rockwell" panose="02060603020205020403"/>
            </a:endParaRPr>
          </a:p>
          <a:p>
            <a:pPr marL="1209319" lvl="1" indent="-403106" defTabSz="1612427">
              <a:spcBef>
                <a:spcPts val="882"/>
              </a:spcBef>
              <a:buClr>
                <a:srgbClr val="9B2D1F"/>
              </a:buClr>
            </a:pPr>
            <a:r>
              <a:rPr lang="fr-FR" sz="2200" dirty="0">
                <a:solidFill>
                  <a:srgbClr val="696464"/>
                </a:solidFill>
                <a:latin typeface="Rockwell" panose="02060603020205020403"/>
              </a:rPr>
              <a:t>10 ans + tard : inefficacité du programme – poursuite des épidémies de rubéole congénitale malformative (RCM)</a:t>
            </a:r>
          </a:p>
          <a:p>
            <a:pPr marL="1209319" lvl="1" indent="-403106" defTabSz="1612427">
              <a:spcBef>
                <a:spcPts val="882"/>
              </a:spcBef>
              <a:buClr>
                <a:srgbClr val="9B2D1F"/>
              </a:buClr>
            </a:pPr>
            <a:r>
              <a:rPr lang="fr-FR" sz="2200" dirty="0">
                <a:solidFill>
                  <a:srgbClr val="696464"/>
                </a:solidFill>
                <a:latin typeface="Rockwell" panose="02060603020205020403"/>
              </a:rPr>
              <a:t>Années 80 : introduction de la vaccination universelle chez les jeunes enfants (ROR) : contrôle des RCM</a:t>
            </a:r>
          </a:p>
          <a:p>
            <a:pPr marL="403106" indent="-403106" defTabSz="1612427">
              <a:spcBef>
                <a:spcPts val="1764"/>
              </a:spcBef>
            </a:pPr>
            <a:endParaRPr lang="fr-FR" dirty="0">
              <a:solidFill>
                <a:srgbClr val="9B2D1F"/>
              </a:solidFill>
              <a:latin typeface="Rockwell" panose="02060603020205020403"/>
            </a:endParaRPr>
          </a:p>
        </p:txBody>
      </p:sp>
      <p:grpSp>
        <p:nvGrpSpPr>
          <p:cNvPr id="6" name="Group 8">
            <a:extLst>
              <a:ext uri="{FF2B5EF4-FFF2-40B4-BE49-F238E27FC236}">
                <a16:creationId xmlns:a16="http://schemas.microsoft.com/office/drawing/2014/main" id="{4036DDBF-0238-4E78-991D-D9FF29929EDE}"/>
              </a:ext>
            </a:extLst>
          </p:cNvPr>
          <p:cNvGrpSpPr>
            <a:grpSpLocks noChangeAspect="1"/>
          </p:cNvGrpSpPr>
          <p:nvPr/>
        </p:nvGrpSpPr>
        <p:grpSpPr>
          <a:xfrm>
            <a:off x="11408434" y="6223010"/>
            <a:ext cx="457200" cy="457177"/>
            <a:chOff x="11361456" y="6195813"/>
            <a:chExt cx="548640" cy="548640"/>
          </a:xfrm>
        </p:grpSpPr>
        <p:sp>
          <p:nvSpPr>
            <p:cNvPr id="8" name="Oval 9">
              <a:extLst>
                <a:ext uri="{FF2B5EF4-FFF2-40B4-BE49-F238E27FC236}">
                  <a16:creationId xmlns:a16="http://schemas.microsoft.com/office/drawing/2014/main" id="{1180AC2F-2060-420C-9C68-EB9A0306086B}"/>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10">
              <a:extLst>
                <a:ext uri="{FF2B5EF4-FFF2-40B4-BE49-F238E27FC236}">
                  <a16:creationId xmlns:a16="http://schemas.microsoft.com/office/drawing/2014/main" id="{480AFCD6-084E-4C3C-B7A0-768562471EF0}"/>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0" name="Slide Number Placeholder 6">
            <a:extLst>
              <a:ext uri="{FF2B5EF4-FFF2-40B4-BE49-F238E27FC236}">
                <a16:creationId xmlns:a16="http://schemas.microsoft.com/office/drawing/2014/main" id="{E8F568A1-C352-459A-8417-A814472ED889}"/>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20</a:t>
            </a:fld>
            <a:endParaRPr lang="en-US" sz="1764" dirty="0">
              <a:latin typeface="Rockwell Condensed" panose="02060603050405020104"/>
            </a:endParaRPr>
          </a:p>
        </p:txBody>
      </p:sp>
    </p:spTree>
    <p:extLst>
      <p:ext uri="{BB962C8B-B14F-4D97-AF65-F5344CB8AC3E}">
        <p14:creationId xmlns:p14="http://schemas.microsoft.com/office/powerpoint/2010/main" val="4282694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B1E9DCE6-BB90-A548-A2AC-9BEFE0747169}"/>
              </a:ext>
            </a:extLst>
          </p:cNvPr>
          <p:cNvSpPr>
            <a:spLocks noGrp="1" noChangeArrowheads="1"/>
          </p:cNvSpPr>
          <p:nvPr>
            <p:ph type="title"/>
          </p:nvPr>
        </p:nvSpPr>
        <p:spPr>
          <a:xfrm>
            <a:off x="2022475" y="401640"/>
            <a:ext cx="8147050" cy="1011237"/>
          </a:xfrm>
          <a:ln w="38100" cmpd="dbl">
            <a:solidFill>
              <a:srgbClr val="800000"/>
            </a:solidFill>
            <a:miter lim="800000"/>
            <a:headEnd/>
            <a:tailEnd/>
          </a:ln>
        </p:spPr>
        <p:txBody>
          <a:bodyPr>
            <a:normAutofit/>
          </a:bodyPr>
          <a:lstStyle/>
          <a:p>
            <a:r>
              <a:rPr lang="fr-FR" altLang="fr-FR" sz="3000">
                <a:solidFill>
                  <a:srgbClr val="800000"/>
                </a:solidFill>
                <a:latin typeface="Garamond" panose="02020404030301010803" pitchFamily="18" charset="0"/>
                <a:ea typeface="ＭＳ Ｐゴシック" panose="020B0600070205080204" pitchFamily="34" charset="-128"/>
              </a:rPr>
              <a:t>ÉCHEC DE LA VACCINATION SÉLECTIVE</a:t>
            </a:r>
            <a:br>
              <a:rPr lang="fr-FR" altLang="fr-FR" sz="3000">
                <a:solidFill>
                  <a:srgbClr val="800000"/>
                </a:solidFill>
                <a:latin typeface="Garamond" panose="02020404030301010803" pitchFamily="18" charset="0"/>
                <a:ea typeface="ＭＳ Ｐゴシック" panose="020B0600070205080204" pitchFamily="34" charset="-128"/>
              </a:rPr>
            </a:br>
            <a:r>
              <a:rPr lang="fr-FR" altLang="fr-FR" sz="3000">
                <a:solidFill>
                  <a:srgbClr val="800000"/>
                </a:solidFill>
                <a:latin typeface="Garamond" panose="02020404030301010803" pitchFamily="18" charset="0"/>
                <a:ea typeface="ＭＳ Ｐゴシック" panose="020B0600070205080204" pitchFamily="34" charset="-128"/>
              </a:rPr>
              <a:t>EXEMPLE DE LA RUBÉOLE EN FINLANDE</a:t>
            </a:r>
          </a:p>
        </p:txBody>
      </p:sp>
      <p:pic>
        <p:nvPicPr>
          <p:cNvPr id="29699" name="Picture 3">
            <a:extLst>
              <a:ext uri="{FF2B5EF4-FFF2-40B4-BE49-F238E27FC236}">
                <a16:creationId xmlns:a16="http://schemas.microsoft.com/office/drawing/2014/main" id="{DD3ADCFA-41FE-8443-ABDF-22092BBD6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50" y="1916113"/>
            <a:ext cx="8788400" cy="4144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9700" name="Text Box 4">
            <a:extLst>
              <a:ext uri="{FF2B5EF4-FFF2-40B4-BE49-F238E27FC236}">
                <a16:creationId xmlns:a16="http://schemas.microsoft.com/office/drawing/2014/main" id="{CE9CA249-0FFC-A749-9183-4C103B297AD5}"/>
              </a:ext>
            </a:extLst>
          </p:cNvPr>
          <p:cNvSpPr txBox="1">
            <a:spLocks noChangeArrowheads="1"/>
          </p:cNvSpPr>
          <p:nvPr/>
        </p:nvSpPr>
        <p:spPr bwMode="auto">
          <a:xfrm>
            <a:off x="8897938" y="5851527"/>
            <a:ext cx="1770062"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fr-FR" sz="1000" b="1" i="1">
              <a:latin typeface="Comic Sans MS" charset="0"/>
              <a:ea typeface="ＭＳ Ｐゴシック" charset="0"/>
              <a:cs typeface="Arial" charset="0"/>
            </a:endParaRPr>
          </a:p>
        </p:txBody>
      </p:sp>
      <p:grpSp>
        <p:nvGrpSpPr>
          <p:cNvPr id="123908" name="Group 5">
            <a:extLst>
              <a:ext uri="{FF2B5EF4-FFF2-40B4-BE49-F238E27FC236}">
                <a16:creationId xmlns:a16="http://schemas.microsoft.com/office/drawing/2014/main" id="{52FED445-E2F0-334E-8B9D-1EB85C43D6B9}"/>
              </a:ext>
            </a:extLst>
          </p:cNvPr>
          <p:cNvGrpSpPr>
            <a:grpSpLocks/>
          </p:cNvGrpSpPr>
          <p:nvPr/>
        </p:nvGrpSpPr>
        <p:grpSpPr bwMode="auto">
          <a:xfrm>
            <a:off x="3024190" y="1916115"/>
            <a:ext cx="2632075" cy="831337"/>
            <a:chOff x="748" y="935"/>
            <a:chExt cx="1678" cy="719"/>
          </a:xfrm>
        </p:grpSpPr>
        <p:sp>
          <p:nvSpPr>
            <p:cNvPr id="29702" name="Text Box 6">
              <a:extLst>
                <a:ext uri="{FF2B5EF4-FFF2-40B4-BE49-F238E27FC236}">
                  <a16:creationId xmlns:a16="http://schemas.microsoft.com/office/drawing/2014/main" id="{F0130E59-8D52-B54C-A67E-0315796E0C80}"/>
                </a:ext>
              </a:extLst>
            </p:cNvPr>
            <p:cNvSpPr txBox="1">
              <a:spLocks noChangeArrowheads="1"/>
            </p:cNvSpPr>
            <p:nvPr/>
          </p:nvSpPr>
          <p:spPr bwMode="auto">
            <a:xfrm>
              <a:off x="748" y="935"/>
              <a:ext cx="1678" cy="719"/>
            </a:xfrm>
            <a:prstGeom prst="rect">
              <a:avLst/>
            </a:prstGeom>
            <a:noFill/>
            <a:ln w="19050">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600" b="1" i="1">
                  <a:solidFill>
                    <a:srgbClr val="000099"/>
                  </a:solidFill>
                  <a:latin typeface="Garamond" panose="02020404030301010803" pitchFamily="18" charset="0"/>
                  <a:cs typeface="Arial" panose="020B0604020202020204" pitchFamily="34" charset="0"/>
                </a:rPr>
                <a:t>Vaccination sélective des filles</a:t>
              </a:r>
            </a:p>
            <a:p>
              <a:pPr algn="ctr" eaLnBrk="1" hangingPunct="1"/>
              <a:r>
                <a:rPr lang="fr-FR" altLang="fr-FR" sz="1600" b="1" i="1">
                  <a:solidFill>
                    <a:srgbClr val="000099"/>
                  </a:solidFill>
                  <a:latin typeface="Garamond" panose="02020404030301010803" pitchFamily="18" charset="0"/>
                  <a:cs typeface="Arial" panose="020B0604020202020204" pitchFamily="34" charset="0"/>
                </a:rPr>
                <a:t>de 11-13 ans (1975-1988)</a:t>
              </a:r>
            </a:p>
          </p:txBody>
        </p:sp>
        <p:sp>
          <p:nvSpPr>
            <p:cNvPr id="29703" name="Line 7">
              <a:extLst>
                <a:ext uri="{FF2B5EF4-FFF2-40B4-BE49-F238E27FC236}">
                  <a16:creationId xmlns:a16="http://schemas.microsoft.com/office/drawing/2014/main" id="{8F9E6394-F55F-C34A-9E45-7A45B4D53ABE}"/>
                </a:ext>
              </a:extLst>
            </p:cNvPr>
            <p:cNvSpPr>
              <a:spLocks noChangeShapeType="1"/>
            </p:cNvSpPr>
            <p:nvPr/>
          </p:nvSpPr>
          <p:spPr bwMode="auto">
            <a:xfrm>
              <a:off x="2426" y="935"/>
              <a:ext cx="0" cy="681"/>
            </a:xfrm>
            <a:prstGeom prst="line">
              <a:avLst/>
            </a:prstGeom>
            <a:noFill/>
            <a:ln w="19050">
              <a:solidFill>
                <a:srgbClr val="000099"/>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latin typeface="Arial" charset="0"/>
                <a:ea typeface="ＭＳ Ｐゴシック" charset="0"/>
                <a:cs typeface="ＭＳ Ｐゴシック" charset="0"/>
              </a:endParaRPr>
            </a:p>
          </p:txBody>
        </p:sp>
      </p:grpSp>
      <p:grpSp>
        <p:nvGrpSpPr>
          <p:cNvPr id="123909" name="Group 8">
            <a:extLst>
              <a:ext uri="{FF2B5EF4-FFF2-40B4-BE49-F238E27FC236}">
                <a16:creationId xmlns:a16="http://schemas.microsoft.com/office/drawing/2014/main" id="{04BAE6D8-3872-024E-8CC6-272C02C12973}"/>
              </a:ext>
            </a:extLst>
          </p:cNvPr>
          <p:cNvGrpSpPr>
            <a:grpSpLocks/>
          </p:cNvGrpSpPr>
          <p:nvPr/>
        </p:nvGrpSpPr>
        <p:grpSpPr bwMode="auto">
          <a:xfrm>
            <a:off x="6864350" y="1916115"/>
            <a:ext cx="2916238" cy="831337"/>
            <a:chOff x="3288" y="935"/>
            <a:chExt cx="1860" cy="719"/>
          </a:xfrm>
        </p:grpSpPr>
        <p:sp>
          <p:nvSpPr>
            <p:cNvPr id="29705" name="Text Box 9">
              <a:extLst>
                <a:ext uri="{FF2B5EF4-FFF2-40B4-BE49-F238E27FC236}">
                  <a16:creationId xmlns:a16="http://schemas.microsoft.com/office/drawing/2014/main" id="{8400BEDB-6BC5-CB47-AEA9-A5AF5BFE0E0E}"/>
                </a:ext>
              </a:extLst>
            </p:cNvPr>
            <p:cNvSpPr txBox="1">
              <a:spLocks noChangeArrowheads="1"/>
            </p:cNvSpPr>
            <p:nvPr/>
          </p:nvSpPr>
          <p:spPr bwMode="auto">
            <a:xfrm>
              <a:off x="3289" y="935"/>
              <a:ext cx="1859" cy="719"/>
            </a:xfrm>
            <a:prstGeom prst="rect">
              <a:avLst/>
            </a:prstGeom>
            <a:noFill/>
            <a:ln w="19050">
              <a:solidFill>
                <a:srgbClr val="000099"/>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fr-FR" sz="1600" b="1" i="1">
                  <a:solidFill>
                    <a:srgbClr val="000099"/>
                  </a:solidFill>
                  <a:latin typeface="Garamond" charset="0"/>
                  <a:ea typeface="ＭＳ Ｐゴシック" charset="0"/>
                  <a:cs typeface="Arial" charset="0"/>
                </a:rPr>
                <a:t>Vaccination en routine des enfants</a:t>
              </a:r>
            </a:p>
            <a:p>
              <a:pPr algn="ctr">
                <a:defRPr/>
              </a:pPr>
              <a:r>
                <a:rPr lang="fr-FR" sz="1600" b="1" i="1">
                  <a:solidFill>
                    <a:srgbClr val="000099"/>
                  </a:solidFill>
                  <a:latin typeface="Garamond" charset="0"/>
                  <a:ea typeface="ＭＳ Ｐゴシック" charset="0"/>
                  <a:cs typeface="Arial" charset="0"/>
                </a:rPr>
                <a:t>14-18 mois et 6 ans (1982)</a:t>
              </a:r>
            </a:p>
          </p:txBody>
        </p:sp>
        <p:sp>
          <p:nvSpPr>
            <p:cNvPr id="29706" name="Line 10">
              <a:extLst>
                <a:ext uri="{FF2B5EF4-FFF2-40B4-BE49-F238E27FC236}">
                  <a16:creationId xmlns:a16="http://schemas.microsoft.com/office/drawing/2014/main" id="{F134FAEA-DB00-1943-98A8-DDC3902D4A7E}"/>
                </a:ext>
              </a:extLst>
            </p:cNvPr>
            <p:cNvSpPr>
              <a:spLocks noChangeShapeType="1"/>
            </p:cNvSpPr>
            <p:nvPr/>
          </p:nvSpPr>
          <p:spPr bwMode="auto">
            <a:xfrm flipH="1">
              <a:off x="3288" y="935"/>
              <a:ext cx="0" cy="681"/>
            </a:xfrm>
            <a:prstGeom prst="line">
              <a:avLst/>
            </a:prstGeom>
            <a:noFill/>
            <a:ln w="19050">
              <a:solidFill>
                <a:srgbClr val="000099"/>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latin typeface="Arial" charset="0"/>
                <a:ea typeface="ＭＳ Ｐゴシック" charset="0"/>
                <a:cs typeface="ＭＳ Ｐゴシック" charset="0"/>
              </a:endParaRPr>
            </a:p>
          </p:txBody>
        </p:sp>
      </p:grpSp>
      <p:sp>
        <p:nvSpPr>
          <p:cNvPr id="29707" name="Text Box 11">
            <a:extLst>
              <a:ext uri="{FF2B5EF4-FFF2-40B4-BE49-F238E27FC236}">
                <a16:creationId xmlns:a16="http://schemas.microsoft.com/office/drawing/2014/main" id="{FF5050D7-9C32-9446-A7F2-08D487071C52}"/>
              </a:ext>
            </a:extLst>
          </p:cNvPr>
          <p:cNvSpPr txBox="1">
            <a:spLocks noChangeArrowheads="1"/>
          </p:cNvSpPr>
          <p:nvPr/>
        </p:nvSpPr>
        <p:spPr bwMode="auto">
          <a:xfrm rot="16200000">
            <a:off x="1496219" y="3407569"/>
            <a:ext cx="628650" cy="430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fr-FR" sz="2200" b="1">
                <a:solidFill>
                  <a:schemeClr val="tx2"/>
                </a:solidFill>
                <a:latin typeface="Garamond" charset="0"/>
                <a:ea typeface="ＭＳ Ｐゴシック" charset="0"/>
                <a:cs typeface="Arial" charset="0"/>
              </a:rPr>
              <a:t>Cas</a:t>
            </a:r>
          </a:p>
        </p:txBody>
      </p:sp>
      <p:sp>
        <p:nvSpPr>
          <p:cNvPr id="29708" name="Text Box 12">
            <a:extLst>
              <a:ext uri="{FF2B5EF4-FFF2-40B4-BE49-F238E27FC236}">
                <a16:creationId xmlns:a16="http://schemas.microsoft.com/office/drawing/2014/main" id="{70E53DC8-3713-4842-A51E-329AA9144864}"/>
              </a:ext>
            </a:extLst>
          </p:cNvPr>
          <p:cNvSpPr txBox="1">
            <a:spLocks noChangeArrowheads="1"/>
          </p:cNvSpPr>
          <p:nvPr/>
        </p:nvSpPr>
        <p:spPr bwMode="auto">
          <a:xfrm>
            <a:off x="1871665" y="6381750"/>
            <a:ext cx="2803525"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1600" b="1">
                <a:latin typeface="Garamond" panose="02020404030301010803" pitchFamily="18" charset="0"/>
                <a:cs typeface="Arial" panose="020B0604020202020204" pitchFamily="34" charset="0"/>
              </a:rPr>
              <a:t>D</a:t>
            </a:r>
            <a:r>
              <a:rPr lang="ja-JP" altLang="fr-FR" sz="1600" b="1">
                <a:cs typeface="Arial" panose="020B0604020202020204" pitchFamily="34" charset="0"/>
              </a:rPr>
              <a:t>’</a:t>
            </a:r>
            <a:r>
              <a:rPr lang="fr-FR" altLang="ja-JP" sz="1600" b="1">
                <a:latin typeface="Garamond" panose="02020404030301010803" pitchFamily="18" charset="0"/>
                <a:cs typeface="Arial" panose="020B0604020202020204" pitchFamily="34" charset="0"/>
              </a:rPr>
              <a:t>après Peltola H JAMA 2000</a:t>
            </a:r>
            <a:endParaRPr lang="fr-FR" altLang="fr-FR" sz="1600" b="1">
              <a:latin typeface="Garamond" panose="02020404030301010803" pitchFamily="18" charset="0"/>
              <a:cs typeface="Arial" panose="020B0604020202020204" pitchFamily="34" charset="0"/>
            </a:endParaRPr>
          </a:p>
        </p:txBody>
      </p:sp>
    </p:spTree>
    <p:extLst>
      <p:ext uri="{BB962C8B-B14F-4D97-AF65-F5344CB8AC3E}">
        <p14:creationId xmlns:p14="http://schemas.microsoft.com/office/powerpoint/2010/main" val="284146990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DF5FD77-E9E3-4E8B-BE84-1530EB842263}"/>
              </a:ext>
            </a:extLst>
          </p:cNvPr>
          <p:cNvSpPr>
            <a:spLocks noGrp="1"/>
          </p:cNvSpPr>
          <p:nvPr>
            <p:ph type="title"/>
          </p:nvPr>
        </p:nvSpPr>
        <p:spPr>
          <a:xfrm>
            <a:off x="93915" y="285582"/>
            <a:ext cx="12004170" cy="747641"/>
          </a:xfrm>
        </p:spPr>
        <p:txBody>
          <a:bodyPr>
            <a:noAutofit/>
          </a:bodyPr>
          <a:lstStyle/>
          <a:p>
            <a:r>
              <a:rPr lang="fr-FR" sz="3175" dirty="0"/>
              <a:t> </a:t>
            </a:r>
            <a:r>
              <a:rPr lang="fr-FR" sz="3175" dirty="0">
                <a:solidFill>
                  <a:schemeClr val="tx1"/>
                </a:solidFill>
              </a:rPr>
              <a:t>permettre d’augmenter globalement la couverture vaccinale en améliorant l’acceptabilité? </a:t>
            </a:r>
          </a:p>
        </p:txBody>
      </p:sp>
      <p:sp>
        <p:nvSpPr>
          <p:cNvPr id="6" name="ZoneTexte 5">
            <a:extLst>
              <a:ext uri="{FF2B5EF4-FFF2-40B4-BE49-F238E27FC236}">
                <a16:creationId xmlns:a16="http://schemas.microsoft.com/office/drawing/2014/main" id="{21A0705D-EE86-42CB-BB07-E22D65C8F55A}"/>
              </a:ext>
            </a:extLst>
          </p:cNvPr>
          <p:cNvSpPr txBox="1"/>
          <p:nvPr/>
        </p:nvSpPr>
        <p:spPr>
          <a:xfrm>
            <a:off x="2363792" y="5864515"/>
            <a:ext cx="7905382" cy="307905"/>
          </a:xfrm>
          <a:prstGeom prst="rect">
            <a:avLst/>
          </a:prstGeom>
          <a:noFill/>
        </p:spPr>
        <p:txBody>
          <a:bodyPr wrap="square" rtlCol="0">
            <a:spAutoFit/>
          </a:bodyPr>
          <a:lstStyle/>
          <a:p>
            <a:pPr algn="ctr" defTabSz="403228"/>
            <a:r>
              <a:rPr lang="fr-FR" sz="1401" dirty="0">
                <a:solidFill>
                  <a:prstClr val="black"/>
                </a:solidFill>
                <a:latin typeface="Arial Narrow" panose="020B0606020202030204" pitchFamily="34" charset="0"/>
              </a:rPr>
              <a:t>Couverture vaccinale parmi les adolescents âgés de 13- à 17 ans entre 2006 et </a:t>
            </a:r>
            <a:r>
              <a:rPr lang="fr-FR" sz="1401">
                <a:solidFill>
                  <a:prstClr val="black"/>
                </a:solidFill>
                <a:latin typeface="Arial Narrow" panose="020B0606020202030204" pitchFamily="34" charset="0"/>
              </a:rPr>
              <a:t>2016. (</a:t>
            </a:r>
            <a:r>
              <a:rPr lang="fr-FR" sz="1401" dirty="0">
                <a:solidFill>
                  <a:prstClr val="black"/>
                </a:solidFill>
                <a:latin typeface="Arial Narrow" panose="020B0606020202030204" pitchFamily="34" charset="0"/>
              </a:rPr>
              <a:t>National Immunisation </a:t>
            </a:r>
            <a:r>
              <a:rPr lang="fr-FR" sz="1401" dirty="0" err="1">
                <a:solidFill>
                  <a:prstClr val="black"/>
                </a:solidFill>
                <a:latin typeface="Arial Narrow" panose="020B0606020202030204" pitchFamily="34" charset="0"/>
              </a:rPr>
              <a:t>survey</a:t>
            </a:r>
            <a:r>
              <a:rPr lang="fr-FR" sz="1401" dirty="0">
                <a:solidFill>
                  <a:prstClr val="black"/>
                </a:solidFill>
                <a:latin typeface="Arial Narrow" panose="020B0606020202030204" pitchFamily="34" charset="0"/>
              </a:rPr>
              <a:t>)  </a:t>
            </a:r>
          </a:p>
        </p:txBody>
      </p:sp>
      <p:sp>
        <p:nvSpPr>
          <p:cNvPr id="11" name="ZoneTexte 10">
            <a:extLst>
              <a:ext uri="{FF2B5EF4-FFF2-40B4-BE49-F238E27FC236}">
                <a16:creationId xmlns:a16="http://schemas.microsoft.com/office/drawing/2014/main" id="{CC89FE3B-AE56-4031-A3EB-26FCA52A2FB9}"/>
              </a:ext>
            </a:extLst>
          </p:cNvPr>
          <p:cNvSpPr txBox="1"/>
          <p:nvPr/>
        </p:nvSpPr>
        <p:spPr>
          <a:xfrm>
            <a:off x="253980" y="1691821"/>
            <a:ext cx="1942742" cy="831253"/>
          </a:xfrm>
          <a:prstGeom prst="rect">
            <a:avLst/>
          </a:prstGeom>
          <a:noFill/>
        </p:spPr>
        <p:txBody>
          <a:bodyPr wrap="square" rtlCol="0">
            <a:spAutoFit/>
          </a:bodyPr>
          <a:lstStyle/>
          <a:p>
            <a:pPr defTabSz="403228"/>
            <a:r>
              <a:rPr lang="fr-FR" sz="2401" dirty="0">
                <a:solidFill>
                  <a:srgbClr val="696464"/>
                </a:solidFill>
                <a:latin typeface="Rockwell" panose="02060603020205020403"/>
              </a:rPr>
              <a:t>L’exemple des US </a:t>
            </a:r>
          </a:p>
        </p:txBody>
      </p:sp>
      <p:sp>
        <p:nvSpPr>
          <p:cNvPr id="8" name="Espace réservé du numéro de diapositive 7">
            <a:extLst>
              <a:ext uri="{FF2B5EF4-FFF2-40B4-BE49-F238E27FC236}">
                <a16:creationId xmlns:a16="http://schemas.microsoft.com/office/drawing/2014/main" id="{EE3190F9-F525-4F2D-85FF-7F25927D2E79}"/>
              </a:ext>
            </a:extLst>
          </p:cNvPr>
          <p:cNvSpPr>
            <a:spLocks noGrp="1"/>
          </p:cNvSpPr>
          <p:nvPr>
            <p:ph type="sldNum" sz="quarter" idx="12"/>
          </p:nvPr>
        </p:nvSpPr>
        <p:spPr>
          <a:xfrm>
            <a:off x="16510742" y="11453101"/>
            <a:ext cx="4837458" cy="644042"/>
          </a:xfrm>
          <a:prstGeom prst="rect">
            <a:avLst/>
          </a:prstGeom>
        </p:spPr>
        <p:txBody>
          <a:bodyPr/>
          <a:lstStyle>
            <a:defPPr>
              <a:defRPr lang="en-US"/>
            </a:defPPr>
            <a:lvl1pPr marL="0" algn="r" defTabSz="806422" rtl="0" eaLnBrk="1" latinLnBrk="0" hangingPunct="1">
              <a:defRPr sz="1764" kern="1200">
                <a:solidFill>
                  <a:schemeClr val="tx1">
                    <a:lumMod val="50000"/>
                    <a:lumOff val="50000"/>
                  </a:schemeClr>
                </a:solidFill>
                <a:latin typeface="+mn-lt"/>
                <a:ea typeface="+mn-ea"/>
                <a:cs typeface="+mn-cs"/>
              </a:defRPr>
            </a:lvl1pPr>
            <a:lvl2pPr marL="806422" algn="l" defTabSz="806422" rtl="0" eaLnBrk="1" latinLnBrk="0" hangingPunct="1">
              <a:defRPr sz="3351" kern="1200">
                <a:solidFill>
                  <a:schemeClr val="tx1"/>
                </a:solidFill>
                <a:latin typeface="+mn-lt"/>
                <a:ea typeface="+mn-ea"/>
                <a:cs typeface="+mn-cs"/>
              </a:defRPr>
            </a:lvl2pPr>
            <a:lvl3pPr marL="1612841" algn="l" defTabSz="806422" rtl="0" eaLnBrk="1" latinLnBrk="0" hangingPunct="1">
              <a:defRPr sz="3351" kern="1200">
                <a:solidFill>
                  <a:schemeClr val="tx1"/>
                </a:solidFill>
                <a:latin typeface="+mn-lt"/>
                <a:ea typeface="+mn-ea"/>
                <a:cs typeface="+mn-cs"/>
              </a:defRPr>
            </a:lvl3pPr>
            <a:lvl4pPr marL="2419265" algn="l" defTabSz="806422" rtl="0" eaLnBrk="1" latinLnBrk="0" hangingPunct="1">
              <a:defRPr sz="3351" kern="1200">
                <a:solidFill>
                  <a:schemeClr val="tx1"/>
                </a:solidFill>
                <a:latin typeface="+mn-lt"/>
                <a:ea typeface="+mn-ea"/>
                <a:cs typeface="+mn-cs"/>
              </a:defRPr>
            </a:lvl4pPr>
            <a:lvl5pPr marL="3225686" algn="l" defTabSz="806422" rtl="0" eaLnBrk="1" latinLnBrk="0" hangingPunct="1">
              <a:defRPr sz="3351" kern="1200">
                <a:solidFill>
                  <a:schemeClr val="tx1"/>
                </a:solidFill>
                <a:latin typeface="+mn-lt"/>
                <a:ea typeface="+mn-ea"/>
                <a:cs typeface="+mn-cs"/>
              </a:defRPr>
            </a:lvl5pPr>
            <a:lvl6pPr marL="4032108" algn="l" defTabSz="806422" rtl="0" eaLnBrk="1" latinLnBrk="0" hangingPunct="1">
              <a:defRPr sz="3351" kern="1200">
                <a:solidFill>
                  <a:schemeClr val="tx1"/>
                </a:solidFill>
                <a:latin typeface="+mn-lt"/>
                <a:ea typeface="+mn-ea"/>
                <a:cs typeface="+mn-cs"/>
              </a:defRPr>
            </a:lvl6pPr>
            <a:lvl7pPr marL="4838528" algn="l" defTabSz="806422" rtl="0" eaLnBrk="1" latinLnBrk="0" hangingPunct="1">
              <a:defRPr sz="3351" kern="1200">
                <a:solidFill>
                  <a:schemeClr val="tx1"/>
                </a:solidFill>
                <a:latin typeface="+mn-lt"/>
                <a:ea typeface="+mn-ea"/>
                <a:cs typeface="+mn-cs"/>
              </a:defRPr>
            </a:lvl7pPr>
            <a:lvl8pPr marL="5644951" algn="l" defTabSz="806422" rtl="0" eaLnBrk="1" latinLnBrk="0" hangingPunct="1">
              <a:defRPr sz="3351" kern="1200">
                <a:solidFill>
                  <a:schemeClr val="tx1"/>
                </a:solidFill>
                <a:latin typeface="+mn-lt"/>
                <a:ea typeface="+mn-ea"/>
                <a:cs typeface="+mn-cs"/>
              </a:defRPr>
            </a:lvl8pPr>
            <a:lvl9pPr marL="6451373" algn="l" defTabSz="806422" rtl="0" eaLnBrk="1" latinLnBrk="0" hangingPunct="1">
              <a:defRPr sz="3351" kern="1200">
                <a:solidFill>
                  <a:schemeClr val="tx1"/>
                </a:solidFill>
                <a:latin typeface="+mn-lt"/>
                <a:ea typeface="+mn-ea"/>
                <a:cs typeface="+mn-cs"/>
              </a:defRPr>
            </a:lvl9pPr>
          </a:lstStyle>
          <a:p>
            <a:fld id="{74D97F68-CC38-3C48-B083-3B4A1457065E}" type="slidenum">
              <a:rPr lang="en-US">
                <a:solidFill>
                  <a:prstClr val="black">
                    <a:lumMod val="50000"/>
                    <a:lumOff val="50000"/>
                  </a:prstClr>
                </a:solidFill>
                <a:latin typeface="Rockwell" panose="02060603020205020403"/>
              </a:rPr>
              <a:pPr/>
              <a:t>22</a:t>
            </a:fld>
            <a:endParaRPr lang="en-US" dirty="0">
              <a:solidFill>
                <a:prstClr val="black">
                  <a:lumMod val="50000"/>
                  <a:lumOff val="50000"/>
                </a:prstClr>
              </a:solidFill>
              <a:latin typeface="Rockwell" panose="02060603020205020403"/>
            </a:endParaRPr>
          </a:p>
        </p:txBody>
      </p:sp>
      <p:sp>
        <p:nvSpPr>
          <p:cNvPr id="16" name="ZoneTexte 15">
            <a:extLst>
              <a:ext uri="{FF2B5EF4-FFF2-40B4-BE49-F238E27FC236}">
                <a16:creationId xmlns:a16="http://schemas.microsoft.com/office/drawing/2014/main" id="{3317A9D1-6594-4ADD-AFE2-172CD84844B8}"/>
              </a:ext>
            </a:extLst>
          </p:cNvPr>
          <p:cNvSpPr txBox="1"/>
          <p:nvPr/>
        </p:nvSpPr>
        <p:spPr>
          <a:xfrm>
            <a:off x="1900" y="6350011"/>
            <a:ext cx="11047119" cy="246221"/>
          </a:xfrm>
          <a:prstGeom prst="rect">
            <a:avLst/>
          </a:prstGeom>
          <a:solidFill>
            <a:schemeClr val="bg1">
              <a:lumMod val="95000"/>
            </a:schemeClr>
          </a:solidFill>
        </p:spPr>
        <p:txBody>
          <a:bodyPr wrap="square" rtlCol="0">
            <a:spAutoFit/>
          </a:bodyPr>
          <a:lstStyle/>
          <a:p>
            <a:pPr marL="171442" indent="-171442" defTabSz="914358">
              <a:buFont typeface="Wingdings" panose="05000000000000000000" pitchFamily="2" charset="2"/>
              <a:buChar char="Ø"/>
            </a:pPr>
            <a:r>
              <a:rPr lang="en-US" sz="1000" dirty="0">
                <a:solidFill>
                  <a:srgbClr val="BBE0E3">
                    <a:lumMod val="50000"/>
                  </a:srgbClr>
                </a:solidFill>
                <a:latin typeface="Arial"/>
                <a:cs typeface="Arial"/>
                <a:sym typeface="Wingdings" panose="05000000000000000000" pitchFamily="2" charset="2"/>
              </a:rPr>
              <a:t>1 - </a:t>
            </a:r>
            <a:r>
              <a:rPr lang="en-US" sz="1000" dirty="0">
                <a:solidFill>
                  <a:srgbClr val="BBE0E3">
                    <a:lumMod val="50000"/>
                  </a:srgbClr>
                </a:solidFill>
                <a:latin typeface="Arial"/>
                <a:cs typeface="Arial"/>
              </a:rPr>
              <a:t>Markowitz LE et al. </a:t>
            </a:r>
            <a:r>
              <a:rPr lang="pt-BR" sz="1000" dirty="0">
                <a:solidFill>
                  <a:srgbClr val="BBE0E3">
                    <a:lumMod val="50000"/>
                  </a:srgbClr>
                </a:solidFill>
                <a:latin typeface="Arial"/>
                <a:cs typeface="Arial"/>
              </a:rPr>
              <a:t>Acad Pediatr. 2018;18(2S):S3-S10. doi:10.1016/j.acap.2017.09.014</a:t>
            </a:r>
            <a:endParaRPr lang="en-US" sz="1000" dirty="0">
              <a:solidFill>
                <a:srgbClr val="BBE0E3">
                  <a:lumMod val="50000"/>
                </a:srgbClr>
              </a:solidFill>
              <a:latin typeface="Arial"/>
              <a:cs typeface="Arial"/>
            </a:endParaRPr>
          </a:p>
        </p:txBody>
      </p:sp>
      <p:pic>
        <p:nvPicPr>
          <p:cNvPr id="2" name="Image 1">
            <a:extLst>
              <a:ext uri="{FF2B5EF4-FFF2-40B4-BE49-F238E27FC236}">
                <a16:creationId xmlns:a16="http://schemas.microsoft.com/office/drawing/2014/main" id="{8A3A7F3E-B16F-43F2-A4C4-0366F272E172}"/>
              </a:ext>
            </a:extLst>
          </p:cNvPr>
          <p:cNvPicPr>
            <a:picLocks noChangeAspect="1"/>
          </p:cNvPicPr>
          <p:nvPr/>
        </p:nvPicPr>
        <p:blipFill>
          <a:blip r:embed="rId3"/>
          <a:stretch>
            <a:fillRect/>
          </a:stretch>
        </p:blipFill>
        <p:spPr>
          <a:xfrm>
            <a:off x="2196721" y="1658085"/>
            <a:ext cx="8603759" cy="4108664"/>
          </a:xfrm>
          <a:prstGeom prst="rect">
            <a:avLst/>
          </a:prstGeom>
        </p:spPr>
      </p:pic>
      <p:sp>
        <p:nvSpPr>
          <p:cNvPr id="12" name="Rectangle 11">
            <a:extLst>
              <a:ext uri="{FF2B5EF4-FFF2-40B4-BE49-F238E27FC236}">
                <a16:creationId xmlns:a16="http://schemas.microsoft.com/office/drawing/2014/main" id="{BAB47278-B816-4EE8-8013-98C3B451C4BE}"/>
              </a:ext>
            </a:extLst>
          </p:cNvPr>
          <p:cNvSpPr/>
          <p:nvPr/>
        </p:nvSpPr>
        <p:spPr>
          <a:xfrm>
            <a:off x="5856949" y="1618451"/>
            <a:ext cx="1283303" cy="677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900" dirty="0">
              <a:solidFill>
                <a:prstClr val="white"/>
              </a:solidFill>
              <a:latin typeface="Rockwell" panose="02060603020205020403"/>
            </a:endParaRPr>
          </a:p>
        </p:txBody>
      </p:sp>
      <p:sp>
        <p:nvSpPr>
          <p:cNvPr id="14" name="Rectangle 13">
            <a:extLst>
              <a:ext uri="{FF2B5EF4-FFF2-40B4-BE49-F238E27FC236}">
                <a16:creationId xmlns:a16="http://schemas.microsoft.com/office/drawing/2014/main" id="{872ECA8A-FFD2-4F31-8378-AEDB848A5975}"/>
              </a:ext>
            </a:extLst>
          </p:cNvPr>
          <p:cNvSpPr/>
          <p:nvPr/>
        </p:nvSpPr>
        <p:spPr>
          <a:xfrm>
            <a:off x="9110972" y="2907810"/>
            <a:ext cx="1283303" cy="3194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900" dirty="0">
              <a:solidFill>
                <a:prstClr val="white"/>
              </a:solidFill>
              <a:latin typeface="Rockwell" panose="02060603020205020403"/>
            </a:endParaRPr>
          </a:p>
        </p:txBody>
      </p:sp>
      <p:sp>
        <p:nvSpPr>
          <p:cNvPr id="15" name="Rectangle 14">
            <a:extLst>
              <a:ext uri="{FF2B5EF4-FFF2-40B4-BE49-F238E27FC236}">
                <a16:creationId xmlns:a16="http://schemas.microsoft.com/office/drawing/2014/main" id="{B0C44658-E925-4FE1-9221-7911C6CF35FF}"/>
              </a:ext>
            </a:extLst>
          </p:cNvPr>
          <p:cNvSpPr/>
          <p:nvPr/>
        </p:nvSpPr>
        <p:spPr>
          <a:xfrm>
            <a:off x="9182687" y="3266941"/>
            <a:ext cx="1283303" cy="3194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900" dirty="0">
              <a:solidFill>
                <a:prstClr val="white"/>
              </a:solidFill>
              <a:latin typeface="Rockwell" panose="02060603020205020403"/>
            </a:endParaRPr>
          </a:p>
        </p:txBody>
      </p:sp>
      <p:grpSp>
        <p:nvGrpSpPr>
          <p:cNvPr id="13" name="Group 8">
            <a:extLst>
              <a:ext uri="{FF2B5EF4-FFF2-40B4-BE49-F238E27FC236}">
                <a16:creationId xmlns:a16="http://schemas.microsoft.com/office/drawing/2014/main" id="{F7823E50-56A1-4BCD-817A-AB76802B2588}"/>
              </a:ext>
            </a:extLst>
          </p:cNvPr>
          <p:cNvGrpSpPr>
            <a:grpSpLocks noChangeAspect="1"/>
          </p:cNvGrpSpPr>
          <p:nvPr/>
        </p:nvGrpSpPr>
        <p:grpSpPr>
          <a:xfrm>
            <a:off x="11408434" y="6223010"/>
            <a:ext cx="457200" cy="457177"/>
            <a:chOff x="11361456" y="6195813"/>
            <a:chExt cx="548640" cy="548640"/>
          </a:xfrm>
        </p:grpSpPr>
        <p:sp>
          <p:nvSpPr>
            <p:cNvPr id="17" name="Oval 9">
              <a:extLst>
                <a:ext uri="{FF2B5EF4-FFF2-40B4-BE49-F238E27FC236}">
                  <a16:creationId xmlns:a16="http://schemas.microsoft.com/office/drawing/2014/main" id="{83ACE7EB-D760-43F9-9516-2F0CACE36B1D}"/>
                </a:ext>
              </a:extLst>
            </p:cNvPr>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8" name="Oval 10">
              <a:extLst>
                <a:ext uri="{FF2B5EF4-FFF2-40B4-BE49-F238E27FC236}">
                  <a16:creationId xmlns:a16="http://schemas.microsoft.com/office/drawing/2014/main" id="{7E3D6B1E-6D89-48BE-A6A0-F144D765B9D0}"/>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9" name="Slide Number Placeholder 6">
            <a:extLst>
              <a:ext uri="{FF2B5EF4-FFF2-40B4-BE49-F238E27FC236}">
                <a16:creationId xmlns:a16="http://schemas.microsoft.com/office/drawing/2014/main" id="{27DED271-D79F-4731-900E-C0E668F508F1}"/>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22</a:t>
            </a:fld>
            <a:endParaRPr lang="en-US" sz="1764" dirty="0">
              <a:latin typeface="Rockwell Condensed" panose="02060603050405020104"/>
            </a:endParaRPr>
          </a:p>
        </p:txBody>
      </p:sp>
    </p:spTree>
    <p:extLst>
      <p:ext uri="{BB962C8B-B14F-4D97-AF65-F5344CB8AC3E}">
        <p14:creationId xmlns:p14="http://schemas.microsoft.com/office/powerpoint/2010/main" val="3763942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6563" y="-107139"/>
            <a:ext cx="10962696" cy="1076100"/>
          </a:xfrm>
        </p:spPr>
        <p:txBody>
          <a:bodyPr>
            <a:noAutofit/>
          </a:bodyPr>
          <a:lstStyle/>
          <a:p>
            <a:r>
              <a:rPr lang="fr-FR" sz="2799" kern="600" spc="30" dirty="0">
                <a:solidFill>
                  <a:schemeClr val="tx1"/>
                </a:solidFill>
              </a:rPr>
              <a:t>Une vaccination mixte accélère l’élimination des infections à  HPV</a:t>
            </a:r>
          </a:p>
        </p:txBody>
      </p:sp>
      <p:sp>
        <p:nvSpPr>
          <p:cNvPr id="6" name="Espace réservé du contenu 5"/>
          <p:cNvSpPr>
            <a:spLocks noGrp="1"/>
          </p:cNvSpPr>
          <p:nvPr>
            <p:ph idx="4294967295"/>
          </p:nvPr>
        </p:nvSpPr>
        <p:spPr>
          <a:xfrm>
            <a:off x="1" y="1626351"/>
            <a:ext cx="8763007" cy="2075313"/>
          </a:xfrm>
          <a:noFill/>
          <a:ln>
            <a:noFill/>
          </a:ln>
        </p:spPr>
        <p:txBody>
          <a:bodyPr>
            <a:normAutofit fontScale="70000" lnSpcReduction="20000"/>
          </a:bodyPr>
          <a:lstStyle/>
          <a:p>
            <a:pPr lvl="1">
              <a:buClr>
                <a:schemeClr val="accent2"/>
              </a:buClr>
              <a:buFont typeface="Wingdings" panose="05000000000000000000" pitchFamily="2" charset="2"/>
              <a:buChar char="§"/>
            </a:pPr>
            <a:endParaRPr lang="fr-FR" sz="1600" dirty="0">
              <a:solidFill>
                <a:schemeClr val="tx2"/>
              </a:solidFill>
            </a:endParaRPr>
          </a:p>
          <a:p>
            <a:pPr>
              <a:buClr>
                <a:schemeClr val="accent2"/>
              </a:buClr>
              <a:buFont typeface="Wingdings" panose="05000000000000000000" pitchFamily="2" charset="2"/>
              <a:buChar char="§"/>
            </a:pPr>
            <a:r>
              <a:rPr lang="fr-FR" b="1" dirty="0">
                <a:solidFill>
                  <a:schemeClr val="accent2"/>
                </a:solidFill>
              </a:rPr>
              <a:t>Objectif</a:t>
            </a:r>
            <a:r>
              <a:rPr lang="fr-FR" dirty="0">
                <a:solidFill>
                  <a:schemeClr val="accent2"/>
                </a:solidFill>
              </a:rPr>
              <a:t> : </a:t>
            </a:r>
            <a:r>
              <a:rPr lang="fr-FR" sz="1940" dirty="0"/>
              <a:t>Estimer </a:t>
            </a:r>
            <a:r>
              <a:rPr lang="fr-FR" sz="1940" b="1" dirty="0"/>
              <a:t>l’impact population </a:t>
            </a:r>
            <a:r>
              <a:rPr lang="fr-FR" sz="1940" dirty="0"/>
              <a:t>de la vaccination HPV sur la </a:t>
            </a:r>
            <a:r>
              <a:rPr lang="fr-FR" sz="1940" b="1" dirty="0"/>
              <a:t>prévalence des types couverts </a:t>
            </a:r>
            <a:r>
              <a:rPr lang="fr-FR" sz="1940" dirty="0"/>
              <a:t>(HPV16 en particulier) </a:t>
            </a:r>
          </a:p>
          <a:p>
            <a:pPr marL="0" indent="0">
              <a:buClr>
                <a:schemeClr val="accent2"/>
              </a:buClr>
              <a:buNone/>
            </a:pPr>
            <a:endParaRPr lang="fr-FR" sz="1600" dirty="0">
              <a:solidFill>
                <a:schemeClr val="tx2"/>
              </a:solidFill>
            </a:endParaRPr>
          </a:p>
          <a:p>
            <a:pPr>
              <a:buClr>
                <a:schemeClr val="accent2"/>
              </a:buClr>
              <a:buFont typeface="Wingdings" panose="05000000000000000000" pitchFamily="2" charset="2"/>
              <a:buChar char="§"/>
            </a:pPr>
            <a:r>
              <a:rPr lang="fr-FR" b="1" dirty="0">
                <a:solidFill>
                  <a:schemeClr val="accent2"/>
                </a:solidFill>
              </a:rPr>
              <a:t>Stratégies comparées</a:t>
            </a:r>
            <a:r>
              <a:rPr lang="fr-FR" sz="1499" dirty="0">
                <a:solidFill>
                  <a:schemeClr val="accent2"/>
                </a:solidFill>
              </a:rPr>
              <a:t>*</a:t>
            </a:r>
            <a:r>
              <a:rPr lang="fr-FR" b="1" dirty="0">
                <a:solidFill>
                  <a:schemeClr val="accent2"/>
                </a:solidFill>
              </a:rPr>
              <a:t> </a:t>
            </a:r>
            <a:r>
              <a:rPr lang="fr-FR" dirty="0">
                <a:solidFill>
                  <a:schemeClr val="accent2"/>
                </a:solidFill>
              </a:rPr>
              <a:t>: </a:t>
            </a:r>
          </a:p>
          <a:p>
            <a:pPr lvl="1">
              <a:buClr>
                <a:schemeClr val="accent2"/>
              </a:buClr>
              <a:buFont typeface="Wingdings" panose="05000000000000000000" pitchFamily="2" charset="2"/>
              <a:buChar char="§"/>
            </a:pPr>
            <a:r>
              <a:rPr lang="fr-FR" sz="1940" dirty="0"/>
              <a:t>Vaccination des </a:t>
            </a:r>
            <a:r>
              <a:rPr lang="fr-FR" sz="1940" b="1" i="1" dirty="0"/>
              <a:t>filles uniquement </a:t>
            </a:r>
            <a:r>
              <a:rPr lang="fr-FR" sz="1940" dirty="0"/>
              <a:t>à 12 ans , </a:t>
            </a:r>
            <a:r>
              <a:rPr lang="fr-FR" sz="1940" b="1" dirty="0"/>
              <a:t>40% </a:t>
            </a:r>
            <a:r>
              <a:rPr lang="fr-FR" sz="1940" dirty="0"/>
              <a:t>de couverture vaccinale (CV)</a:t>
            </a:r>
          </a:p>
          <a:p>
            <a:pPr marL="457042" lvl="1" indent="0">
              <a:buClr>
                <a:schemeClr val="accent2"/>
              </a:buClr>
              <a:buNone/>
            </a:pPr>
            <a:r>
              <a:rPr lang="fr-FR" sz="1600" b="1" dirty="0"/>
              <a:t>VS</a:t>
            </a:r>
          </a:p>
          <a:p>
            <a:pPr lvl="1">
              <a:buClr>
                <a:schemeClr val="accent2"/>
              </a:buClr>
              <a:buFont typeface="Wingdings" panose="05000000000000000000" pitchFamily="2" charset="2"/>
              <a:buChar char="§"/>
            </a:pPr>
            <a:r>
              <a:rPr lang="fr-FR" sz="1940" dirty="0"/>
              <a:t>Vaccination </a:t>
            </a:r>
            <a:r>
              <a:rPr lang="fr-FR" sz="1940" b="1" i="1" dirty="0"/>
              <a:t>mixte</a:t>
            </a:r>
            <a:r>
              <a:rPr lang="fr-FR" sz="1940" dirty="0"/>
              <a:t>, de </a:t>
            </a:r>
            <a:r>
              <a:rPr lang="fr-FR" sz="1940" i="1" dirty="0"/>
              <a:t>l’ensemble des adolescents </a:t>
            </a:r>
            <a:r>
              <a:rPr lang="fr-FR" sz="1940" dirty="0"/>
              <a:t>à 12 ans, </a:t>
            </a:r>
            <a:r>
              <a:rPr lang="fr-FR" sz="1940" b="1" dirty="0"/>
              <a:t>40%</a:t>
            </a:r>
            <a:r>
              <a:rPr lang="fr-FR" sz="1940" dirty="0"/>
              <a:t> de CV </a:t>
            </a:r>
            <a:r>
              <a:rPr lang="fr-FR" sz="1940" b="1" dirty="0"/>
              <a:t>filles + 40% </a:t>
            </a:r>
            <a:r>
              <a:rPr lang="fr-FR" sz="1940" dirty="0"/>
              <a:t>de CV </a:t>
            </a:r>
            <a:r>
              <a:rPr lang="fr-FR" sz="1940" b="1" dirty="0"/>
              <a:t>garçons</a:t>
            </a:r>
            <a:r>
              <a:rPr lang="fr-FR" sz="1940" dirty="0"/>
              <a:t> </a:t>
            </a:r>
          </a:p>
          <a:p>
            <a:pPr>
              <a:buClr>
                <a:schemeClr val="accent2"/>
              </a:buClr>
              <a:buFont typeface="Wingdings" panose="05000000000000000000" pitchFamily="2" charset="2"/>
              <a:buChar char="§"/>
            </a:pPr>
            <a:endParaRPr lang="fr-FR" dirty="0"/>
          </a:p>
          <a:p>
            <a:pPr>
              <a:buClr>
                <a:schemeClr val="accent2"/>
              </a:buClr>
              <a:buFont typeface="Wingdings" panose="05000000000000000000" pitchFamily="2" charset="2"/>
              <a:buChar char="§"/>
            </a:pPr>
            <a:endParaRPr lang="fr-FR" sz="1499" dirty="0">
              <a:solidFill>
                <a:schemeClr val="tx2"/>
              </a:solidFill>
            </a:endParaRPr>
          </a:p>
        </p:txBody>
      </p:sp>
      <p:sp>
        <p:nvSpPr>
          <p:cNvPr id="7" name="ZoneTexte 6">
            <a:extLst>
              <a:ext uri="{FF2B5EF4-FFF2-40B4-BE49-F238E27FC236}">
                <a16:creationId xmlns:a16="http://schemas.microsoft.com/office/drawing/2014/main" id="{16FC6872-977F-4B38-B449-21431F7E895A}"/>
              </a:ext>
            </a:extLst>
          </p:cNvPr>
          <p:cNvSpPr txBox="1"/>
          <p:nvPr/>
        </p:nvSpPr>
        <p:spPr>
          <a:xfrm>
            <a:off x="1900" y="6370681"/>
            <a:ext cx="10920119" cy="246221"/>
          </a:xfrm>
          <a:prstGeom prst="rect">
            <a:avLst/>
          </a:prstGeom>
          <a:solidFill>
            <a:schemeClr val="bg1">
              <a:lumMod val="95000"/>
            </a:schemeClr>
          </a:solidFill>
        </p:spPr>
        <p:txBody>
          <a:bodyPr wrap="square" rtlCol="0">
            <a:spAutoFit/>
          </a:bodyPr>
          <a:lstStyle/>
          <a:p>
            <a:pPr marL="171442" indent="-171442" defTabSz="914358">
              <a:buFont typeface="Wingdings" panose="05000000000000000000" pitchFamily="2" charset="2"/>
              <a:buChar char="Ø"/>
            </a:pPr>
            <a:r>
              <a:rPr lang="en-US" sz="1000">
                <a:solidFill>
                  <a:srgbClr val="BBE0E3">
                    <a:lumMod val="50000"/>
                  </a:srgbClr>
                </a:solidFill>
                <a:latin typeface="Arial"/>
                <a:cs typeface="Arial"/>
                <a:sym typeface="Wingdings" panose="05000000000000000000" pitchFamily="2" charset="2"/>
              </a:rPr>
              <a:t>Brisson M et al. Lancet Public Health 2016;1(1):e8-e17 </a:t>
            </a:r>
          </a:p>
        </p:txBody>
      </p:sp>
      <p:sp>
        <p:nvSpPr>
          <p:cNvPr id="3" name="Rectangle 2">
            <a:extLst>
              <a:ext uri="{FF2B5EF4-FFF2-40B4-BE49-F238E27FC236}">
                <a16:creationId xmlns:a16="http://schemas.microsoft.com/office/drawing/2014/main" id="{CB32EE27-4321-47DB-948C-6D5ECEF850EA}"/>
              </a:ext>
            </a:extLst>
          </p:cNvPr>
          <p:cNvSpPr/>
          <p:nvPr/>
        </p:nvSpPr>
        <p:spPr>
          <a:xfrm>
            <a:off x="58764" y="825016"/>
            <a:ext cx="5997182" cy="7145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buClr>
                <a:srgbClr val="9B2D1F"/>
              </a:buClr>
            </a:pPr>
            <a:r>
              <a:rPr lang="fr-FR" sz="2000" b="1" dirty="0">
                <a:solidFill>
                  <a:prstClr val="white"/>
                </a:solidFill>
                <a:effectLst>
                  <a:outerShdw blurRad="38100" dist="38100" dir="2700000" algn="tl">
                    <a:srgbClr val="000000">
                      <a:alpha val="43137"/>
                    </a:srgbClr>
                  </a:outerShdw>
                </a:effectLst>
                <a:latin typeface="Rockwell" panose="02060603020205020403"/>
              </a:rPr>
              <a:t>Revue systématique et méta-analyse</a:t>
            </a:r>
          </a:p>
          <a:p>
            <a:pPr algn="ctr" defTabSz="403228">
              <a:buClr>
                <a:srgbClr val="9B2D1F"/>
              </a:buClr>
            </a:pPr>
            <a:r>
              <a:rPr lang="fr-FR" sz="1600" b="1" dirty="0">
                <a:solidFill>
                  <a:srgbClr val="696464"/>
                </a:solidFill>
                <a:latin typeface="Rockwell" panose="02060603020205020403"/>
              </a:rPr>
              <a:t>16 Modèles de transmission dynamique des HPV 6/11/16/18</a:t>
            </a:r>
            <a:endParaRPr lang="fr-FR" sz="1199" b="1" dirty="0">
              <a:solidFill>
                <a:srgbClr val="696464"/>
              </a:solidFill>
              <a:latin typeface="Rockwell" panose="02060603020205020403"/>
            </a:endParaRPr>
          </a:p>
        </p:txBody>
      </p:sp>
      <p:sp>
        <p:nvSpPr>
          <p:cNvPr id="44" name="ZoneTexte 43">
            <a:extLst>
              <a:ext uri="{FF2B5EF4-FFF2-40B4-BE49-F238E27FC236}">
                <a16:creationId xmlns:a16="http://schemas.microsoft.com/office/drawing/2014/main" id="{DE58A509-22D1-42C4-A11E-760B0C4B3A45}"/>
              </a:ext>
            </a:extLst>
          </p:cNvPr>
          <p:cNvSpPr txBox="1"/>
          <p:nvPr/>
        </p:nvSpPr>
        <p:spPr>
          <a:xfrm>
            <a:off x="7874005" y="3658155"/>
            <a:ext cx="4833807" cy="600549"/>
          </a:xfrm>
          <a:prstGeom prst="rect">
            <a:avLst/>
          </a:prstGeom>
          <a:noFill/>
        </p:spPr>
        <p:txBody>
          <a:bodyPr wrap="square" rtlCol="0">
            <a:spAutoFit/>
          </a:bodyPr>
          <a:lstStyle/>
          <a:p>
            <a:pPr algn="ctr" defTabSz="403228"/>
            <a:r>
              <a:rPr lang="fr-FR" sz="1101" b="1" dirty="0">
                <a:solidFill>
                  <a:prstClr val="black"/>
                </a:solidFill>
                <a:latin typeface="Arial Narrow" panose="020B0606020202030204" pitchFamily="34" charset="0"/>
              </a:rPr>
              <a:t>Réduction de la prévalence des infections HPV16 après introduction d’un programme de vaccination HPV filles seulement ou filles et garçons</a:t>
            </a:r>
          </a:p>
          <a:p>
            <a:pPr algn="ctr" defTabSz="403228"/>
            <a:r>
              <a:rPr lang="fr-FR" sz="1101" b="1" dirty="0">
                <a:solidFill>
                  <a:prstClr val="black"/>
                </a:solidFill>
                <a:latin typeface="Arial Narrow" panose="020B0606020202030204" pitchFamily="34" charset="0"/>
              </a:rPr>
              <a:t> (CV = 40%)</a:t>
            </a:r>
          </a:p>
        </p:txBody>
      </p:sp>
      <p:grpSp>
        <p:nvGrpSpPr>
          <p:cNvPr id="10" name="Groupe 9">
            <a:extLst>
              <a:ext uri="{FF2B5EF4-FFF2-40B4-BE49-F238E27FC236}">
                <a16:creationId xmlns:a16="http://schemas.microsoft.com/office/drawing/2014/main" id="{E0AB1664-A6EE-4801-AFFD-26CE36F4F45A}"/>
              </a:ext>
            </a:extLst>
          </p:cNvPr>
          <p:cNvGrpSpPr/>
          <p:nvPr/>
        </p:nvGrpSpPr>
        <p:grpSpPr>
          <a:xfrm>
            <a:off x="8608982" y="654382"/>
            <a:ext cx="3363856" cy="2962282"/>
            <a:chOff x="6495585" y="1232112"/>
            <a:chExt cx="5503127" cy="4377241"/>
          </a:xfrm>
        </p:grpSpPr>
        <p:sp>
          <p:nvSpPr>
            <p:cNvPr id="49" name="Rectangle 48">
              <a:extLst>
                <a:ext uri="{FF2B5EF4-FFF2-40B4-BE49-F238E27FC236}">
                  <a16:creationId xmlns:a16="http://schemas.microsoft.com/office/drawing/2014/main" id="{5362C423-617A-47D0-9BD9-BF69D56D5C66}"/>
                </a:ext>
              </a:extLst>
            </p:cNvPr>
            <p:cNvSpPr/>
            <p:nvPr/>
          </p:nvSpPr>
          <p:spPr>
            <a:xfrm>
              <a:off x="6495585" y="1232112"/>
              <a:ext cx="5503127" cy="437724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900">
                <a:solidFill>
                  <a:prstClr val="white"/>
                </a:solidFill>
                <a:latin typeface="Rockwell" panose="02060603020205020403"/>
              </a:endParaRPr>
            </a:p>
          </p:txBody>
        </p:sp>
        <p:pic>
          <p:nvPicPr>
            <p:cNvPr id="4" name="Image 3">
              <a:extLst>
                <a:ext uri="{FF2B5EF4-FFF2-40B4-BE49-F238E27FC236}">
                  <a16:creationId xmlns:a16="http://schemas.microsoft.com/office/drawing/2014/main" id="{1A928D33-6170-4BE6-9A7F-E72E641DE3EC}"/>
                </a:ext>
              </a:extLst>
            </p:cNvPr>
            <p:cNvPicPr>
              <a:picLocks noChangeAspect="1"/>
            </p:cNvPicPr>
            <p:nvPr/>
          </p:nvPicPr>
          <p:blipFill>
            <a:blip r:embed="rId3"/>
            <a:stretch>
              <a:fillRect/>
            </a:stretch>
          </p:blipFill>
          <p:spPr>
            <a:xfrm>
              <a:off x="6821269" y="1331782"/>
              <a:ext cx="4851757" cy="4231888"/>
            </a:xfrm>
            <a:prstGeom prst="rect">
              <a:avLst/>
            </a:prstGeom>
          </p:spPr>
        </p:pic>
      </p:grpSp>
      <p:sp>
        <p:nvSpPr>
          <p:cNvPr id="17" name="ZoneTexte 16">
            <a:extLst>
              <a:ext uri="{FF2B5EF4-FFF2-40B4-BE49-F238E27FC236}">
                <a16:creationId xmlns:a16="http://schemas.microsoft.com/office/drawing/2014/main" id="{1E34416C-7934-40BD-A613-DC7BCB2D97D4}"/>
              </a:ext>
            </a:extLst>
          </p:cNvPr>
          <p:cNvSpPr txBox="1"/>
          <p:nvPr/>
        </p:nvSpPr>
        <p:spPr>
          <a:xfrm>
            <a:off x="-70443" y="6032984"/>
            <a:ext cx="6740569" cy="400110"/>
          </a:xfrm>
          <a:prstGeom prst="rect">
            <a:avLst/>
          </a:prstGeom>
          <a:noFill/>
        </p:spPr>
        <p:txBody>
          <a:bodyPr wrap="square" rtlCol="0">
            <a:spAutoFit/>
          </a:bodyPr>
          <a:lstStyle/>
          <a:p>
            <a:pPr defTabSz="403228"/>
            <a:r>
              <a:rPr lang="fr-FR" sz="1000" dirty="0">
                <a:solidFill>
                  <a:prstClr val="black"/>
                </a:solidFill>
                <a:latin typeface="Arial Narrow" panose="020B0606020202030204" pitchFamily="34" charset="0"/>
              </a:rPr>
              <a:t>* Hypothèses de base : Efficacité du vaccin = 100%, durée de protection = vie entière. Des analyses de sensibilité ont été pratiquées en faisant varier la couverture vaccinale, l’efficacité vaccinale et la durée de protection</a:t>
            </a:r>
          </a:p>
        </p:txBody>
      </p:sp>
      <p:sp>
        <p:nvSpPr>
          <p:cNvPr id="8" name="Flèche : droite 7">
            <a:extLst>
              <a:ext uri="{FF2B5EF4-FFF2-40B4-BE49-F238E27FC236}">
                <a16:creationId xmlns:a16="http://schemas.microsoft.com/office/drawing/2014/main" id="{94C753C0-7A2E-44B9-BB76-72A00058AF01}"/>
              </a:ext>
            </a:extLst>
          </p:cNvPr>
          <p:cNvSpPr/>
          <p:nvPr/>
        </p:nvSpPr>
        <p:spPr>
          <a:xfrm rot="19402047">
            <a:off x="7194194" y="5672347"/>
            <a:ext cx="242035" cy="150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defTabSz="403228"/>
            <a:endParaRPr lang="fr-FR" sz="900">
              <a:solidFill>
                <a:prstClr val="white"/>
              </a:solidFill>
              <a:latin typeface="Rockwell" panose="02060603020205020403"/>
            </a:endParaRPr>
          </a:p>
        </p:txBody>
      </p:sp>
      <p:sp>
        <p:nvSpPr>
          <p:cNvPr id="13" name="Flèche : droite 12">
            <a:extLst>
              <a:ext uri="{FF2B5EF4-FFF2-40B4-BE49-F238E27FC236}">
                <a16:creationId xmlns:a16="http://schemas.microsoft.com/office/drawing/2014/main" id="{FA6D3F93-5C3E-4786-BC4E-695B0225E92F}"/>
              </a:ext>
            </a:extLst>
          </p:cNvPr>
          <p:cNvSpPr/>
          <p:nvPr/>
        </p:nvSpPr>
        <p:spPr>
          <a:xfrm rot="19402047">
            <a:off x="7006083" y="5401051"/>
            <a:ext cx="242035" cy="150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defTabSz="403228"/>
            <a:endParaRPr lang="fr-FR" sz="900" dirty="0">
              <a:solidFill>
                <a:prstClr val="white"/>
              </a:solidFill>
              <a:latin typeface="Rockwell" panose="02060603020205020403"/>
            </a:endParaRPr>
          </a:p>
        </p:txBody>
      </p:sp>
      <p:sp>
        <p:nvSpPr>
          <p:cNvPr id="9" name="ZoneTexte 8">
            <a:extLst>
              <a:ext uri="{FF2B5EF4-FFF2-40B4-BE49-F238E27FC236}">
                <a16:creationId xmlns:a16="http://schemas.microsoft.com/office/drawing/2014/main" id="{02FFA039-B70D-4998-8912-4680B878D450}"/>
              </a:ext>
            </a:extLst>
          </p:cNvPr>
          <p:cNvSpPr txBox="1"/>
          <p:nvPr/>
        </p:nvSpPr>
        <p:spPr>
          <a:xfrm>
            <a:off x="6858004" y="5962701"/>
            <a:ext cx="3828896" cy="400110"/>
          </a:xfrm>
          <a:prstGeom prst="rect">
            <a:avLst/>
          </a:prstGeom>
          <a:noFill/>
        </p:spPr>
        <p:txBody>
          <a:bodyPr wrap="square" rtlCol="0">
            <a:spAutoFit/>
          </a:bodyPr>
          <a:lstStyle/>
          <a:p>
            <a:pPr defTabSz="403228"/>
            <a:r>
              <a:rPr lang="fr-FR" sz="1000" dirty="0">
                <a:solidFill>
                  <a:prstClr val="black"/>
                </a:solidFill>
                <a:latin typeface="Arial Narrow" panose="020B0606020202030204" pitchFamily="34" charset="0"/>
              </a:rPr>
              <a:t>** </a:t>
            </a:r>
            <a:r>
              <a:rPr lang="fr-FR" sz="1000" dirty="0" err="1">
                <a:solidFill>
                  <a:prstClr val="black"/>
                </a:solidFill>
                <a:latin typeface="Arial Narrow" panose="020B0606020202030204" pitchFamily="34" charset="0"/>
              </a:rPr>
              <a:t>Incremental</a:t>
            </a:r>
            <a:r>
              <a:rPr lang="fr-FR" sz="1000" dirty="0">
                <a:solidFill>
                  <a:prstClr val="black"/>
                </a:solidFill>
                <a:latin typeface="Arial Narrow" panose="020B0606020202030204" pitchFamily="34" charset="0"/>
              </a:rPr>
              <a:t> </a:t>
            </a:r>
            <a:r>
              <a:rPr lang="fr-FR" sz="1000" dirty="0" err="1">
                <a:solidFill>
                  <a:prstClr val="black"/>
                </a:solidFill>
                <a:latin typeface="Arial Narrow" panose="020B0606020202030204" pitchFamily="34" charset="0"/>
              </a:rPr>
              <a:t>RRprev</a:t>
            </a:r>
            <a:r>
              <a:rPr lang="fr-FR" sz="1000" dirty="0">
                <a:solidFill>
                  <a:prstClr val="black"/>
                </a:solidFill>
                <a:latin typeface="Arial Narrow" panose="020B0606020202030204" pitchFamily="34" charset="0"/>
              </a:rPr>
              <a:t> = 0,18 (80% UI : 0,13-0,32) </a:t>
            </a:r>
          </a:p>
          <a:p>
            <a:pPr defTabSz="403228"/>
            <a:r>
              <a:rPr lang="fr-FR" sz="1000" dirty="0">
                <a:solidFill>
                  <a:prstClr val="black"/>
                </a:solidFill>
                <a:latin typeface="Arial Narrow" panose="020B0606020202030204" pitchFamily="34" charset="0"/>
              </a:rPr>
              <a:t>*** </a:t>
            </a:r>
            <a:r>
              <a:rPr lang="fr-FR" sz="1000" dirty="0" err="1">
                <a:solidFill>
                  <a:prstClr val="black"/>
                </a:solidFill>
                <a:latin typeface="Arial Narrow" panose="020B0606020202030204" pitchFamily="34" charset="0"/>
              </a:rPr>
              <a:t>Incremental</a:t>
            </a:r>
            <a:r>
              <a:rPr lang="fr-FR" sz="1000" dirty="0">
                <a:solidFill>
                  <a:prstClr val="black"/>
                </a:solidFill>
                <a:latin typeface="Arial Narrow" panose="020B0606020202030204" pitchFamily="34" charset="0"/>
              </a:rPr>
              <a:t> </a:t>
            </a:r>
            <a:r>
              <a:rPr lang="fr-FR" sz="1000" dirty="0" err="1">
                <a:solidFill>
                  <a:prstClr val="black"/>
                </a:solidFill>
                <a:latin typeface="Arial Narrow" panose="020B0606020202030204" pitchFamily="34" charset="0"/>
              </a:rPr>
              <a:t>RRprev</a:t>
            </a:r>
            <a:r>
              <a:rPr lang="fr-FR" sz="1000" dirty="0">
                <a:solidFill>
                  <a:prstClr val="black"/>
                </a:solidFill>
                <a:latin typeface="Arial Narrow" panose="020B0606020202030204" pitchFamily="34" charset="0"/>
              </a:rPr>
              <a:t> = 0,35 (80% UI : 0,27-0,39)</a:t>
            </a:r>
          </a:p>
        </p:txBody>
      </p:sp>
      <p:sp>
        <p:nvSpPr>
          <p:cNvPr id="11" name="ZoneTexte 10">
            <a:extLst>
              <a:ext uri="{FF2B5EF4-FFF2-40B4-BE49-F238E27FC236}">
                <a16:creationId xmlns:a16="http://schemas.microsoft.com/office/drawing/2014/main" id="{D9AB2B5D-C780-4C32-BCE5-6E37F2F97FAA}"/>
              </a:ext>
            </a:extLst>
          </p:cNvPr>
          <p:cNvSpPr txBox="1"/>
          <p:nvPr/>
        </p:nvSpPr>
        <p:spPr>
          <a:xfrm>
            <a:off x="-33664" y="3778039"/>
            <a:ext cx="11527929" cy="2168414"/>
          </a:xfrm>
          <a:prstGeom prst="rect">
            <a:avLst/>
          </a:prstGeom>
          <a:noFill/>
        </p:spPr>
        <p:txBody>
          <a:bodyPr wrap="square" rtlCol="0">
            <a:spAutoFit/>
          </a:bodyPr>
          <a:lstStyle/>
          <a:p>
            <a:pPr marL="182872" indent="-182872" defTabSz="914358">
              <a:lnSpc>
                <a:spcPct val="90000"/>
              </a:lnSpc>
              <a:spcBef>
                <a:spcPts val="1199"/>
              </a:spcBef>
              <a:buClr>
                <a:srgbClr val="9B2D1F"/>
              </a:buClr>
              <a:buSzPct val="85000"/>
              <a:buFont typeface="Wingdings" panose="05000000000000000000" pitchFamily="2" charset="2"/>
              <a:buChar char="§"/>
            </a:pPr>
            <a:r>
              <a:rPr lang="fr-FR" sz="1764" b="1" dirty="0">
                <a:solidFill>
                  <a:srgbClr val="9B2D1F"/>
                </a:solidFill>
                <a:latin typeface="Rockwell" panose="02060603020205020403"/>
              </a:rPr>
              <a:t>Après 70 ans d’implémentation des programmes de vaccination HPV</a:t>
            </a:r>
          </a:p>
          <a:p>
            <a:pPr marL="457180" lvl="1" indent="-182872" defTabSz="914358">
              <a:lnSpc>
                <a:spcPct val="90000"/>
              </a:lnSpc>
              <a:spcBef>
                <a:spcPts val="400"/>
              </a:spcBef>
              <a:spcAft>
                <a:spcPts val="199"/>
              </a:spcAft>
              <a:buClr>
                <a:srgbClr val="9B2D1F"/>
              </a:buClr>
              <a:buSzPct val="85000"/>
              <a:buFont typeface="Wingdings" panose="05000000000000000000" pitchFamily="2" charset="2"/>
              <a:buChar char="§"/>
            </a:pPr>
            <a:r>
              <a:rPr lang="fr-FR" sz="1411" dirty="0">
                <a:solidFill>
                  <a:prstClr val="black"/>
                </a:solidFill>
                <a:latin typeface="Rockwell" panose="02060603020205020403"/>
              </a:rPr>
              <a:t>La vaccination </a:t>
            </a:r>
            <a:r>
              <a:rPr lang="fr-FR" sz="1411" b="1" dirty="0">
                <a:solidFill>
                  <a:prstClr val="black"/>
                </a:solidFill>
                <a:latin typeface="Rockwell" panose="02060603020205020403"/>
              </a:rPr>
              <a:t>des jeunes filles uniquement</a:t>
            </a:r>
            <a:r>
              <a:rPr lang="fr-FR" sz="1411" dirty="0">
                <a:solidFill>
                  <a:prstClr val="black"/>
                </a:solidFill>
                <a:latin typeface="Rockwell" panose="02060603020205020403"/>
              </a:rPr>
              <a:t>, avec </a:t>
            </a:r>
            <a:r>
              <a:rPr lang="fr-FR" sz="1411" b="1" dirty="0">
                <a:solidFill>
                  <a:prstClr val="black"/>
                </a:solidFill>
                <a:latin typeface="Rockwell" panose="02060603020205020403"/>
              </a:rPr>
              <a:t>40% </a:t>
            </a:r>
            <a:r>
              <a:rPr lang="fr-FR" sz="1411" dirty="0">
                <a:solidFill>
                  <a:prstClr val="black"/>
                </a:solidFill>
                <a:latin typeface="Rockwell" panose="02060603020205020403"/>
              </a:rPr>
              <a:t>de </a:t>
            </a:r>
            <a:r>
              <a:rPr lang="fr-FR" sz="1411" b="1" dirty="0">
                <a:solidFill>
                  <a:prstClr val="black"/>
                </a:solidFill>
                <a:latin typeface="Rockwell" panose="02060603020205020403"/>
              </a:rPr>
              <a:t>CV</a:t>
            </a:r>
            <a:r>
              <a:rPr lang="fr-FR" sz="1411" dirty="0">
                <a:solidFill>
                  <a:prstClr val="black"/>
                </a:solidFill>
                <a:latin typeface="Rockwell" panose="02060603020205020403"/>
              </a:rPr>
              <a:t> , permettrait une réduction moyenne de </a:t>
            </a:r>
          </a:p>
          <a:p>
            <a:pPr marL="731488" lvl="2" indent="-182872" defTabSz="914358">
              <a:lnSpc>
                <a:spcPct val="90000"/>
              </a:lnSpc>
              <a:spcBef>
                <a:spcPts val="400"/>
              </a:spcBef>
              <a:spcAft>
                <a:spcPts val="199"/>
              </a:spcAft>
              <a:buClr>
                <a:srgbClr val="9B2D1F"/>
              </a:buClr>
              <a:buSzPct val="85000"/>
              <a:buFont typeface="Wingdings" panose="05000000000000000000" pitchFamily="2" charset="2"/>
              <a:buChar char="§"/>
            </a:pPr>
            <a:r>
              <a:rPr lang="fr-FR" sz="1411" b="1" dirty="0">
                <a:solidFill>
                  <a:prstClr val="black"/>
                </a:solidFill>
                <a:latin typeface="Rockwell" panose="02060603020205020403"/>
              </a:rPr>
              <a:t>53%</a:t>
            </a:r>
            <a:r>
              <a:rPr lang="fr-FR" sz="1411" dirty="0">
                <a:solidFill>
                  <a:prstClr val="black"/>
                </a:solidFill>
                <a:latin typeface="Rockwell" panose="02060603020205020403"/>
              </a:rPr>
              <a:t> des infections à HPV 16 chez les </a:t>
            </a:r>
            <a:r>
              <a:rPr lang="fr-FR" sz="1411" i="1" dirty="0">
                <a:solidFill>
                  <a:prstClr val="black"/>
                </a:solidFill>
                <a:latin typeface="Rockwell" panose="02060603020205020403"/>
              </a:rPr>
              <a:t>jeunes filles (80% CI:46%-68%)  </a:t>
            </a:r>
          </a:p>
          <a:p>
            <a:pPr marL="731488" lvl="2" indent="-182872" defTabSz="914358">
              <a:lnSpc>
                <a:spcPct val="90000"/>
              </a:lnSpc>
              <a:spcBef>
                <a:spcPts val="400"/>
              </a:spcBef>
              <a:spcAft>
                <a:spcPts val="199"/>
              </a:spcAft>
              <a:buClr>
                <a:srgbClr val="9B2D1F"/>
              </a:buClr>
              <a:buSzPct val="85000"/>
              <a:buFont typeface="Wingdings" panose="05000000000000000000" pitchFamily="2" charset="2"/>
              <a:buChar char="§"/>
            </a:pPr>
            <a:r>
              <a:rPr lang="fr-FR" sz="1411" b="1" dirty="0">
                <a:solidFill>
                  <a:prstClr val="black"/>
                </a:solidFill>
                <a:latin typeface="Rockwell" panose="02060603020205020403"/>
              </a:rPr>
              <a:t>36%</a:t>
            </a:r>
            <a:r>
              <a:rPr lang="fr-FR" sz="1411" dirty="0">
                <a:solidFill>
                  <a:prstClr val="black"/>
                </a:solidFill>
                <a:latin typeface="Rockwell" panose="02060603020205020403"/>
              </a:rPr>
              <a:t> des infections à HPV 16 chez les </a:t>
            </a:r>
            <a:r>
              <a:rPr lang="fr-FR" sz="1411" i="1" dirty="0">
                <a:solidFill>
                  <a:prstClr val="black"/>
                </a:solidFill>
                <a:latin typeface="Rockwell" panose="02060603020205020403"/>
              </a:rPr>
              <a:t>garçons (80% CI : 28%-61%) </a:t>
            </a:r>
          </a:p>
          <a:p>
            <a:pPr marL="914085" lvl="2" defTabSz="914358">
              <a:lnSpc>
                <a:spcPct val="90000"/>
              </a:lnSpc>
              <a:spcBef>
                <a:spcPts val="400"/>
              </a:spcBef>
              <a:spcAft>
                <a:spcPts val="199"/>
              </a:spcAft>
              <a:buClr>
                <a:srgbClr val="9B2D1F"/>
              </a:buClr>
              <a:buSzPct val="85000"/>
            </a:pPr>
            <a:endParaRPr lang="fr-FR" sz="1058" i="1" dirty="0">
              <a:solidFill>
                <a:srgbClr val="696464"/>
              </a:solidFill>
              <a:latin typeface="Rockwell" panose="02060603020205020403"/>
            </a:endParaRPr>
          </a:p>
          <a:p>
            <a:pPr marL="457180" lvl="1" indent="-182872" defTabSz="914358">
              <a:lnSpc>
                <a:spcPct val="90000"/>
              </a:lnSpc>
              <a:spcBef>
                <a:spcPts val="400"/>
              </a:spcBef>
              <a:spcAft>
                <a:spcPts val="199"/>
              </a:spcAft>
              <a:buClr>
                <a:srgbClr val="9B2D1F"/>
              </a:buClr>
              <a:buSzPct val="85000"/>
              <a:buFont typeface="Wingdings" panose="05000000000000000000" pitchFamily="2" charset="2"/>
              <a:buChar char="§"/>
            </a:pPr>
            <a:r>
              <a:rPr lang="fr-FR" sz="1411" dirty="0">
                <a:solidFill>
                  <a:prstClr val="black"/>
                </a:solidFill>
                <a:latin typeface="Rockwell" panose="02060603020205020403"/>
              </a:rPr>
              <a:t>Une </a:t>
            </a:r>
            <a:r>
              <a:rPr lang="fr-FR" sz="1411" b="1" dirty="0">
                <a:solidFill>
                  <a:prstClr val="black"/>
                </a:solidFill>
                <a:latin typeface="Rockwell" panose="02060603020205020403"/>
              </a:rPr>
              <a:t>vaccination</a:t>
            </a:r>
            <a:r>
              <a:rPr lang="fr-FR" sz="1411" dirty="0">
                <a:solidFill>
                  <a:prstClr val="black"/>
                </a:solidFill>
                <a:latin typeface="Rockwell" panose="02060603020205020403"/>
              </a:rPr>
              <a:t> </a:t>
            </a:r>
            <a:r>
              <a:rPr lang="fr-FR" sz="1411" b="1" dirty="0">
                <a:solidFill>
                  <a:prstClr val="black"/>
                </a:solidFill>
                <a:latin typeface="Rockwell" panose="02060603020205020403"/>
              </a:rPr>
              <a:t>mixte</a:t>
            </a:r>
            <a:r>
              <a:rPr lang="fr-FR" sz="1411" dirty="0">
                <a:solidFill>
                  <a:prstClr val="black"/>
                </a:solidFill>
                <a:latin typeface="Rockwell" panose="02060603020205020403"/>
              </a:rPr>
              <a:t>, avec </a:t>
            </a:r>
            <a:r>
              <a:rPr lang="fr-FR" sz="1411" i="1" u="sng" dirty="0">
                <a:solidFill>
                  <a:prstClr val="black"/>
                </a:solidFill>
                <a:latin typeface="Rockwell" panose="02060603020205020403"/>
              </a:rPr>
              <a:t>en complément </a:t>
            </a:r>
            <a:r>
              <a:rPr lang="fr-FR" sz="1411" b="1" dirty="0">
                <a:solidFill>
                  <a:prstClr val="black"/>
                </a:solidFill>
                <a:latin typeface="Rockwell" panose="02060603020205020403"/>
              </a:rPr>
              <a:t>40% </a:t>
            </a:r>
            <a:r>
              <a:rPr lang="fr-FR" sz="1411" dirty="0">
                <a:solidFill>
                  <a:prstClr val="black"/>
                </a:solidFill>
                <a:latin typeface="Rockwell" panose="02060603020205020403"/>
              </a:rPr>
              <a:t>de </a:t>
            </a:r>
            <a:r>
              <a:rPr lang="fr-FR" sz="1411" b="1" dirty="0">
                <a:solidFill>
                  <a:prstClr val="black"/>
                </a:solidFill>
                <a:latin typeface="Rockwell" panose="02060603020205020403"/>
              </a:rPr>
              <a:t>CV chez les garçons </a:t>
            </a:r>
            <a:r>
              <a:rPr lang="fr-FR" sz="1411" dirty="0">
                <a:solidFill>
                  <a:prstClr val="black"/>
                </a:solidFill>
                <a:latin typeface="Rockwell" panose="02060603020205020403"/>
              </a:rPr>
              <a:t>permettrait une réduction moyenne de </a:t>
            </a:r>
          </a:p>
          <a:p>
            <a:pPr marL="731488" lvl="2" indent="-182872" defTabSz="914358">
              <a:lnSpc>
                <a:spcPct val="90000"/>
              </a:lnSpc>
              <a:spcBef>
                <a:spcPts val="400"/>
              </a:spcBef>
              <a:spcAft>
                <a:spcPts val="199"/>
              </a:spcAft>
              <a:buClr>
                <a:srgbClr val="9B2D1F"/>
              </a:buClr>
              <a:buSzPct val="85000"/>
              <a:buFont typeface="Wingdings" panose="05000000000000000000" pitchFamily="2" charset="2"/>
              <a:buChar char="§"/>
            </a:pPr>
            <a:r>
              <a:rPr lang="fr-FR" sz="1411" b="1" dirty="0">
                <a:solidFill>
                  <a:srgbClr val="FF0000"/>
                </a:solidFill>
                <a:latin typeface="Rockwell" panose="02060603020205020403"/>
              </a:rPr>
              <a:t>74%</a:t>
            </a:r>
            <a:r>
              <a:rPr lang="fr-FR" sz="1411" dirty="0">
                <a:solidFill>
                  <a:srgbClr val="FF0000"/>
                </a:solidFill>
                <a:latin typeface="Rockwell" panose="02060603020205020403"/>
              </a:rPr>
              <a:t> des infections à HPV 16</a:t>
            </a:r>
            <a:r>
              <a:rPr lang="fr-FR" sz="1411" dirty="0">
                <a:solidFill>
                  <a:prstClr val="black"/>
                </a:solidFill>
                <a:latin typeface="Rockwell" panose="02060603020205020403"/>
              </a:rPr>
              <a:t> chez </a:t>
            </a:r>
            <a:r>
              <a:rPr lang="fr-FR" sz="1411" i="1" dirty="0">
                <a:solidFill>
                  <a:prstClr val="black"/>
                </a:solidFill>
                <a:latin typeface="Rockwell" panose="02060603020205020403"/>
              </a:rPr>
              <a:t>les </a:t>
            </a:r>
            <a:r>
              <a:rPr lang="fr-FR" sz="1411" b="1" i="1" dirty="0">
                <a:solidFill>
                  <a:prstClr val="black"/>
                </a:solidFill>
                <a:latin typeface="Rockwell" panose="02060603020205020403"/>
              </a:rPr>
              <a:t>jeunes filles </a:t>
            </a:r>
            <a:r>
              <a:rPr lang="fr-FR" sz="1411" i="1" dirty="0">
                <a:solidFill>
                  <a:prstClr val="black"/>
                </a:solidFill>
                <a:latin typeface="Rockwell" panose="02060603020205020403"/>
              </a:rPr>
              <a:t>(80% CI : 64% -93%),       </a:t>
            </a:r>
            <a:r>
              <a:rPr lang="fr-FR" sz="1411" dirty="0">
                <a:solidFill>
                  <a:prstClr val="black"/>
                </a:solidFill>
                <a:latin typeface="Rockwell" panose="02060603020205020403"/>
              </a:rPr>
              <a:t>     18% vs filles seules**</a:t>
            </a:r>
          </a:p>
          <a:p>
            <a:pPr marL="731488" lvl="2" indent="-182872" defTabSz="914358">
              <a:lnSpc>
                <a:spcPct val="90000"/>
              </a:lnSpc>
              <a:spcBef>
                <a:spcPts val="400"/>
              </a:spcBef>
              <a:spcAft>
                <a:spcPts val="199"/>
              </a:spcAft>
              <a:buClr>
                <a:srgbClr val="9B2D1F"/>
              </a:buClr>
              <a:buSzPct val="85000"/>
              <a:buFont typeface="Wingdings" panose="05000000000000000000" pitchFamily="2" charset="2"/>
              <a:buChar char="§"/>
            </a:pPr>
            <a:r>
              <a:rPr lang="fr-FR" sz="1411" b="1" dirty="0">
                <a:solidFill>
                  <a:srgbClr val="FF0000"/>
                </a:solidFill>
                <a:latin typeface="Rockwell" panose="02060603020205020403"/>
              </a:rPr>
              <a:t>72% </a:t>
            </a:r>
            <a:r>
              <a:rPr lang="fr-FR" sz="1411" dirty="0">
                <a:solidFill>
                  <a:srgbClr val="FF0000"/>
                </a:solidFill>
                <a:latin typeface="Rockwell" panose="02060603020205020403"/>
              </a:rPr>
              <a:t>des infections à HPV16 </a:t>
            </a:r>
            <a:r>
              <a:rPr lang="fr-FR" sz="1411" dirty="0">
                <a:solidFill>
                  <a:prstClr val="black"/>
                </a:solidFill>
                <a:latin typeface="Rockwell" panose="02060603020205020403"/>
              </a:rPr>
              <a:t>chez </a:t>
            </a:r>
            <a:r>
              <a:rPr lang="fr-FR" sz="1411" i="1" dirty="0">
                <a:solidFill>
                  <a:prstClr val="black"/>
                </a:solidFill>
                <a:latin typeface="Rockwell" panose="02060603020205020403"/>
              </a:rPr>
              <a:t>les </a:t>
            </a:r>
            <a:r>
              <a:rPr lang="fr-FR" sz="1411" b="1" i="1" dirty="0">
                <a:solidFill>
                  <a:prstClr val="black"/>
                </a:solidFill>
                <a:latin typeface="Rockwell" panose="02060603020205020403"/>
              </a:rPr>
              <a:t>jeunes garçons </a:t>
            </a:r>
            <a:r>
              <a:rPr lang="fr-FR" sz="1411" dirty="0">
                <a:solidFill>
                  <a:prstClr val="black"/>
                </a:solidFill>
                <a:latin typeface="Rockwell" panose="02060603020205020403"/>
              </a:rPr>
              <a:t>( 80% CI : 63%-93%),            35% vs filles seules***</a:t>
            </a:r>
          </a:p>
        </p:txBody>
      </p:sp>
      <p:grpSp>
        <p:nvGrpSpPr>
          <p:cNvPr id="16" name="Group 8">
            <a:extLst>
              <a:ext uri="{FF2B5EF4-FFF2-40B4-BE49-F238E27FC236}">
                <a16:creationId xmlns:a16="http://schemas.microsoft.com/office/drawing/2014/main" id="{16E25F5C-A77E-4F67-A7F9-D90FEAB4B836}"/>
              </a:ext>
            </a:extLst>
          </p:cNvPr>
          <p:cNvGrpSpPr>
            <a:grpSpLocks noChangeAspect="1"/>
          </p:cNvGrpSpPr>
          <p:nvPr/>
        </p:nvGrpSpPr>
        <p:grpSpPr>
          <a:xfrm>
            <a:off x="11408434" y="6223010"/>
            <a:ext cx="457200" cy="457177"/>
            <a:chOff x="11361456" y="6195813"/>
            <a:chExt cx="548640" cy="548640"/>
          </a:xfrm>
        </p:grpSpPr>
        <p:sp>
          <p:nvSpPr>
            <p:cNvPr id="18" name="Oval 9">
              <a:extLst>
                <a:ext uri="{FF2B5EF4-FFF2-40B4-BE49-F238E27FC236}">
                  <a16:creationId xmlns:a16="http://schemas.microsoft.com/office/drawing/2014/main" id="{0E52FD83-E879-43DE-AA3E-A88A7DB3ABBC}"/>
                </a:ext>
              </a:extLst>
            </p:cNvPr>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9" name="Oval 10">
              <a:extLst>
                <a:ext uri="{FF2B5EF4-FFF2-40B4-BE49-F238E27FC236}">
                  <a16:creationId xmlns:a16="http://schemas.microsoft.com/office/drawing/2014/main" id="{32135F6A-1AFE-4E87-A245-5A104176CE87}"/>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20" name="Slide Number Placeholder 6">
            <a:extLst>
              <a:ext uri="{FF2B5EF4-FFF2-40B4-BE49-F238E27FC236}">
                <a16:creationId xmlns:a16="http://schemas.microsoft.com/office/drawing/2014/main" id="{34D6910A-76AA-4583-B7D1-7B3856D05527}"/>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23</a:t>
            </a:fld>
            <a:endParaRPr lang="en-US" sz="1764" dirty="0">
              <a:latin typeface="Rockwell Condensed" panose="02060603050405020104"/>
            </a:endParaRPr>
          </a:p>
        </p:txBody>
      </p:sp>
    </p:spTree>
    <p:extLst>
      <p:ext uri="{BB962C8B-B14F-4D97-AF65-F5344CB8AC3E}">
        <p14:creationId xmlns:p14="http://schemas.microsoft.com/office/powerpoint/2010/main" val="1863456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9375" y="7639"/>
            <a:ext cx="10962696" cy="1076100"/>
          </a:xfrm>
        </p:spPr>
        <p:txBody>
          <a:bodyPr>
            <a:noAutofit/>
          </a:bodyPr>
          <a:lstStyle/>
          <a:p>
            <a:r>
              <a:rPr lang="fr-FR" sz="2822" kern="600" spc="30" dirty="0">
                <a:solidFill>
                  <a:schemeClr val="tx1"/>
                </a:solidFill>
              </a:rPr>
              <a:t>Une vaccination mixte permet d’augmenter la résilience des programmes de vaccination</a:t>
            </a:r>
          </a:p>
        </p:txBody>
      </p:sp>
      <p:sp>
        <p:nvSpPr>
          <p:cNvPr id="6" name="Espace réservé du contenu 5"/>
          <p:cNvSpPr>
            <a:spLocks noGrp="1"/>
          </p:cNvSpPr>
          <p:nvPr>
            <p:ph idx="4294967295"/>
          </p:nvPr>
        </p:nvSpPr>
        <p:spPr>
          <a:xfrm>
            <a:off x="254753" y="2577558"/>
            <a:ext cx="6240344" cy="3699800"/>
          </a:xfrm>
          <a:noFill/>
          <a:ln>
            <a:noFill/>
          </a:ln>
        </p:spPr>
        <p:txBody>
          <a:bodyPr>
            <a:normAutofit/>
          </a:bodyPr>
          <a:lstStyle/>
          <a:p>
            <a:pPr>
              <a:buClr>
                <a:schemeClr val="accent2"/>
              </a:buClr>
              <a:buFont typeface="Wingdings" panose="05000000000000000000" pitchFamily="2" charset="2"/>
              <a:buChar char="§"/>
            </a:pPr>
            <a:r>
              <a:rPr lang="fr-FR" sz="1588" dirty="0">
                <a:solidFill>
                  <a:schemeClr val="accent2"/>
                </a:solidFill>
              </a:rPr>
              <a:t>Hypothèse : réduction de couverture vaccinale de 50%</a:t>
            </a:r>
          </a:p>
          <a:p>
            <a:pPr lvl="1">
              <a:buClr>
                <a:schemeClr val="accent2"/>
              </a:buClr>
              <a:buFont typeface="Wingdings" panose="05000000000000000000" pitchFamily="2" charset="2"/>
              <a:buChar char="§"/>
            </a:pPr>
            <a:r>
              <a:rPr lang="fr-FR" sz="1401" kern="0" dirty="0">
                <a:solidFill>
                  <a:schemeClr val="tx2"/>
                </a:solidFill>
              </a:rPr>
              <a:t>survenant 13 ans après le début de la vaccination et se poursuivant pendant 5 ans.</a:t>
            </a:r>
            <a:endParaRPr lang="fr-FR" sz="1401" dirty="0">
              <a:solidFill>
                <a:schemeClr val="tx2"/>
              </a:solidFill>
            </a:endParaRPr>
          </a:p>
          <a:p>
            <a:pPr>
              <a:buClr>
                <a:schemeClr val="accent2"/>
              </a:buClr>
              <a:buFont typeface="Wingdings" panose="05000000000000000000" pitchFamily="2" charset="2"/>
              <a:buChar char="§"/>
            </a:pPr>
            <a:r>
              <a:rPr lang="fr-FR" sz="1588" dirty="0">
                <a:solidFill>
                  <a:schemeClr val="accent2"/>
                </a:solidFill>
              </a:rPr>
              <a:t>Evaluation de la résilience des stratégies de vaccination</a:t>
            </a:r>
          </a:p>
          <a:p>
            <a:pPr lvl="1">
              <a:buClr>
                <a:schemeClr val="accent2"/>
              </a:buClr>
              <a:buFont typeface="Wingdings" panose="05000000000000000000" pitchFamily="2" charset="2"/>
              <a:buChar char="§"/>
            </a:pPr>
            <a:r>
              <a:rPr lang="fr-FR" sz="1401" kern="0" dirty="0">
                <a:solidFill>
                  <a:schemeClr val="tx2"/>
                </a:solidFill>
              </a:rPr>
              <a:t>Modélisation de la </a:t>
            </a:r>
            <a:r>
              <a:rPr lang="fr-FR" sz="1401" dirty="0">
                <a:solidFill>
                  <a:schemeClr val="tx2"/>
                </a:solidFill>
              </a:rPr>
              <a:t>réduction relative de prévalence (RRP) des infections HPV16 et 18 chez les femmes de 15 à 35 ans</a:t>
            </a:r>
          </a:p>
          <a:p>
            <a:pPr lvl="2">
              <a:buClr>
                <a:schemeClr val="accent2"/>
              </a:buClr>
              <a:buFont typeface="Wingdings" panose="05000000000000000000" pitchFamily="2" charset="2"/>
              <a:buChar char="§"/>
            </a:pPr>
            <a:r>
              <a:rPr lang="fr-FR" sz="1199" kern="0" dirty="0">
                <a:solidFill>
                  <a:schemeClr val="tx2"/>
                </a:solidFill>
              </a:rPr>
              <a:t>Selon différentes stratégies (vaccination des filles seules, vaccination des filles et de garçons)</a:t>
            </a:r>
          </a:p>
          <a:p>
            <a:pPr lvl="2">
              <a:buClr>
                <a:schemeClr val="accent2"/>
              </a:buClr>
              <a:buFont typeface="Wingdings" panose="05000000000000000000" pitchFamily="2" charset="2"/>
              <a:buChar char="§"/>
            </a:pPr>
            <a:r>
              <a:rPr lang="fr-FR" sz="1199" kern="0" dirty="0">
                <a:solidFill>
                  <a:schemeClr val="tx2"/>
                </a:solidFill>
              </a:rPr>
              <a:t>Résilience calculée sur la base de la différence de RRP avec et sans réduction de la CV</a:t>
            </a:r>
          </a:p>
          <a:p>
            <a:pPr lvl="2">
              <a:buClr>
                <a:schemeClr val="accent2"/>
              </a:buClr>
              <a:buFont typeface="Wingdings" panose="05000000000000000000" pitchFamily="2" charset="2"/>
              <a:buChar char="§"/>
            </a:pPr>
            <a:br>
              <a:rPr lang="fr-FR" sz="300" b="1" kern="0" dirty="0">
                <a:solidFill>
                  <a:schemeClr val="tx2"/>
                </a:solidFill>
              </a:rPr>
            </a:br>
            <a:endParaRPr lang="fr-FR" sz="300" b="1" kern="0" dirty="0">
              <a:solidFill>
                <a:schemeClr val="tx2"/>
              </a:solidFill>
            </a:endParaRPr>
          </a:p>
        </p:txBody>
      </p:sp>
      <p:sp>
        <p:nvSpPr>
          <p:cNvPr id="7" name="ZoneTexte 6">
            <a:extLst>
              <a:ext uri="{FF2B5EF4-FFF2-40B4-BE49-F238E27FC236}">
                <a16:creationId xmlns:a16="http://schemas.microsoft.com/office/drawing/2014/main" id="{16FC6872-977F-4B38-B449-21431F7E895A}"/>
              </a:ext>
            </a:extLst>
          </p:cNvPr>
          <p:cNvSpPr txBox="1"/>
          <p:nvPr/>
        </p:nvSpPr>
        <p:spPr>
          <a:xfrm>
            <a:off x="1897" y="6426366"/>
            <a:ext cx="4443097" cy="246221"/>
          </a:xfrm>
          <a:prstGeom prst="rect">
            <a:avLst/>
          </a:prstGeom>
          <a:solidFill>
            <a:schemeClr val="bg1">
              <a:lumMod val="95000"/>
            </a:schemeClr>
          </a:solidFill>
        </p:spPr>
        <p:txBody>
          <a:bodyPr wrap="square" rtlCol="0">
            <a:spAutoFit/>
          </a:bodyPr>
          <a:lstStyle/>
          <a:p>
            <a:pPr marL="171442" indent="-171442" defTabSz="914358">
              <a:buFont typeface="Wingdings" panose="05000000000000000000" pitchFamily="2" charset="2"/>
              <a:buChar char="Ø"/>
            </a:pPr>
            <a:r>
              <a:rPr lang="en-US" sz="1000">
                <a:solidFill>
                  <a:srgbClr val="BBE0E3">
                    <a:lumMod val="50000"/>
                  </a:srgbClr>
                </a:solidFill>
                <a:latin typeface="Arial"/>
                <a:cs typeface="Arial"/>
                <a:sym typeface="Wingdings" panose="05000000000000000000" pitchFamily="2" charset="2"/>
              </a:rPr>
              <a:t>Elfström KM &amp; al. J Infect Dis 2016;213(2):199-205</a:t>
            </a:r>
          </a:p>
        </p:txBody>
      </p:sp>
      <p:pic>
        <p:nvPicPr>
          <p:cNvPr id="8" name="Image 7">
            <a:extLst>
              <a:ext uri="{FF2B5EF4-FFF2-40B4-BE49-F238E27FC236}">
                <a16:creationId xmlns:a16="http://schemas.microsoft.com/office/drawing/2014/main" id="{A349B184-98A3-45BB-96B5-DFA063FC6655}"/>
              </a:ext>
            </a:extLst>
          </p:cNvPr>
          <p:cNvPicPr>
            <a:picLocks noChangeAspect="1"/>
          </p:cNvPicPr>
          <p:nvPr/>
        </p:nvPicPr>
        <p:blipFill>
          <a:blip r:embed="rId3"/>
          <a:stretch>
            <a:fillRect/>
          </a:stretch>
        </p:blipFill>
        <p:spPr>
          <a:xfrm>
            <a:off x="6530837" y="1690599"/>
            <a:ext cx="5307480" cy="3856372"/>
          </a:xfrm>
          <a:prstGeom prst="rect">
            <a:avLst/>
          </a:prstGeom>
        </p:spPr>
      </p:pic>
      <p:sp>
        <p:nvSpPr>
          <p:cNvPr id="16" name="ZoneTexte 15">
            <a:extLst>
              <a:ext uri="{FF2B5EF4-FFF2-40B4-BE49-F238E27FC236}">
                <a16:creationId xmlns:a16="http://schemas.microsoft.com/office/drawing/2014/main" id="{EB63CC10-FFD5-4B3F-9105-449E4B95E375}"/>
              </a:ext>
            </a:extLst>
          </p:cNvPr>
          <p:cNvSpPr txBox="1"/>
          <p:nvPr/>
        </p:nvSpPr>
        <p:spPr>
          <a:xfrm>
            <a:off x="6405745" y="5626187"/>
            <a:ext cx="5672306" cy="799834"/>
          </a:xfrm>
          <a:prstGeom prst="rect">
            <a:avLst/>
          </a:prstGeom>
          <a:noFill/>
        </p:spPr>
        <p:txBody>
          <a:bodyPr wrap="square" rtlCol="0">
            <a:spAutoFit/>
          </a:bodyPr>
          <a:lstStyle/>
          <a:p>
            <a:pPr algn="ctr" defTabSz="403228"/>
            <a:r>
              <a:rPr lang="fr-FR" sz="1199" b="1" kern="0" dirty="0">
                <a:solidFill>
                  <a:prstClr val="black"/>
                </a:solidFill>
                <a:latin typeface="Rockwell" panose="02060603020205020403"/>
              </a:rPr>
              <a:t>Résiliences </a:t>
            </a:r>
            <a:r>
              <a:rPr lang="fr-FR" sz="1199" b="1" kern="0">
                <a:solidFill>
                  <a:prstClr val="black"/>
                </a:solidFill>
                <a:latin typeface="Rockwell" panose="02060603020205020403"/>
              </a:rPr>
              <a:t>comparées d’un programme de vaccination des filles seulement et d’un programme de vaccination des filles et garçons</a:t>
            </a:r>
          </a:p>
          <a:p>
            <a:pPr algn="ctr" defTabSz="403228"/>
            <a:r>
              <a:rPr lang="fr-FR" sz="1000" kern="0">
                <a:solidFill>
                  <a:prstClr val="black"/>
                </a:solidFill>
                <a:latin typeface="Rockwell" panose="02060603020205020403"/>
              </a:rPr>
              <a:t>suite </a:t>
            </a:r>
            <a:r>
              <a:rPr lang="fr-FR" sz="1000" kern="0" dirty="0">
                <a:solidFill>
                  <a:prstClr val="black"/>
                </a:solidFill>
                <a:latin typeface="Rockwell" panose="02060603020205020403"/>
              </a:rPr>
              <a:t>à une baisse de la CV de </a:t>
            </a:r>
            <a:r>
              <a:rPr lang="fr-FR" sz="1000" kern="0">
                <a:solidFill>
                  <a:prstClr val="black"/>
                </a:solidFill>
                <a:latin typeface="Rockwell" panose="02060603020205020403"/>
              </a:rPr>
              <a:t>50%, 13 </a:t>
            </a:r>
            <a:r>
              <a:rPr lang="fr-FR" sz="1000" kern="0" dirty="0">
                <a:solidFill>
                  <a:prstClr val="black"/>
                </a:solidFill>
                <a:latin typeface="Rockwell" panose="02060603020205020403"/>
              </a:rPr>
              <a:t>ans après le début de </a:t>
            </a:r>
            <a:r>
              <a:rPr lang="fr-FR" sz="1000" kern="0">
                <a:solidFill>
                  <a:prstClr val="black"/>
                </a:solidFill>
                <a:latin typeface="Rockwell" panose="02060603020205020403"/>
              </a:rPr>
              <a:t>la vaccination, pendant </a:t>
            </a:r>
            <a:r>
              <a:rPr lang="fr-FR" sz="1000" kern="0" dirty="0">
                <a:solidFill>
                  <a:prstClr val="black"/>
                </a:solidFill>
                <a:latin typeface="Rockwell" panose="02060603020205020403"/>
              </a:rPr>
              <a:t>5 ans. </a:t>
            </a:r>
            <a:br>
              <a:rPr lang="fr-FR" sz="1199" b="1" kern="0" dirty="0">
                <a:solidFill>
                  <a:prstClr val="black"/>
                </a:solidFill>
                <a:latin typeface="Rockwell" panose="02060603020205020403"/>
              </a:rPr>
            </a:br>
            <a:endParaRPr lang="fr-FR" sz="1199" b="1" kern="0" dirty="0">
              <a:solidFill>
                <a:prstClr val="black"/>
              </a:solidFill>
              <a:latin typeface="Rockwell" panose="02060603020205020403"/>
            </a:endParaRPr>
          </a:p>
        </p:txBody>
      </p:sp>
      <p:sp>
        <p:nvSpPr>
          <p:cNvPr id="21" name="Rectangle 20">
            <a:extLst>
              <a:ext uri="{FF2B5EF4-FFF2-40B4-BE49-F238E27FC236}">
                <a16:creationId xmlns:a16="http://schemas.microsoft.com/office/drawing/2014/main" id="{2F462123-6004-4CFB-8DB2-CBE398D2EB80}"/>
              </a:ext>
            </a:extLst>
          </p:cNvPr>
          <p:cNvSpPr/>
          <p:nvPr/>
        </p:nvSpPr>
        <p:spPr>
          <a:xfrm>
            <a:off x="2" y="2076589"/>
            <a:ext cx="6350000" cy="4613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buClr>
                <a:srgbClr val="9B2D1F"/>
              </a:buClr>
            </a:pPr>
            <a:r>
              <a:rPr lang="fr-FR" sz="1411" dirty="0">
                <a:solidFill>
                  <a:prstClr val="black"/>
                </a:solidFill>
                <a:effectLst>
                  <a:outerShdw blurRad="38100" dist="38100" dir="2700000" algn="tl">
                    <a:srgbClr val="000000">
                      <a:alpha val="43137"/>
                    </a:srgbClr>
                  </a:outerShdw>
                </a:effectLst>
                <a:latin typeface="Rockwell" panose="02060603020205020403"/>
              </a:rPr>
              <a:t>Modèle de transmission dynamique calibré pour la population suédoise</a:t>
            </a:r>
          </a:p>
        </p:txBody>
      </p:sp>
      <p:sp>
        <p:nvSpPr>
          <p:cNvPr id="22" name="Flèche : droite 21">
            <a:extLst>
              <a:ext uri="{FF2B5EF4-FFF2-40B4-BE49-F238E27FC236}">
                <a16:creationId xmlns:a16="http://schemas.microsoft.com/office/drawing/2014/main" id="{2C416673-4D03-4C94-92D2-917741C191AA}"/>
              </a:ext>
            </a:extLst>
          </p:cNvPr>
          <p:cNvSpPr/>
          <p:nvPr/>
        </p:nvSpPr>
        <p:spPr>
          <a:xfrm>
            <a:off x="113950" y="5620733"/>
            <a:ext cx="325672" cy="459175"/>
          </a:xfrm>
          <a:prstGeom prst="rightArrow">
            <a:avLst>
              <a:gd name="adj1" fmla="val 50000"/>
              <a:gd name="adj2" fmla="val 50893"/>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900">
              <a:solidFill>
                <a:prstClr val="white"/>
              </a:solidFill>
              <a:latin typeface="Rockwell" panose="02060603020205020403"/>
            </a:endParaRPr>
          </a:p>
        </p:txBody>
      </p:sp>
      <p:grpSp>
        <p:nvGrpSpPr>
          <p:cNvPr id="11" name="Groupe 10">
            <a:extLst>
              <a:ext uri="{FF2B5EF4-FFF2-40B4-BE49-F238E27FC236}">
                <a16:creationId xmlns:a16="http://schemas.microsoft.com/office/drawing/2014/main" id="{CEA70CDE-34CC-4E1F-BE1D-DF9793BF170C}"/>
              </a:ext>
            </a:extLst>
          </p:cNvPr>
          <p:cNvGrpSpPr/>
          <p:nvPr/>
        </p:nvGrpSpPr>
        <p:grpSpPr>
          <a:xfrm>
            <a:off x="254755" y="5207011"/>
            <a:ext cx="6214979" cy="1081566"/>
            <a:chOff x="930290" y="5186471"/>
            <a:chExt cx="5567733" cy="785008"/>
          </a:xfrm>
        </p:grpSpPr>
        <p:sp>
          <p:nvSpPr>
            <p:cNvPr id="24" name="Rectangle : coins arrondis 23">
              <a:extLst>
                <a:ext uri="{FF2B5EF4-FFF2-40B4-BE49-F238E27FC236}">
                  <a16:creationId xmlns:a16="http://schemas.microsoft.com/office/drawing/2014/main" id="{00AE7478-D84B-40DF-B391-B95DB8923CD2}"/>
                </a:ext>
              </a:extLst>
            </p:cNvPr>
            <p:cNvSpPr/>
            <p:nvPr/>
          </p:nvSpPr>
          <p:spPr>
            <a:xfrm>
              <a:off x="1190271" y="5186471"/>
              <a:ext cx="5307750" cy="785008"/>
            </a:xfrm>
            <a:prstGeom prst="roundRect">
              <a:avLst/>
            </a:prstGeom>
            <a:solidFill>
              <a:schemeClr val="accent2">
                <a:lumMod val="60000"/>
                <a:lumOff val="4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900">
                <a:solidFill>
                  <a:prstClr val="white"/>
                </a:solidFill>
                <a:latin typeface="Rockwell" panose="02060603020205020403"/>
              </a:endParaRPr>
            </a:p>
          </p:txBody>
        </p:sp>
        <p:sp>
          <p:nvSpPr>
            <p:cNvPr id="25" name="ZoneTexte 24">
              <a:extLst>
                <a:ext uri="{FF2B5EF4-FFF2-40B4-BE49-F238E27FC236}">
                  <a16:creationId xmlns:a16="http://schemas.microsoft.com/office/drawing/2014/main" id="{45D78CE9-DDE2-411E-B063-C668363C31AA}"/>
                </a:ext>
              </a:extLst>
            </p:cNvPr>
            <p:cNvSpPr txBox="1"/>
            <p:nvPr/>
          </p:nvSpPr>
          <p:spPr>
            <a:xfrm>
              <a:off x="930290" y="5241701"/>
              <a:ext cx="5567733" cy="461107"/>
            </a:xfrm>
            <a:prstGeom prst="rect">
              <a:avLst/>
            </a:prstGeom>
            <a:noFill/>
            <a:ln>
              <a:noFill/>
            </a:ln>
          </p:spPr>
          <p:txBody>
            <a:bodyPr wrap="square" rtlCol="0">
              <a:spAutoFit/>
            </a:bodyPr>
            <a:lstStyle/>
            <a:p>
              <a:pPr algn="ctr" defTabSz="403228"/>
              <a:r>
                <a:rPr lang="fr-FR" sz="1764" b="1" dirty="0">
                  <a:solidFill>
                    <a:prstClr val="white"/>
                  </a:solidFill>
                  <a:latin typeface="Rockwell" panose="02060603020205020403"/>
                </a:rPr>
                <a:t>Une  vaccination mixte serait </a:t>
              </a:r>
              <a:r>
                <a:rPr lang="fr-FR" sz="1764" b="1" dirty="0">
                  <a:solidFill>
                    <a:prstClr val="black"/>
                  </a:solidFill>
                  <a:effectLst>
                    <a:outerShdw blurRad="38100" dist="38100" dir="2700000" algn="tl">
                      <a:srgbClr val="000000">
                        <a:alpha val="43137"/>
                      </a:srgbClr>
                    </a:outerShdw>
                  </a:effectLst>
                  <a:latin typeface="Rockwell" panose="02060603020205020403"/>
                </a:rPr>
                <a:t>7,2 fois </a:t>
              </a:r>
              <a:r>
                <a:rPr lang="fr-FR" sz="1764" b="1" dirty="0">
                  <a:solidFill>
                    <a:prstClr val="white"/>
                  </a:solidFill>
                  <a:latin typeface="Rockwell" panose="02060603020205020403"/>
                </a:rPr>
                <a:t>plus résiliente que la vaccination des filles seules</a:t>
              </a:r>
              <a:endParaRPr lang="fr-FR" sz="1764" b="1" u="sng" dirty="0">
                <a:solidFill>
                  <a:prstClr val="white"/>
                </a:solidFill>
                <a:latin typeface="Rockwell" panose="02060603020205020403"/>
              </a:endParaRPr>
            </a:p>
          </p:txBody>
        </p:sp>
      </p:grpSp>
      <p:sp>
        <p:nvSpPr>
          <p:cNvPr id="3" name="ZoneTexte 2">
            <a:extLst>
              <a:ext uri="{FF2B5EF4-FFF2-40B4-BE49-F238E27FC236}">
                <a16:creationId xmlns:a16="http://schemas.microsoft.com/office/drawing/2014/main" id="{A10AFBEB-3891-4A41-A0E6-C6DA9E0C07B1}"/>
              </a:ext>
            </a:extLst>
          </p:cNvPr>
          <p:cNvSpPr txBox="1"/>
          <p:nvPr/>
        </p:nvSpPr>
        <p:spPr>
          <a:xfrm>
            <a:off x="1142982" y="1012347"/>
            <a:ext cx="8763032" cy="523477"/>
          </a:xfrm>
          <a:prstGeom prst="rect">
            <a:avLst/>
          </a:prstGeom>
          <a:solidFill>
            <a:schemeClr val="accent2">
              <a:lumMod val="40000"/>
              <a:lumOff val="60000"/>
            </a:schemeClr>
          </a:solidFill>
          <a:ln>
            <a:solidFill>
              <a:schemeClr val="accent2"/>
            </a:solidFill>
          </a:ln>
        </p:spPr>
        <p:txBody>
          <a:bodyPr wrap="square" rtlCol="0">
            <a:spAutoFit/>
          </a:bodyPr>
          <a:lstStyle/>
          <a:p>
            <a:pPr marL="403228" lvl="1" defTabSz="403228">
              <a:buClr>
                <a:srgbClr val="9B2D1F"/>
              </a:buClr>
            </a:pPr>
            <a:r>
              <a:rPr lang="fr-FR" sz="1401" b="1" kern="0" dirty="0">
                <a:solidFill>
                  <a:prstClr val="black"/>
                </a:solidFill>
                <a:latin typeface="Rockwell" panose="02060603020205020403"/>
              </a:rPr>
              <a:t>La résilience représente la capacité d’un programme de vaccination à maintenir un haut niveau de protection malgré une baisse temporaire de couverture vaccinale</a:t>
            </a:r>
          </a:p>
        </p:txBody>
      </p:sp>
      <p:grpSp>
        <p:nvGrpSpPr>
          <p:cNvPr id="14" name="Group 8">
            <a:extLst>
              <a:ext uri="{FF2B5EF4-FFF2-40B4-BE49-F238E27FC236}">
                <a16:creationId xmlns:a16="http://schemas.microsoft.com/office/drawing/2014/main" id="{3F06A9BF-166E-49E2-82D3-7F687AAB021B}"/>
              </a:ext>
            </a:extLst>
          </p:cNvPr>
          <p:cNvGrpSpPr>
            <a:grpSpLocks noChangeAspect="1"/>
          </p:cNvGrpSpPr>
          <p:nvPr/>
        </p:nvGrpSpPr>
        <p:grpSpPr>
          <a:xfrm>
            <a:off x="11408434" y="6223010"/>
            <a:ext cx="457200" cy="457177"/>
            <a:chOff x="11361456" y="6195813"/>
            <a:chExt cx="548640" cy="548640"/>
          </a:xfrm>
        </p:grpSpPr>
        <p:sp>
          <p:nvSpPr>
            <p:cNvPr id="15" name="Oval 9">
              <a:extLst>
                <a:ext uri="{FF2B5EF4-FFF2-40B4-BE49-F238E27FC236}">
                  <a16:creationId xmlns:a16="http://schemas.microsoft.com/office/drawing/2014/main" id="{D0AF0A7E-DC11-4044-A363-EBFFBD054778}"/>
                </a:ext>
              </a:extLst>
            </p:cNvPr>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7" name="Oval 10">
              <a:extLst>
                <a:ext uri="{FF2B5EF4-FFF2-40B4-BE49-F238E27FC236}">
                  <a16:creationId xmlns:a16="http://schemas.microsoft.com/office/drawing/2014/main" id="{97E8B5F8-A2FA-45CF-B691-3AB58F1C5170}"/>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8" name="Slide Number Placeholder 6">
            <a:extLst>
              <a:ext uri="{FF2B5EF4-FFF2-40B4-BE49-F238E27FC236}">
                <a16:creationId xmlns:a16="http://schemas.microsoft.com/office/drawing/2014/main" id="{07508F1A-0C9E-41BB-A358-1A9C48A53EAE}"/>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24</a:t>
            </a:fld>
            <a:endParaRPr lang="en-US" sz="1764" dirty="0">
              <a:latin typeface="Rockwell Condensed" panose="02060603050405020104"/>
            </a:endParaRPr>
          </a:p>
        </p:txBody>
      </p:sp>
    </p:spTree>
    <p:extLst>
      <p:ext uri="{BB962C8B-B14F-4D97-AF65-F5344CB8AC3E}">
        <p14:creationId xmlns:p14="http://schemas.microsoft.com/office/powerpoint/2010/main" val="4026551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 y="141025"/>
            <a:ext cx="12051601" cy="1076100"/>
          </a:xfrm>
        </p:spPr>
        <p:txBody>
          <a:bodyPr>
            <a:noAutofit/>
          </a:bodyPr>
          <a:lstStyle/>
          <a:p>
            <a:r>
              <a:rPr lang="fr-FR" sz="3600" kern="600" spc="30" dirty="0">
                <a:solidFill>
                  <a:schemeClr val="tx1"/>
                </a:solidFill>
              </a:rPr>
              <a:t>Le profil de sécurité de la vaccination HPV est-il similaire pour tous les adolescents? </a:t>
            </a:r>
          </a:p>
        </p:txBody>
      </p:sp>
      <p:sp>
        <p:nvSpPr>
          <p:cNvPr id="6" name="Espace réservé du contenu 5"/>
          <p:cNvSpPr>
            <a:spLocks noGrp="1"/>
          </p:cNvSpPr>
          <p:nvPr>
            <p:ph idx="4294967295"/>
          </p:nvPr>
        </p:nvSpPr>
        <p:spPr>
          <a:xfrm>
            <a:off x="2" y="1331900"/>
            <a:ext cx="12051601" cy="2986104"/>
          </a:xfrm>
          <a:noFill/>
          <a:ln>
            <a:noFill/>
          </a:ln>
        </p:spPr>
        <p:txBody>
          <a:bodyPr>
            <a:normAutofit fontScale="77500" lnSpcReduction="20000"/>
          </a:bodyPr>
          <a:lstStyle/>
          <a:p>
            <a:pPr marL="0" indent="0" algn="ctr">
              <a:buClr>
                <a:schemeClr val="accent2"/>
              </a:buClr>
              <a:buNone/>
            </a:pPr>
            <a:r>
              <a:rPr lang="fr-FR" sz="2799" b="1" dirty="0">
                <a:solidFill>
                  <a:schemeClr val="tx2"/>
                </a:solidFill>
              </a:rPr>
              <a:t>D’après la HAS, après analyse de l’ensemble des données de sécurité disponibles sur la vaccination HPV </a:t>
            </a:r>
            <a:r>
              <a:rPr lang="fr-FR" sz="2799" dirty="0">
                <a:solidFill>
                  <a:schemeClr val="tx2"/>
                </a:solidFill>
              </a:rPr>
              <a:t>(cliniques, pharmaco-épidémiologiques et de pharmacovigilance):  </a:t>
            </a:r>
          </a:p>
          <a:p>
            <a:pPr marL="0" indent="0">
              <a:buClr>
                <a:schemeClr val="accent2"/>
              </a:buClr>
              <a:buNone/>
            </a:pPr>
            <a:endParaRPr lang="fr-FR" sz="2799" b="1" dirty="0">
              <a:solidFill>
                <a:schemeClr val="tx2"/>
              </a:solidFill>
            </a:endParaRPr>
          </a:p>
          <a:p>
            <a:pPr>
              <a:buClr>
                <a:schemeClr val="accent2"/>
              </a:buClr>
              <a:buFont typeface="Wingdings" panose="05000000000000000000" pitchFamily="2" charset="2"/>
              <a:buChar char="§"/>
            </a:pPr>
            <a:r>
              <a:rPr lang="fr-FR" sz="2799" b="1" dirty="0">
                <a:solidFill>
                  <a:schemeClr val="tx2"/>
                </a:solidFill>
              </a:rPr>
              <a:t>Un profil de sécurité confirmé, chez les filles et les garçons</a:t>
            </a:r>
          </a:p>
          <a:p>
            <a:pPr>
              <a:buClr>
                <a:schemeClr val="accent2"/>
              </a:buClr>
              <a:buFont typeface="Wingdings" panose="05000000000000000000" pitchFamily="2" charset="2"/>
              <a:buChar char="§"/>
            </a:pPr>
            <a:r>
              <a:rPr lang="fr-FR" sz="2799" b="1" dirty="0">
                <a:solidFill>
                  <a:schemeClr val="tx2"/>
                </a:solidFill>
              </a:rPr>
              <a:t>Absence de lien </a:t>
            </a:r>
            <a:r>
              <a:rPr lang="fr-FR" sz="2799" dirty="0">
                <a:solidFill>
                  <a:schemeClr val="tx2"/>
                </a:solidFill>
              </a:rPr>
              <a:t>entre </a:t>
            </a:r>
            <a:r>
              <a:rPr lang="fr-FR" sz="2799" i="1" dirty="0">
                <a:solidFill>
                  <a:schemeClr val="tx2"/>
                </a:solidFill>
              </a:rPr>
              <a:t>vaccination HPV </a:t>
            </a:r>
            <a:r>
              <a:rPr lang="fr-FR" sz="2799" dirty="0">
                <a:solidFill>
                  <a:schemeClr val="tx2"/>
                </a:solidFill>
              </a:rPr>
              <a:t>et survenue de </a:t>
            </a:r>
            <a:r>
              <a:rPr lang="fr-FR" sz="2799" i="1" dirty="0">
                <a:solidFill>
                  <a:schemeClr val="tx2"/>
                </a:solidFill>
              </a:rPr>
              <a:t>Maladies Auto-Immunes </a:t>
            </a:r>
            <a:r>
              <a:rPr lang="fr-FR" sz="2799" dirty="0">
                <a:solidFill>
                  <a:schemeClr val="tx2"/>
                </a:solidFill>
              </a:rPr>
              <a:t>étayée par de nombreuses études </a:t>
            </a:r>
          </a:p>
          <a:p>
            <a:pPr>
              <a:buClr>
                <a:schemeClr val="accent2"/>
              </a:buClr>
              <a:buFont typeface="Wingdings" panose="05000000000000000000" pitchFamily="2" charset="2"/>
              <a:buChar char="§"/>
            </a:pPr>
            <a:r>
              <a:rPr lang="fr-FR" sz="2799" dirty="0">
                <a:solidFill>
                  <a:schemeClr val="tx2"/>
                </a:solidFill>
              </a:rPr>
              <a:t>Non-confirmation de liens qui avaient pu être décrits entre vaccination et certains évènements d'intérêt particulier (CRPS, POTS…) </a:t>
            </a:r>
          </a:p>
          <a:p>
            <a:pPr marL="457042" lvl="1" indent="0">
              <a:buClr>
                <a:schemeClr val="accent2"/>
              </a:buClr>
              <a:buNone/>
            </a:pPr>
            <a:endParaRPr lang="fr-FR" sz="2799" dirty="0">
              <a:solidFill>
                <a:schemeClr val="tx2"/>
              </a:solidFill>
            </a:endParaRPr>
          </a:p>
          <a:p>
            <a:pPr marL="0" indent="0">
              <a:buClr>
                <a:schemeClr val="accent2"/>
              </a:buClr>
              <a:buNone/>
            </a:pPr>
            <a:endParaRPr lang="fr-FR" sz="2799" dirty="0">
              <a:solidFill>
                <a:schemeClr val="tx2"/>
              </a:solidFill>
            </a:endParaRPr>
          </a:p>
          <a:p>
            <a:pPr marL="0" indent="0" algn="ctr">
              <a:buClr>
                <a:schemeClr val="accent2"/>
              </a:buClr>
              <a:buNone/>
            </a:pPr>
            <a:endParaRPr lang="fr-FR" sz="3000" b="1" dirty="0">
              <a:solidFill>
                <a:schemeClr val="tx2"/>
              </a:solidFill>
            </a:endParaRPr>
          </a:p>
          <a:p>
            <a:pPr>
              <a:buClr>
                <a:schemeClr val="accent2"/>
              </a:buClr>
              <a:buFont typeface="Wingdings" panose="05000000000000000000" pitchFamily="2" charset="2"/>
              <a:buChar char="§"/>
            </a:pPr>
            <a:endParaRPr lang="fr-FR" sz="2799" dirty="0">
              <a:solidFill>
                <a:schemeClr val="tx2"/>
              </a:solidFill>
            </a:endParaRPr>
          </a:p>
          <a:p>
            <a:pPr>
              <a:buClr>
                <a:schemeClr val="accent2"/>
              </a:buClr>
              <a:buFont typeface="Wingdings" panose="05000000000000000000" pitchFamily="2" charset="2"/>
              <a:buChar char="§"/>
            </a:pPr>
            <a:endParaRPr lang="fr-FR" sz="2799" dirty="0">
              <a:solidFill>
                <a:schemeClr val="tx2"/>
              </a:solidFill>
            </a:endParaRPr>
          </a:p>
          <a:p>
            <a:pPr>
              <a:buClr>
                <a:schemeClr val="accent2"/>
              </a:buClr>
              <a:buFont typeface="Wingdings" panose="05000000000000000000" pitchFamily="2" charset="2"/>
              <a:buChar char="§"/>
            </a:pPr>
            <a:endParaRPr lang="fr-FR" dirty="0">
              <a:solidFill>
                <a:schemeClr val="accent2"/>
              </a:solidFill>
            </a:endParaRPr>
          </a:p>
          <a:p>
            <a:pPr marL="457042" lvl="1" indent="0">
              <a:buClr>
                <a:schemeClr val="accent2"/>
              </a:buClr>
              <a:buNone/>
            </a:pPr>
            <a:endParaRPr lang="fr-FR" sz="1600" dirty="0">
              <a:solidFill>
                <a:schemeClr val="tx2"/>
              </a:solidFill>
            </a:endParaRPr>
          </a:p>
          <a:p>
            <a:pPr marL="0" indent="0">
              <a:buClr>
                <a:schemeClr val="accent2"/>
              </a:buClr>
              <a:buNone/>
            </a:pPr>
            <a:endParaRPr lang="fr-FR" dirty="0">
              <a:solidFill>
                <a:schemeClr val="accent2"/>
              </a:solidFill>
            </a:endParaRPr>
          </a:p>
          <a:p>
            <a:pPr lvl="1">
              <a:buClr>
                <a:schemeClr val="accent2"/>
              </a:buClr>
              <a:buFont typeface="Wingdings" panose="05000000000000000000" pitchFamily="2" charset="2"/>
              <a:buChar char="§"/>
            </a:pPr>
            <a:endParaRPr lang="fr-FR" sz="1600" dirty="0">
              <a:solidFill>
                <a:schemeClr val="tx2"/>
              </a:solidFill>
            </a:endParaRPr>
          </a:p>
        </p:txBody>
      </p:sp>
      <p:sp>
        <p:nvSpPr>
          <p:cNvPr id="7" name="ZoneTexte 6">
            <a:extLst>
              <a:ext uri="{FF2B5EF4-FFF2-40B4-BE49-F238E27FC236}">
                <a16:creationId xmlns:a16="http://schemas.microsoft.com/office/drawing/2014/main" id="{16FC6872-977F-4B38-B449-21431F7E895A}"/>
              </a:ext>
            </a:extLst>
          </p:cNvPr>
          <p:cNvSpPr txBox="1"/>
          <p:nvPr/>
        </p:nvSpPr>
        <p:spPr>
          <a:xfrm>
            <a:off x="2" y="6242879"/>
            <a:ext cx="10668016" cy="246221"/>
          </a:xfrm>
          <a:prstGeom prst="rect">
            <a:avLst/>
          </a:prstGeom>
          <a:solidFill>
            <a:schemeClr val="bg1">
              <a:lumMod val="95000"/>
            </a:schemeClr>
          </a:solidFill>
        </p:spPr>
        <p:txBody>
          <a:bodyPr wrap="square" rtlCol="0">
            <a:spAutoFit/>
          </a:bodyPr>
          <a:lstStyle/>
          <a:p>
            <a:pPr marL="171442" indent="-171442" defTabSz="914358">
              <a:buFont typeface="Wingdings" panose="05000000000000000000" pitchFamily="2" charset="2"/>
              <a:buChar char="Ø"/>
            </a:pPr>
            <a:r>
              <a:rPr lang="en-US" sz="1000" dirty="0">
                <a:solidFill>
                  <a:srgbClr val="BBE0E3">
                    <a:lumMod val="50000"/>
                  </a:srgbClr>
                </a:solidFill>
                <a:latin typeface="Arial"/>
                <a:cs typeface="Arial"/>
                <a:sym typeface="Wingdings" panose="05000000000000000000" pitchFamily="2" charset="2"/>
              </a:rPr>
              <a:t>1 - </a:t>
            </a:r>
            <a:r>
              <a:rPr lang="en-US" sz="1000" dirty="0">
                <a:solidFill>
                  <a:srgbClr val="BBE0E3">
                    <a:lumMod val="50000"/>
                  </a:srgbClr>
                </a:solidFill>
                <a:latin typeface="Arial"/>
                <a:cs typeface="Arial"/>
              </a:rPr>
              <a:t>Haute </a:t>
            </a:r>
            <a:r>
              <a:rPr lang="en-US" sz="1000" dirty="0" err="1">
                <a:solidFill>
                  <a:srgbClr val="BBE0E3">
                    <a:lumMod val="50000"/>
                  </a:srgbClr>
                </a:solidFill>
                <a:latin typeface="Arial"/>
                <a:cs typeface="Arial"/>
              </a:rPr>
              <a:t>Autorité</a:t>
            </a:r>
            <a:r>
              <a:rPr lang="en-US" sz="1000" dirty="0">
                <a:solidFill>
                  <a:srgbClr val="BBE0E3">
                    <a:lumMod val="50000"/>
                  </a:srgbClr>
                </a:solidFill>
                <a:latin typeface="Arial"/>
                <a:cs typeface="Arial"/>
              </a:rPr>
              <a:t> de Santé. Recommendation </a:t>
            </a:r>
            <a:r>
              <a:rPr lang="en-US" sz="1000" dirty="0" err="1">
                <a:solidFill>
                  <a:srgbClr val="BBE0E3">
                    <a:lumMod val="50000"/>
                  </a:srgbClr>
                </a:solidFill>
                <a:latin typeface="Arial"/>
                <a:cs typeface="Arial"/>
              </a:rPr>
              <a:t>vaccinale</a:t>
            </a:r>
            <a:r>
              <a:rPr lang="en-US" sz="1000" dirty="0">
                <a:solidFill>
                  <a:srgbClr val="BBE0E3">
                    <a:lumMod val="50000"/>
                  </a:srgbClr>
                </a:solidFill>
                <a:latin typeface="Arial"/>
                <a:cs typeface="Arial"/>
              </a:rPr>
              <a:t>. </a:t>
            </a:r>
            <a:r>
              <a:rPr lang="en-US" sz="1000" dirty="0" err="1">
                <a:solidFill>
                  <a:srgbClr val="BBE0E3">
                    <a:lumMod val="50000"/>
                  </a:srgbClr>
                </a:solidFill>
                <a:latin typeface="Arial"/>
                <a:cs typeface="Arial"/>
              </a:rPr>
              <a:t>Elargissement</a:t>
            </a:r>
            <a:r>
              <a:rPr lang="en-US" sz="1000" dirty="0">
                <a:solidFill>
                  <a:srgbClr val="BBE0E3">
                    <a:lumMod val="50000"/>
                  </a:srgbClr>
                </a:solidFill>
                <a:latin typeface="Arial"/>
                <a:cs typeface="Arial"/>
              </a:rPr>
              <a:t> de la vaccination </a:t>
            </a:r>
            <a:r>
              <a:rPr lang="en-US" sz="1000" dirty="0" err="1">
                <a:solidFill>
                  <a:srgbClr val="BBE0E3">
                    <a:lumMod val="50000"/>
                  </a:srgbClr>
                </a:solidFill>
                <a:latin typeface="Arial"/>
                <a:cs typeface="Arial"/>
              </a:rPr>
              <a:t>contre</a:t>
            </a:r>
            <a:r>
              <a:rPr lang="en-US" sz="1000" dirty="0">
                <a:solidFill>
                  <a:srgbClr val="BBE0E3">
                    <a:lumMod val="50000"/>
                  </a:srgbClr>
                </a:solidFill>
                <a:latin typeface="Arial"/>
                <a:cs typeface="Arial"/>
              </a:rPr>
              <a:t> les papillomavirus aux garçons. </a:t>
            </a:r>
            <a:r>
              <a:rPr lang="en-US" sz="1000" dirty="0" err="1">
                <a:solidFill>
                  <a:srgbClr val="BBE0E3">
                    <a:lumMod val="50000"/>
                  </a:srgbClr>
                </a:solidFill>
                <a:latin typeface="Arial"/>
                <a:cs typeface="Arial"/>
              </a:rPr>
              <a:t>Décembre</a:t>
            </a:r>
            <a:r>
              <a:rPr lang="en-US" sz="1000" dirty="0">
                <a:solidFill>
                  <a:srgbClr val="BBE0E3">
                    <a:lumMod val="50000"/>
                  </a:srgbClr>
                </a:solidFill>
                <a:latin typeface="Arial"/>
                <a:cs typeface="Arial"/>
              </a:rPr>
              <a:t> 2019</a:t>
            </a:r>
            <a:endParaRPr lang="en-US" sz="1000" dirty="0">
              <a:solidFill>
                <a:srgbClr val="BBE0E3">
                  <a:lumMod val="50000"/>
                </a:srgbClr>
              </a:solidFill>
              <a:latin typeface="Arial"/>
              <a:cs typeface="Arial"/>
              <a:sym typeface="Wingdings" panose="05000000000000000000" pitchFamily="2" charset="2"/>
            </a:endParaRPr>
          </a:p>
        </p:txBody>
      </p:sp>
      <p:sp>
        <p:nvSpPr>
          <p:cNvPr id="3" name="ZoneTexte 2">
            <a:extLst>
              <a:ext uri="{FF2B5EF4-FFF2-40B4-BE49-F238E27FC236}">
                <a16:creationId xmlns:a16="http://schemas.microsoft.com/office/drawing/2014/main" id="{5A50D887-7E56-4E70-B9DB-DCE86B3D253D}"/>
              </a:ext>
            </a:extLst>
          </p:cNvPr>
          <p:cNvSpPr txBox="1"/>
          <p:nvPr/>
        </p:nvSpPr>
        <p:spPr>
          <a:xfrm>
            <a:off x="253979" y="5020614"/>
            <a:ext cx="11049040" cy="390876"/>
          </a:xfrm>
          <a:prstGeom prst="rect">
            <a:avLst/>
          </a:prstGeom>
          <a:solidFill>
            <a:schemeClr val="accent2">
              <a:lumMod val="60000"/>
              <a:lumOff val="40000"/>
            </a:schemeClr>
          </a:solidFill>
        </p:spPr>
        <p:txBody>
          <a:bodyPr wrap="square" rtlCol="0">
            <a:spAutoFit/>
          </a:bodyPr>
          <a:lstStyle/>
          <a:p>
            <a:pPr algn="ctr" defTabSz="403228">
              <a:buClr>
                <a:srgbClr val="9B2D1F"/>
              </a:buClr>
            </a:pPr>
            <a:r>
              <a:rPr lang="fr-FR" sz="1940" b="1" dirty="0">
                <a:solidFill>
                  <a:prstClr val="black"/>
                </a:solidFill>
                <a:latin typeface="Rockwell" panose="02060603020205020403"/>
              </a:rPr>
              <a:t>Un profil de sécurité confirmé et établi comme similaire pour l’ensemble des adolescents </a:t>
            </a:r>
          </a:p>
        </p:txBody>
      </p:sp>
      <p:grpSp>
        <p:nvGrpSpPr>
          <p:cNvPr id="8" name="Group 8">
            <a:extLst>
              <a:ext uri="{FF2B5EF4-FFF2-40B4-BE49-F238E27FC236}">
                <a16:creationId xmlns:a16="http://schemas.microsoft.com/office/drawing/2014/main" id="{EEEB474E-82CC-453C-8267-FC4D7372B9CF}"/>
              </a:ext>
            </a:extLst>
          </p:cNvPr>
          <p:cNvGrpSpPr>
            <a:grpSpLocks noChangeAspect="1"/>
          </p:cNvGrpSpPr>
          <p:nvPr/>
        </p:nvGrpSpPr>
        <p:grpSpPr>
          <a:xfrm>
            <a:off x="11408434" y="6223010"/>
            <a:ext cx="457200" cy="457177"/>
            <a:chOff x="11361456" y="6195813"/>
            <a:chExt cx="548640" cy="548640"/>
          </a:xfrm>
        </p:grpSpPr>
        <p:sp>
          <p:nvSpPr>
            <p:cNvPr id="9" name="Oval 9">
              <a:extLst>
                <a:ext uri="{FF2B5EF4-FFF2-40B4-BE49-F238E27FC236}">
                  <a16:creationId xmlns:a16="http://schemas.microsoft.com/office/drawing/2014/main" id="{E36DE72C-5882-4DC5-810D-B338CE2AED4B}"/>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10">
              <a:extLst>
                <a:ext uri="{FF2B5EF4-FFF2-40B4-BE49-F238E27FC236}">
                  <a16:creationId xmlns:a16="http://schemas.microsoft.com/office/drawing/2014/main" id="{992B2316-651E-46A2-8E95-48BC66521289}"/>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1" name="Slide Number Placeholder 6">
            <a:extLst>
              <a:ext uri="{FF2B5EF4-FFF2-40B4-BE49-F238E27FC236}">
                <a16:creationId xmlns:a16="http://schemas.microsoft.com/office/drawing/2014/main" id="{3CB25C92-4E43-4D33-9D5B-BBEAC348FF54}"/>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25</a:t>
            </a:fld>
            <a:endParaRPr lang="en-US" sz="1764" dirty="0">
              <a:latin typeface="Rockwell Condensed" panose="02060603050405020104"/>
            </a:endParaRPr>
          </a:p>
        </p:txBody>
      </p:sp>
    </p:spTree>
    <p:extLst>
      <p:ext uri="{BB962C8B-B14F-4D97-AF65-F5344CB8AC3E}">
        <p14:creationId xmlns:p14="http://schemas.microsoft.com/office/powerpoint/2010/main" val="1518764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 y="128411"/>
            <a:ext cx="11926848" cy="1353945"/>
          </a:xfrm>
          <a:noFill/>
          <a:effectLst/>
        </p:spPr>
        <p:txBody>
          <a:bodyPr vert="horz" lIns="91435" tIns="45718" rIns="91435" bIns="45718" rtlCol="0" anchor="ctr">
            <a:noAutofit/>
          </a:bodyPr>
          <a:lstStyle/>
          <a:p>
            <a:r>
              <a:rPr lang="fr-FR" sz="4399" dirty="0">
                <a:solidFill>
                  <a:schemeClr val="tx1"/>
                </a:solidFill>
              </a:rPr>
              <a:t>sécurité de la vaccination HPV</a:t>
            </a:r>
            <a:br>
              <a:rPr lang="fr-FR" sz="4399" dirty="0">
                <a:solidFill>
                  <a:schemeClr val="tx1"/>
                </a:solidFill>
              </a:rPr>
            </a:br>
            <a:r>
              <a:rPr lang="fr-FR" sz="3175" dirty="0">
                <a:solidFill>
                  <a:schemeClr val="tx1"/>
                </a:solidFill>
              </a:rPr>
              <a:t>étude en vie réelle chez les garçons </a:t>
            </a:r>
          </a:p>
        </p:txBody>
      </p:sp>
      <p:sp>
        <p:nvSpPr>
          <p:cNvPr id="29" name="ZoneTexte 28">
            <a:extLst>
              <a:ext uri="{FF2B5EF4-FFF2-40B4-BE49-F238E27FC236}">
                <a16:creationId xmlns:a16="http://schemas.microsoft.com/office/drawing/2014/main" id="{85CDC912-6C27-41BE-BB16-9D98A4AAC74D}"/>
              </a:ext>
            </a:extLst>
          </p:cNvPr>
          <p:cNvSpPr txBox="1"/>
          <p:nvPr/>
        </p:nvSpPr>
        <p:spPr>
          <a:xfrm>
            <a:off x="486912" y="6366660"/>
            <a:ext cx="12188202" cy="230832"/>
          </a:xfrm>
          <a:prstGeom prst="rect">
            <a:avLst/>
          </a:prstGeom>
          <a:noFill/>
        </p:spPr>
        <p:txBody>
          <a:bodyPr wrap="square" rtlCol="0">
            <a:spAutoFit/>
          </a:bodyPr>
          <a:lstStyle/>
          <a:p>
            <a:pPr defTabSz="403228"/>
            <a:r>
              <a:rPr lang="en-US" sz="900" dirty="0">
                <a:solidFill>
                  <a:srgbClr val="696464"/>
                </a:solidFill>
                <a:latin typeface="Rockwell" panose="02060603020205020403"/>
              </a:rPr>
              <a:t>1-</a:t>
            </a:r>
            <a:r>
              <a:rPr lang="fr-FR" sz="900" dirty="0">
                <a:solidFill>
                  <a:srgbClr val="696464"/>
                </a:solidFill>
                <a:latin typeface="Rockwell" panose="02060603020205020403"/>
              </a:rPr>
              <a:t>– Frisch et al. Int J </a:t>
            </a:r>
            <a:r>
              <a:rPr lang="fr-FR" sz="900" dirty="0" err="1">
                <a:solidFill>
                  <a:srgbClr val="696464"/>
                </a:solidFill>
                <a:latin typeface="Rockwell" panose="02060603020205020403"/>
              </a:rPr>
              <a:t>Epidemiol</a:t>
            </a:r>
            <a:r>
              <a:rPr lang="fr-FR" sz="900" dirty="0">
                <a:solidFill>
                  <a:srgbClr val="696464"/>
                </a:solidFill>
                <a:latin typeface="Rockwell" panose="02060603020205020403"/>
              </a:rPr>
              <a:t> 2018  </a:t>
            </a:r>
            <a:endParaRPr lang="en-US" sz="900" dirty="0">
              <a:solidFill>
                <a:srgbClr val="696464"/>
              </a:solidFill>
              <a:latin typeface="Rockwell" panose="02060603020205020403"/>
            </a:endParaRPr>
          </a:p>
        </p:txBody>
      </p:sp>
      <p:sp>
        <p:nvSpPr>
          <p:cNvPr id="3" name="ZoneTexte 2"/>
          <p:cNvSpPr txBox="1"/>
          <p:nvPr/>
        </p:nvSpPr>
        <p:spPr>
          <a:xfrm>
            <a:off x="289164" y="2238233"/>
            <a:ext cx="11613672" cy="1178271"/>
          </a:xfrm>
          <a:prstGeom prst="rect">
            <a:avLst/>
          </a:prstGeom>
          <a:noFill/>
        </p:spPr>
        <p:txBody>
          <a:bodyPr wrap="square" rtlCol="0">
            <a:spAutoFit/>
          </a:bodyPr>
          <a:lstStyle/>
          <a:p>
            <a:pPr defTabSz="403228"/>
            <a:r>
              <a:rPr lang="fr-FR" sz="1764" b="1" dirty="0">
                <a:solidFill>
                  <a:prstClr val="black"/>
                </a:solidFill>
                <a:latin typeface="Rockwell" panose="02060603020205020403"/>
              </a:rPr>
              <a:t>Méthodologie :</a:t>
            </a:r>
          </a:p>
          <a:p>
            <a:pPr defTabSz="403228"/>
            <a:r>
              <a:rPr lang="fr-FR" sz="1764" dirty="0">
                <a:solidFill>
                  <a:prstClr val="black"/>
                </a:solidFill>
                <a:latin typeface="Rockwell" panose="02060603020205020403"/>
              </a:rPr>
              <a:t>- Cohorte de 568 410 garçons nés au Danemark entre 1988 et 2006, 4 M personnes-années de suivi </a:t>
            </a:r>
          </a:p>
          <a:p>
            <a:pPr defTabSz="403228"/>
            <a:r>
              <a:rPr lang="fr-FR" sz="1764" dirty="0">
                <a:solidFill>
                  <a:prstClr val="black"/>
                </a:solidFill>
                <a:latin typeface="Rockwell" panose="02060603020205020403"/>
              </a:rPr>
              <a:t>- Comparaison de l’incidence de </a:t>
            </a:r>
            <a:r>
              <a:rPr lang="fr-FR" sz="1764" b="1" dirty="0">
                <a:solidFill>
                  <a:prstClr val="black"/>
                </a:solidFill>
                <a:latin typeface="Rockwell" panose="02060603020205020403"/>
              </a:rPr>
              <a:t>39 maladies auto-immunes</a:t>
            </a:r>
            <a:r>
              <a:rPr lang="fr-FR" sz="1764" dirty="0">
                <a:solidFill>
                  <a:prstClr val="black"/>
                </a:solidFill>
                <a:latin typeface="Rockwell" panose="02060603020205020403"/>
              </a:rPr>
              <a:t>, </a:t>
            </a:r>
            <a:r>
              <a:rPr lang="fr-FR" sz="1764" b="1" dirty="0">
                <a:solidFill>
                  <a:prstClr val="black"/>
                </a:solidFill>
                <a:latin typeface="Rockwell" panose="02060603020205020403"/>
              </a:rPr>
              <a:t>12 maladies neurologiques </a:t>
            </a:r>
            <a:r>
              <a:rPr lang="fr-FR" sz="1764" dirty="0">
                <a:solidFill>
                  <a:prstClr val="black"/>
                </a:solidFill>
                <a:latin typeface="Rockwell" panose="02060603020205020403"/>
              </a:rPr>
              <a:t>et des </a:t>
            </a:r>
            <a:r>
              <a:rPr lang="fr-FR" sz="1764" b="1" dirty="0">
                <a:solidFill>
                  <a:prstClr val="black"/>
                </a:solidFill>
                <a:latin typeface="Rockwell" panose="02060603020205020403"/>
              </a:rPr>
              <a:t>thromboses veineuses </a:t>
            </a:r>
            <a:r>
              <a:rPr lang="fr-FR" sz="1764" dirty="0">
                <a:solidFill>
                  <a:prstClr val="black"/>
                </a:solidFill>
                <a:latin typeface="Rockwell" panose="02060603020205020403"/>
              </a:rPr>
              <a:t>entre vaccinés et non-vaccinés </a:t>
            </a:r>
          </a:p>
        </p:txBody>
      </p:sp>
      <p:sp>
        <p:nvSpPr>
          <p:cNvPr id="4" name="ZoneTexte 3"/>
          <p:cNvSpPr txBox="1"/>
          <p:nvPr/>
        </p:nvSpPr>
        <p:spPr>
          <a:xfrm>
            <a:off x="679204" y="4174460"/>
            <a:ext cx="10941807" cy="1183786"/>
          </a:xfrm>
          <a:prstGeom prst="rect">
            <a:avLst/>
          </a:prstGeom>
          <a:solidFill>
            <a:schemeClr val="accent1">
              <a:lumMod val="40000"/>
              <a:lumOff val="60000"/>
            </a:schemeClr>
          </a:solidFill>
        </p:spPr>
        <p:txBody>
          <a:bodyPr wrap="square" rtlCol="0">
            <a:spAutoFit/>
          </a:bodyPr>
          <a:lstStyle/>
          <a:p>
            <a:pPr defTabSz="403228"/>
            <a:endParaRPr lang="fr-FR" sz="900" b="1" u="sng" dirty="0">
              <a:solidFill>
                <a:prstClr val="black"/>
              </a:solidFill>
              <a:latin typeface="Rockwell" panose="02060603020205020403"/>
            </a:endParaRPr>
          </a:p>
          <a:p>
            <a:pPr marL="285738" indent="-285738" defTabSz="403228">
              <a:buFont typeface="Symbol"/>
              <a:buChar char="Þ"/>
            </a:pPr>
            <a:r>
              <a:rPr lang="fr-FR" sz="1764" b="1" u="sng" dirty="0">
                <a:solidFill>
                  <a:prstClr val="black"/>
                </a:solidFill>
                <a:latin typeface="Rockwell" panose="02060603020205020403"/>
              </a:rPr>
              <a:t>Pas de différence d’incidence </a:t>
            </a:r>
            <a:r>
              <a:rPr lang="fr-FR" sz="1764" b="1" dirty="0">
                <a:solidFill>
                  <a:prstClr val="black"/>
                </a:solidFill>
                <a:latin typeface="Rockwell" panose="02060603020205020403"/>
              </a:rPr>
              <a:t>de ces maladies entre vaccinés et non-vaccinés</a:t>
            </a:r>
          </a:p>
          <a:p>
            <a:pPr marL="285738" indent="-285738" defTabSz="403228">
              <a:buFont typeface="Symbol"/>
              <a:buChar char="Þ"/>
            </a:pPr>
            <a:r>
              <a:rPr lang="fr-FR" sz="1764" b="1" dirty="0">
                <a:solidFill>
                  <a:prstClr val="black"/>
                </a:solidFill>
                <a:latin typeface="Rockwell" panose="02060603020205020403"/>
              </a:rPr>
              <a:t>Pas d’association entre vaccination HPV et le risque de maladies auto-immunes, maladies neurologiques ou de thromboses chez les garçons</a:t>
            </a:r>
            <a:r>
              <a:rPr lang="fr-FR" sz="1764" b="1" baseline="30000" dirty="0">
                <a:solidFill>
                  <a:prstClr val="black"/>
                </a:solidFill>
                <a:latin typeface="Rockwell" panose="02060603020205020403"/>
              </a:rPr>
              <a:t>2</a:t>
            </a:r>
            <a:r>
              <a:rPr lang="fr-FR" sz="1764" b="1" dirty="0">
                <a:solidFill>
                  <a:prstClr val="black"/>
                </a:solidFill>
                <a:latin typeface="Rockwell" panose="02060603020205020403"/>
              </a:rPr>
              <a:t> </a:t>
            </a:r>
          </a:p>
          <a:p>
            <a:pPr marL="285738" indent="-285738" defTabSz="403228">
              <a:buFont typeface="Symbol"/>
              <a:buChar char="Þ"/>
            </a:pPr>
            <a:endParaRPr lang="fr-FR" sz="900" dirty="0">
              <a:solidFill>
                <a:prstClr val="black"/>
              </a:solidFill>
              <a:latin typeface="Rockwell" panose="02060603020205020403"/>
            </a:endParaRPr>
          </a:p>
        </p:txBody>
      </p:sp>
      <p:sp>
        <p:nvSpPr>
          <p:cNvPr id="6" name="Espace réservé du numéro de diapositive 5">
            <a:extLst>
              <a:ext uri="{FF2B5EF4-FFF2-40B4-BE49-F238E27FC236}">
                <a16:creationId xmlns:a16="http://schemas.microsoft.com/office/drawing/2014/main" id="{41833297-4A3C-4AE1-8A73-0F5458AD27C7}"/>
              </a:ext>
            </a:extLst>
          </p:cNvPr>
          <p:cNvSpPr>
            <a:spLocks noGrp="1"/>
          </p:cNvSpPr>
          <p:nvPr>
            <p:ph type="sldNum" sz="quarter" idx="12"/>
          </p:nvPr>
        </p:nvSpPr>
        <p:spPr>
          <a:xfrm>
            <a:off x="16510742" y="11453101"/>
            <a:ext cx="4837458" cy="644042"/>
          </a:xfrm>
          <a:prstGeom prst="rect">
            <a:avLst/>
          </a:prstGeom>
        </p:spPr>
        <p:txBody>
          <a:bodyPr/>
          <a:lstStyle>
            <a:defPPr>
              <a:defRPr lang="en-US"/>
            </a:defPPr>
            <a:lvl1pPr marL="0" algn="r" defTabSz="806422" rtl="0" eaLnBrk="1" latinLnBrk="0" hangingPunct="1">
              <a:defRPr sz="1764" kern="1200">
                <a:solidFill>
                  <a:schemeClr val="tx1">
                    <a:lumMod val="50000"/>
                    <a:lumOff val="50000"/>
                  </a:schemeClr>
                </a:solidFill>
                <a:latin typeface="+mn-lt"/>
                <a:ea typeface="+mn-ea"/>
                <a:cs typeface="+mn-cs"/>
              </a:defRPr>
            </a:lvl1pPr>
            <a:lvl2pPr marL="806422" algn="l" defTabSz="806422" rtl="0" eaLnBrk="1" latinLnBrk="0" hangingPunct="1">
              <a:defRPr sz="3351" kern="1200">
                <a:solidFill>
                  <a:schemeClr val="tx1"/>
                </a:solidFill>
                <a:latin typeface="+mn-lt"/>
                <a:ea typeface="+mn-ea"/>
                <a:cs typeface="+mn-cs"/>
              </a:defRPr>
            </a:lvl2pPr>
            <a:lvl3pPr marL="1612841" algn="l" defTabSz="806422" rtl="0" eaLnBrk="1" latinLnBrk="0" hangingPunct="1">
              <a:defRPr sz="3351" kern="1200">
                <a:solidFill>
                  <a:schemeClr val="tx1"/>
                </a:solidFill>
                <a:latin typeface="+mn-lt"/>
                <a:ea typeface="+mn-ea"/>
                <a:cs typeface="+mn-cs"/>
              </a:defRPr>
            </a:lvl3pPr>
            <a:lvl4pPr marL="2419265" algn="l" defTabSz="806422" rtl="0" eaLnBrk="1" latinLnBrk="0" hangingPunct="1">
              <a:defRPr sz="3351" kern="1200">
                <a:solidFill>
                  <a:schemeClr val="tx1"/>
                </a:solidFill>
                <a:latin typeface="+mn-lt"/>
                <a:ea typeface="+mn-ea"/>
                <a:cs typeface="+mn-cs"/>
              </a:defRPr>
            </a:lvl4pPr>
            <a:lvl5pPr marL="3225686" algn="l" defTabSz="806422" rtl="0" eaLnBrk="1" latinLnBrk="0" hangingPunct="1">
              <a:defRPr sz="3351" kern="1200">
                <a:solidFill>
                  <a:schemeClr val="tx1"/>
                </a:solidFill>
                <a:latin typeface="+mn-lt"/>
                <a:ea typeface="+mn-ea"/>
                <a:cs typeface="+mn-cs"/>
              </a:defRPr>
            </a:lvl5pPr>
            <a:lvl6pPr marL="4032108" algn="l" defTabSz="806422" rtl="0" eaLnBrk="1" latinLnBrk="0" hangingPunct="1">
              <a:defRPr sz="3351" kern="1200">
                <a:solidFill>
                  <a:schemeClr val="tx1"/>
                </a:solidFill>
                <a:latin typeface="+mn-lt"/>
                <a:ea typeface="+mn-ea"/>
                <a:cs typeface="+mn-cs"/>
              </a:defRPr>
            </a:lvl6pPr>
            <a:lvl7pPr marL="4838528" algn="l" defTabSz="806422" rtl="0" eaLnBrk="1" latinLnBrk="0" hangingPunct="1">
              <a:defRPr sz="3351" kern="1200">
                <a:solidFill>
                  <a:schemeClr val="tx1"/>
                </a:solidFill>
                <a:latin typeface="+mn-lt"/>
                <a:ea typeface="+mn-ea"/>
                <a:cs typeface="+mn-cs"/>
              </a:defRPr>
            </a:lvl7pPr>
            <a:lvl8pPr marL="5644951" algn="l" defTabSz="806422" rtl="0" eaLnBrk="1" latinLnBrk="0" hangingPunct="1">
              <a:defRPr sz="3351" kern="1200">
                <a:solidFill>
                  <a:schemeClr val="tx1"/>
                </a:solidFill>
                <a:latin typeface="+mn-lt"/>
                <a:ea typeface="+mn-ea"/>
                <a:cs typeface="+mn-cs"/>
              </a:defRPr>
            </a:lvl8pPr>
            <a:lvl9pPr marL="6451373" algn="l" defTabSz="806422" rtl="0" eaLnBrk="1" latinLnBrk="0" hangingPunct="1">
              <a:defRPr sz="3351" kern="1200">
                <a:solidFill>
                  <a:schemeClr val="tx1"/>
                </a:solidFill>
                <a:latin typeface="+mn-lt"/>
                <a:ea typeface="+mn-ea"/>
                <a:cs typeface="+mn-cs"/>
              </a:defRPr>
            </a:lvl9pPr>
          </a:lstStyle>
          <a:p>
            <a:fld id="{74D97F68-CC38-3C48-B083-3B4A1457065E}" type="slidenum">
              <a:rPr lang="en-US">
                <a:solidFill>
                  <a:prstClr val="black">
                    <a:lumMod val="50000"/>
                    <a:lumOff val="50000"/>
                  </a:prstClr>
                </a:solidFill>
                <a:latin typeface="Rockwell" panose="02060603020205020403"/>
              </a:rPr>
              <a:pPr/>
              <a:t>26</a:t>
            </a:fld>
            <a:endParaRPr lang="en-US" dirty="0">
              <a:solidFill>
                <a:prstClr val="black">
                  <a:lumMod val="50000"/>
                  <a:lumOff val="50000"/>
                </a:prstClr>
              </a:solidFill>
              <a:latin typeface="Rockwell" panose="02060603020205020403"/>
            </a:endParaRPr>
          </a:p>
        </p:txBody>
      </p:sp>
      <p:pic>
        <p:nvPicPr>
          <p:cNvPr id="5" name="Image 4">
            <a:extLst>
              <a:ext uri="{FF2B5EF4-FFF2-40B4-BE49-F238E27FC236}">
                <a16:creationId xmlns:a16="http://schemas.microsoft.com/office/drawing/2014/main" id="{5603B327-D9A6-4F46-9B97-FE2E6E34F6D4}"/>
              </a:ext>
            </a:extLst>
          </p:cNvPr>
          <p:cNvPicPr>
            <a:picLocks noChangeAspect="1"/>
          </p:cNvPicPr>
          <p:nvPr/>
        </p:nvPicPr>
        <p:blipFill>
          <a:blip r:embed="rId3"/>
          <a:stretch>
            <a:fillRect/>
          </a:stretch>
        </p:blipFill>
        <p:spPr>
          <a:xfrm>
            <a:off x="10277854" y="162298"/>
            <a:ext cx="1914147" cy="376376"/>
          </a:xfrm>
          <a:prstGeom prst="rect">
            <a:avLst/>
          </a:prstGeom>
        </p:spPr>
      </p:pic>
      <p:grpSp>
        <p:nvGrpSpPr>
          <p:cNvPr id="8" name="Group 8">
            <a:extLst>
              <a:ext uri="{FF2B5EF4-FFF2-40B4-BE49-F238E27FC236}">
                <a16:creationId xmlns:a16="http://schemas.microsoft.com/office/drawing/2014/main" id="{AF408D7B-FA50-48E1-A917-FB0F13A696BA}"/>
              </a:ext>
            </a:extLst>
          </p:cNvPr>
          <p:cNvGrpSpPr>
            <a:grpSpLocks noChangeAspect="1"/>
          </p:cNvGrpSpPr>
          <p:nvPr/>
        </p:nvGrpSpPr>
        <p:grpSpPr>
          <a:xfrm>
            <a:off x="11408434" y="6223010"/>
            <a:ext cx="457200" cy="457177"/>
            <a:chOff x="11361456" y="6195813"/>
            <a:chExt cx="548640" cy="548640"/>
          </a:xfrm>
        </p:grpSpPr>
        <p:sp>
          <p:nvSpPr>
            <p:cNvPr id="9" name="Oval 9">
              <a:extLst>
                <a:ext uri="{FF2B5EF4-FFF2-40B4-BE49-F238E27FC236}">
                  <a16:creationId xmlns:a16="http://schemas.microsoft.com/office/drawing/2014/main" id="{C7FE470B-6890-490E-B060-898259CFD6D0}"/>
                </a:ext>
              </a:extLst>
            </p:cNvPr>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10">
              <a:extLst>
                <a:ext uri="{FF2B5EF4-FFF2-40B4-BE49-F238E27FC236}">
                  <a16:creationId xmlns:a16="http://schemas.microsoft.com/office/drawing/2014/main" id="{216D837F-0C08-4DC7-A47E-1CB5AB382490}"/>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1" name="Slide Number Placeholder 6">
            <a:extLst>
              <a:ext uri="{FF2B5EF4-FFF2-40B4-BE49-F238E27FC236}">
                <a16:creationId xmlns:a16="http://schemas.microsoft.com/office/drawing/2014/main" id="{25ACC78F-8C24-47EF-BC8B-54CD0B18B4C4}"/>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26</a:t>
            </a:fld>
            <a:endParaRPr lang="en-US" sz="1764" dirty="0">
              <a:latin typeface="Rockwell Condensed" panose="02060603050405020104"/>
            </a:endParaRPr>
          </a:p>
        </p:txBody>
      </p:sp>
    </p:spTree>
    <p:extLst>
      <p:ext uri="{BB962C8B-B14F-4D97-AF65-F5344CB8AC3E}">
        <p14:creationId xmlns:p14="http://schemas.microsoft.com/office/powerpoint/2010/main" val="2073325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05582E-6782-4EA6-A5D1-E3F713657E50}"/>
              </a:ext>
            </a:extLst>
          </p:cNvPr>
          <p:cNvSpPr>
            <a:spLocks noGrp="1"/>
          </p:cNvSpPr>
          <p:nvPr>
            <p:ph type="title"/>
          </p:nvPr>
        </p:nvSpPr>
        <p:spPr>
          <a:xfrm>
            <a:off x="43304" y="175"/>
            <a:ext cx="12105396" cy="761586"/>
          </a:xfrm>
        </p:spPr>
        <p:txBody>
          <a:bodyPr>
            <a:normAutofit fontScale="90000"/>
          </a:bodyPr>
          <a:lstStyle/>
          <a:p>
            <a:r>
              <a:rPr lang="fr-FR" sz="2799" dirty="0">
                <a:solidFill>
                  <a:schemeClr val="tx1"/>
                </a:solidFill>
              </a:rPr>
              <a:t>Une sécurité d’utilisation confirmée sur la base d’une large expérience en population</a:t>
            </a:r>
          </a:p>
        </p:txBody>
      </p:sp>
      <p:sp>
        <p:nvSpPr>
          <p:cNvPr id="3" name="Espace réservé du contenu 2">
            <a:extLst>
              <a:ext uri="{FF2B5EF4-FFF2-40B4-BE49-F238E27FC236}">
                <a16:creationId xmlns:a16="http://schemas.microsoft.com/office/drawing/2014/main" id="{E2418D09-6232-48A9-9E2A-5B81F0C13FDD}"/>
              </a:ext>
            </a:extLst>
          </p:cNvPr>
          <p:cNvSpPr>
            <a:spLocks noGrp="1"/>
          </p:cNvSpPr>
          <p:nvPr>
            <p:ph idx="1"/>
          </p:nvPr>
        </p:nvSpPr>
        <p:spPr>
          <a:xfrm>
            <a:off x="38758" y="2610065"/>
            <a:ext cx="7685293" cy="1759879"/>
          </a:xfrm>
        </p:spPr>
        <p:txBody>
          <a:bodyPr>
            <a:normAutofit fontScale="85000" lnSpcReduction="20000"/>
          </a:bodyPr>
          <a:lstStyle/>
          <a:p>
            <a:pPr marL="0" indent="0">
              <a:buNone/>
            </a:pPr>
            <a:r>
              <a:rPr lang="fr-FR" sz="1600" b="1" dirty="0"/>
              <a:t>Résultats : </a:t>
            </a:r>
            <a:r>
              <a:rPr lang="fr-FR" sz="1600" dirty="0"/>
              <a:t>Au total, </a:t>
            </a:r>
            <a:r>
              <a:rPr lang="fr-FR" sz="1600" b="1" dirty="0"/>
              <a:t>4 551 EI </a:t>
            </a:r>
            <a:r>
              <a:rPr lang="fr-FR" sz="1600" dirty="0"/>
              <a:t>rapportés soit environ </a:t>
            </a:r>
            <a:r>
              <a:rPr lang="fr-FR" sz="1600" b="1" dirty="0"/>
              <a:t>5 pour 10 000 </a:t>
            </a:r>
            <a:r>
              <a:rPr lang="fr-FR" sz="1600" dirty="0"/>
              <a:t>doses administrées</a:t>
            </a:r>
          </a:p>
          <a:p>
            <a:r>
              <a:rPr lang="fr-FR" sz="1600" dirty="0"/>
              <a:t>EI les plus fréquemment rapportés </a:t>
            </a:r>
            <a:r>
              <a:rPr lang="fr-FR" sz="1600" i="1" dirty="0">
                <a:solidFill>
                  <a:schemeClr val="accent1"/>
                </a:solidFill>
              </a:rPr>
              <a:t>maux de tête </a:t>
            </a:r>
            <a:r>
              <a:rPr lang="fr-FR" sz="1600" dirty="0"/>
              <a:t>et </a:t>
            </a:r>
            <a:r>
              <a:rPr lang="fr-FR" sz="1600" i="1" dirty="0">
                <a:solidFill>
                  <a:schemeClr val="accent1"/>
                </a:solidFill>
              </a:rPr>
              <a:t>malaises vagaux </a:t>
            </a:r>
            <a:r>
              <a:rPr lang="fr-FR" sz="1600" i="1" dirty="0"/>
              <a:t>(syncopes)</a:t>
            </a:r>
          </a:p>
          <a:p>
            <a:r>
              <a:rPr lang="fr-FR" sz="1600" dirty="0"/>
              <a:t>Majorité des EI qualifiés de </a:t>
            </a:r>
            <a:r>
              <a:rPr lang="fr-FR" sz="1600" i="1" dirty="0">
                <a:solidFill>
                  <a:schemeClr val="accent1"/>
                </a:solidFill>
              </a:rPr>
              <a:t>non graves </a:t>
            </a:r>
            <a:r>
              <a:rPr lang="fr-FR" sz="1600" dirty="0"/>
              <a:t>(92%)</a:t>
            </a:r>
          </a:p>
          <a:p>
            <a:r>
              <a:rPr lang="fr-FR" sz="1600" dirty="0"/>
              <a:t>Malaises vagaux plus fréquents chez les </a:t>
            </a:r>
            <a:r>
              <a:rPr lang="fr-FR" sz="1600" i="1" dirty="0"/>
              <a:t>adolescents les plus jeunes (12-13 ans), indépendamment du sexe</a:t>
            </a:r>
          </a:p>
          <a:p>
            <a:r>
              <a:rPr lang="fr-FR" sz="1600" i="1" dirty="0"/>
              <a:t>Aucun élément ne suggérant une association causale avec les EI d’intérêt particulier étudiés, hormis les malaises vagaux</a:t>
            </a:r>
          </a:p>
          <a:p>
            <a:endParaRPr lang="fr-FR" dirty="0"/>
          </a:p>
        </p:txBody>
      </p:sp>
      <p:sp>
        <p:nvSpPr>
          <p:cNvPr id="4" name="ZoneTexte 3">
            <a:extLst>
              <a:ext uri="{FF2B5EF4-FFF2-40B4-BE49-F238E27FC236}">
                <a16:creationId xmlns:a16="http://schemas.microsoft.com/office/drawing/2014/main" id="{DE877173-0B0A-4C1C-BAF3-C203B1B7C602}"/>
              </a:ext>
            </a:extLst>
          </p:cNvPr>
          <p:cNvSpPr txBox="1"/>
          <p:nvPr/>
        </p:nvSpPr>
        <p:spPr>
          <a:xfrm>
            <a:off x="209597" y="6576947"/>
            <a:ext cx="3070215" cy="230832"/>
          </a:xfrm>
          <a:prstGeom prst="rect">
            <a:avLst/>
          </a:prstGeom>
          <a:noFill/>
        </p:spPr>
        <p:txBody>
          <a:bodyPr wrap="square" rtlCol="0">
            <a:spAutoFit/>
          </a:bodyPr>
          <a:lstStyle/>
          <a:p>
            <a:pPr defTabSz="914358"/>
            <a:r>
              <a:rPr lang="fr-FR" sz="900" dirty="0">
                <a:solidFill>
                  <a:prstClr val="black"/>
                </a:solidFill>
                <a:latin typeface="Rockwell" panose="02060603020205020403"/>
              </a:rPr>
              <a:t>1-Philips et al. Vaccine 2020</a:t>
            </a:r>
          </a:p>
        </p:txBody>
      </p:sp>
      <p:sp>
        <p:nvSpPr>
          <p:cNvPr id="6" name="ZoneTexte 5">
            <a:extLst>
              <a:ext uri="{FF2B5EF4-FFF2-40B4-BE49-F238E27FC236}">
                <a16:creationId xmlns:a16="http://schemas.microsoft.com/office/drawing/2014/main" id="{BB3F66FD-42A3-4692-897B-757D03BF2730}"/>
              </a:ext>
            </a:extLst>
          </p:cNvPr>
          <p:cNvSpPr txBox="1"/>
          <p:nvPr/>
        </p:nvSpPr>
        <p:spPr>
          <a:xfrm>
            <a:off x="2166577" y="1266064"/>
            <a:ext cx="9040902" cy="954620"/>
          </a:xfrm>
          <a:prstGeom prst="rect">
            <a:avLst/>
          </a:prstGeom>
          <a:noFill/>
        </p:spPr>
        <p:txBody>
          <a:bodyPr wrap="square" rtlCol="0">
            <a:spAutoFit/>
          </a:bodyPr>
          <a:lstStyle/>
          <a:p>
            <a:pPr defTabSz="914358"/>
            <a:r>
              <a:rPr lang="fr-FR" sz="1401" b="1" dirty="0">
                <a:solidFill>
                  <a:prstClr val="black"/>
                </a:solidFill>
                <a:latin typeface="Rockwell" panose="02060603020205020403"/>
              </a:rPr>
              <a:t>Méthodologie</a:t>
            </a:r>
            <a:r>
              <a:rPr lang="fr-FR" sz="1401" dirty="0">
                <a:solidFill>
                  <a:prstClr val="black"/>
                </a:solidFill>
                <a:latin typeface="Rockwell" panose="02060603020205020403"/>
              </a:rPr>
              <a:t> : </a:t>
            </a:r>
          </a:p>
          <a:p>
            <a:pPr defTabSz="914358"/>
            <a:r>
              <a:rPr lang="fr-FR" sz="1401" dirty="0">
                <a:solidFill>
                  <a:prstClr val="black"/>
                </a:solidFill>
                <a:latin typeface="Rockwell" panose="02060603020205020403"/>
              </a:rPr>
              <a:t>	- Suivi de </a:t>
            </a:r>
            <a:r>
              <a:rPr lang="fr-FR" sz="1401" b="1" dirty="0">
                <a:solidFill>
                  <a:prstClr val="black"/>
                </a:solidFill>
                <a:latin typeface="Rockwell" panose="02060603020205020403"/>
              </a:rPr>
              <a:t>pharmacovigilance national </a:t>
            </a:r>
            <a:r>
              <a:rPr lang="fr-FR" sz="1401" dirty="0">
                <a:solidFill>
                  <a:prstClr val="black"/>
                </a:solidFill>
                <a:latin typeface="Rockwell" panose="02060603020205020403"/>
              </a:rPr>
              <a:t>entre </a:t>
            </a:r>
            <a:r>
              <a:rPr lang="fr-FR" sz="1401" b="1" dirty="0">
                <a:solidFill>
                  <a:prstClr val="black"/>
                </a:solidFill>
                <a:latin typeface="Rockwell" panose="02060603020205020403"/>
              </a:rPr>
              <a:t>2007 et 2017</a:t>
            </a:r>
            <a:r>
              <a:rPr lang="fr-FR" sz="1401" dirty="0">
                <a:solidFill>
                  <a:prstClr val="black"/>
                </a:solidFill>
                <a:latin typeface="Rockwell" panose="02060603020205020403"/>
              </a:rPr>
              <a:t>, </a:t>
            </a:r>
            <a:r>
              <a:rPr lang="fr-FR" sz="1401" b="1" u="sng" dirty="0">
                <a:solidFill>
                  <a:prstClr val="black"/>
                </a:solidFill>
                <a:latin typeface="Rockwell" panose="02060603020205020403"/>
              </a:rPr>
              <a:t>9M</a:t>
            </a:r>
            <a:r>
              <a:rPr lang="fr-FR" sz="1401" u="sng" dirty="0">
                <a:solidFill>
                  <a:prstClr val="black"/>
                </a:solidFill>
                <a:latin typeface="Rockwell" panose="02060603020205020403"/>
              </a:rPr>
              <a:t> </a:t>
            </a:r>
            <a:r>
              <a:rPr lang="fr-FR" sz="1401" b="1" dirty="0">
                <a:solidFill>
                  <a:prstClr val="black"/>
                </a:solidFill>
                <a:latin typeface="Rockwell" panose="02060603020205020403"/>
              </a:rPr>
              <a:t>de doses administrées</a:t>
            </a:r>
            <a:r>
              <a:rPr lang="fr-FR" sz="1401" dirty="0">
                <a:solidFill>
                  <a:prstClr val="black"/>
                </a:solidFill>
                <a:latin typeface="Rockwell" panose="02060603020205020403"/>
              </a:rPr>
              <a:t> </a:t>
            </a:r>
          </a:p>
          <a:p>
            <a:pPr defTabSz="914358"/>
            <a:r>
              <a:rPr lang="fr-FR" sz="1401" dirty="0">
                <a:solidFill>
                  <a:prstClr val="black"/>
                </a:solidFill>
                <a:latin typeface="Rockwell" panose="02060603020205020403"/>
              </a:rPr>
              <a:t>	- Description des évènements indésirables </a:t>
            </a:r>
            <a:r>
              <a:rPr lang="fr-FR" sz="1401" i="1" dirty="0">
                <a:solidFill>
                  <a:prstClr val="black"/>
                </a:solidFill>
                <a:latin typeface="Rockwell" panose="02060603020205020403"/>
              </a:rPr>
              <a:t>rapportés</a:t>
            </a:r>
            <a:r>
              <a:rPr lang="fr-FR" sz="1401" dirty="0">
                <a:solidFill>
                  <a:prstClr val="black"/>
                </a:solidFill>
                <a:latin typeface="Rockwell" panose="02060603020205020403"/>
              </a:rPr>
              <a:t> (EI*)</a:t>
            </a:r>
          </a:p>
          <a:p>
            <a:pPr defTabSz="914358"/>
            <a:r>
              <a:rPr lang="fr-FR" sz="1401" dirty="0">
                <a:solidFill>
                  <a:prstClr val="black"/>
                </a:solidFill>
                <a:latin typeface="Rockwell" panose="02060603020205020403"/>
              </a:rPr>
              <a:t>	- Analyse spécifique d’EI « d’intérêt particulier »**</a:t>
            </a:r>
          </a:p>
        </p:txBody>
      </p:sp>
      <p:sp>
        <p:nvSpPr>
          <p:cNvPr id="7" name="ZoneTexte 6">
            <a:extLst>
              <a:ext uri="{FF2B5EF4-FFF2-40B4-BE49-F238E27FC236}">
                <a16:creationId xmlns:a16="http://schemas.microsoft.com/office/drawing/2014/main" id="{2DE238B9-06C8-4281-A32E-2CCC420B9739}"/>
              </a:ext>
            </a:extLst>
          </p:cNvPr>
          <p:cNvSpPr txBox="1"/>
          <p:nvPr/>
        </p:nvSpPr>
        <p:spPr>
          <a:xfrm>
            <a:off x="1946238" y="666934"/>
            <a:ext cx="10278435" cy="523477"/>
          </a:xfrm>
          <a:prstGeom prst="rect">
            <a:avLst/>
          </a:prstGeom>
          <a:noFill/>
        </p:spPr>
        <p:txBody>
          <a:bodyPr wrap="square" rtlCol="0">
            <a:spAutoFit/>
          </a:bodyPr>
          <a:lstStyle/>
          <a:p>
            <a:pPr defTabSz="914358"/>
            <a:r>
              <a:rPr lang="fr-FR" sz="1401" b="1" dirty="0">
                <a:solidFill>
                  <a:prstClr val="black"/>
                </a:solidFill>
                <a:latin typeface="Rockwell" panose="02060603020205020403"/>
              </a:rPr>
              <a:t>Australie</a:t>
            </a:r>
            <a:r>
              <a:rPr lang="fr-FR" sz="1401" dirty="0">
                <a:solidFill>
                  <a:prstClr val="black"/>
                </a:solidFill>
                <a:latin typeface="Rockwell" panose="02060603020205020403"/>
              </a:rPr>
              <a:t> </a:t>
            </a:r>
            <a:r>
              <a:rPr lang="fr-FR" sz="1401" b="1" i="1" dirty="0">
                <a:solidFill>
                  <a:prstClr val="black"/>
                </a:solidFill>
                <a:latin typeface="Rockwell" panose="02060603020205020403"/>
              </a:rPr>
              <a:t>: Vaste programme vaccinal HPV</a:t>
            </a:r>
            <a:r>
              <a:rPr lang="fr-FR" sz="1401" dirty="0">
                <a:solidFill>
                  <a:prstClr val="black"/>
                </a:solidFill>
                <a:latin typeface="Rockwell" panose="02060603020205020403"/>
              </a:rPr>
              <a:t> : </a:t>
            </a:r>
            <a:r>
              <a:rPr lang="fr-FR" sz="1401" i="1" u="sng" dirty="0">
                <a:solidFill>
                  <a:prstClr val="black"/>
                </a:solidFill>
                <a:latin typeface="Rockwell" panose="02060603020205020403"/>
              </a:rPr>
              <a:t>jeunes filles </a:t>
            </a:r>
            <a:r>
              <a:rPr lang="fr-FR" sz="1401" dirty="0">
                <a:solidFill>
                  <a:prstClr val="black"/>
                </a:solidFill>
                <a:latin typeface="Rockwell" panose="02060603020205020403"/>
              </a:rPr>
              <a:t>12-13 ans dès 2007, </a:t>
            </a:r>
            <a:r>
              <a:rPr lang="fr-FR" sz="1401" i="1" u="sng" dirty="0">
                <a:solidFill>
                  <a:prstClr val="black"/>
                </a:solidFill>
                <a:latin typeface="Rockwell" panose="02060603020205020403"/>
              </a:rPr>
              <a:t>jeunes garçons </a:t>
            </a:r>
            <a:r>
              <a:rPr lang="fr-FR" sz="1401" i="1" dirty="0">
                <a:solidFill>
                  <a:prstClr val="black"/>
                </a:solidFill>
                <a:latin typeface="Rockwell" panose="02060603020205020403"/>
              </a:rPr>
              <a:t>dès </a:t>
            </a:r>
            <a:r>
              <a:rPr lang="fr-FR" sz="1401" i="1" u="sng" dirty="0">
                <a:solidFill>
                  <a:prstClr val="black"/>
                </a:solidFill>
                <a:latin typeface="Rockwell" panose="02060603020205020403"/>
              </a:rPr>
              <a:t>2013</a:t>
            </a:r>
            <a:r>
              <a:rPr lang="fr-FR" sz="1401" i="1" dirty="0">
                <a:solidFill>
                  <a:prstClr val="black"/>
                </a:solidFill>
                <a:latin typeface="Rockwell" panose="02060603020205020403"/>
              </a:rPr>
              <a:t>, rattrapage étendu </a:t>
            </a:r>
            <a:endParaRPr lang="fr-FR" sz="1401" dirty="0">
              <a:solidFill>
                <a:prstClr val="black"/>
              </a:solidFill>
              <a:latin typeface="Rockwell" panose="02060603020205020403"/>
            </a:endParaRPr>
          </a:p>
          <a:p>
            <a:pPr defTabSz="914358"/>
            <a:r>
              <a:rPr lang="fr-FR" sz="1401" dirty="0">
                <a:solidFill>
                  <a:prstClr val="black"/>
                </a:solidFill>
                <a:latin typeface="Rockwell" panose="02060603020205020403"/>
              </a:rPr>
              <a:t> 	Taux de </a:t>
            </a:r>
            <a:r>
              <a:rPr lang="fr-FR" sz="1401" b="1" dirty="0">
                <a:solidFill>
                  <a:prstClr val="black"/>
                </a:solidFill>
                <a:latin typeface="Rockwell" panose="02060603020205020403"/>
              </a:rPr>
              <a:t>CV élevé (~80% </a:t>
            </a:r>
            <a:r>
              <a:rPr lang="fr-FR" sz="1401" dirty="0">
                <a:solidFill>
                  <a:prstClr val="black"/>
                </a:solidFill>
                <a:latin typeface="Rockwell" panose="02060603020205020403"/>
              </a:rPr>
              <a:t>chez les adolescents</a:t>
            </a:r>
            <a:r>
              <a:rPr lang="fr-FR" sz="1401" b="1" dirty="0">
                <a:solidFill>
                  <a:prstClr val="black"/>
                </a:solidFill>
                <a:latin typeface="Rockwell" panose="02060603020205020403"/>
              </a:rPr>
              <a:t>)</a:t>
            </a:r>
          </a:p>
        </p:txBody>
      </p:sp>
      <p:sp>
        <p:nvSpPr>
          <p:cNvPr id="8" name="ZoneTexte 7">
            <a:extLst>
              <a:ext uri="{FF2B5EF4-FFF2-40B4-BE49-F238E27FC236}">
                <a16:creationId xmlns:a16="http://schemas.microsoft.com/office/drawing/2014/main" id="{E0BE9D17-A99A-42E8-A70F-EB3A2120D9A8}"/>
              </a:ext>
            </a:extLst>
          </p:cNvPr>
          <p:cNvSpPr txBox="1"/>
          <p:nvPr/>
        </p:nvSpPr>
        <p:spPr>
          <a:xfrm>
            <a:off x="158985" y="4954545"/>
            <a:ext cx="11874033" cy="646074"/>
          </a:xfrm>
          <a:prstGeom prst="rect">
            <a:avLst/>
          </a:prstGeom>
          <a:solidFill>
            <a:schemeClr val="accent2">
              <a:lumMod val="40000"/>
              <a:lumOff val="60000"/>
            </a:schemeClr>
          </a:solidFill>
        </p:spPr>
        <p:txBody>
          <a:bodyPr wrap="square" rtlCol="0">
            <a:spAutoFit/>
          </a:bodyPr>
          <a:lstStyle/>
          <a:p>
            <a:pPr defTabSz="914358"/>
            <a:r>
              <a:rPr lang="fr-FR" sz="1799" b="1" dirty="0">
                <a:solidFill>
                  <a:prstClr val="black"/>
                </a:solidFill>
                <a:latin typeface="Rockwell" panose="02060603020205020403"/>
              </a:rPr>
              <a:t>Des </a:t>
            </a:r>
            <a:r>
              <a:rPr lang="fr-FR" sz="1799" b="1" i="1" dirty="0">
                <a:solidFill>
                  <a:prstClr val="black"/>
                </a:solidFill>
                <a:latin typeface="Rockwell" panose="02060603020205020403"/>
              </a:rPr>
              <a:t>résultats cohérents avec l’ensemble des données internationales, n’ayant relevé aucun élément nouveau ou préoccupant</a:t>
            </a:r>
            <a:r>
              <a:rPr lang="fr-FR" sz="1799" dirty="0">
                <a:solidFill>
                  <a:prstClr val="black"/>
                </a:solidFill>
                <a:latin typeface="Rockwell" panose="02060603020205020403"/>
              </a:rPr>
              <a:t> </a:t>
            </a:r>
          </a:p>
        </p:txBody>
      </p:sp>
      <p:sp>
        <p:nvSpPr>
          <p:cNvPr id="9" name="ZoneTexte 8">
            <a:extLst>
              <a:ext uri="{FF2B5EF4-FFF2-40B4-BE49-F238E27FC236}">
                <a16:creationId xmlns:a16="http://schemas.microsoft.com/office/drawing/2014/main" id="{E3B43F62-02BD-4681-9F2F-EA6B044C789B}"/>
              </a:ext>
            </a:extLst>
          </p:cNvPr>
          <p:cNvSpPr txBox="1"/>
          <p:nvPr/>
        </p:nvSpPr>
        <p:spPr>
          <a:xfrm>
            <a:off x="1112114" y="5848068"/>
            <a:ext cx="9905609" cy="369204"/>
          </a:xfrm>
          <a:prstGeom prst="rect">
            <a:avLst/>
          </a:prstGeom>
          <a:noFill/>
        </p:spPr>
        <p:txBody>
          <a:bodyPr wrap="square" rtlCol="0">
            <a:spAutoFit/>
          </a:bodyPr>
          <a:lstStyle/>
          <a:p>
            <a:pPr algn="ctr" defTabSz="914358"/>
            <a:r>
              <a:rPr lang="fr-FR" sz="1799" b="1" i="1" dirty="0">
                <a:solidFill>
                  <a:srgbClr val="9B2D1F"/>
                </a:solidFill>
                <a:latin typeface="Rockwell" panose="02060603020205020403"/>
              </a:rPr>
              <a:t>Une sécurité d’utilisation confirmée à la fois chez les jeunes filles et les jeunes garçons  </a:t>
            </a:r>
          </a:p>
        </p:txBody>
      </p:sp>
      <p:pic>
        <p:nvPicPr>
          <p:cNvPr id="10" name="Image 9">
            <a:extLst>
              <a:ext uri="{FF2B5EF4-FFF2-40B4-BE49-F238E27FC236}">
                <a16:creationId xmlns:a16="http://schemas.microsoft.com/office/drawing/2014/main" id="{6E38A46F-D5F0-4991-A447-353490A4A6A9}"/>
              </a:ext>
            </a:extLst>
          </p:cNvPr>
          <p:cNvPicPr>
            <a:picLocks noChangeAspect="1"/>
          </p:cNvPicPr>
          <p:nvPr/>
        </p:nvPicPr>
        <p:blipFill rotWithShape="1">
          <a:blip r:embed="rId3"/>
          <a:srcRect t="23508"/>
          <a:stretch/>
        </p:blipFill>
        <p:spPr>
          <a:xfrm>
            <a:off x="7928040" y="2229356"/>
            <a:ext cx="3788036" cy="1955066"/>
          </a:xfrm>
          <a:prstGeom prst="rect">
            <a:avLst/>
          </a:prstGeom>
        </p:spPr>
      </p:pic>
      <p:pic>
        <p:nvPicPr>
          <p:cNvPr id="11" name="Image 10">
            <a:extLst>
              <a:ext uri="{FF2B5EF4-FFF2-40B4-BE49-F238E27FC236}">
                <a16:creationId xmlns:a16="http://schemas.microsoft.com/office/drawing/2014/main" id="{D189F28C-8640-48F1-BDD2-F7F5166468EC}"/>
              </a:ext>
            </a:extLst>
          </p:cNvPr>
          <p:cNvPicPr>
            <a:picLocks noChangeAspect="1"/>
          </p:cNvPicPr>
          <p:nvPr/>
        </p:nvPicPr>
        <p:blipFill>
          <a:blip r:embed="rId4">
            <a:extLst>
              <a:ext uri="{BEBA8EAE-BF5A-486C-A8C5-ECC9F3942E4B}">
                <a14:imgProps xmlns:a14="http://schemas.microsoft.com/office/drawing/2010/main">
                  <a14:imgLayer r:embed="rId5">
                    <a14:imgEffect>
                      <a14:artisticGlowDiffused trans="76000" intensity="3"/>
                    </a14:imgEffect>
                  </a14:imgLayer>
                </a14:imgProps>
              </a:ext>
            </a:extLst>
          </a:blip>
          <a:stretch>
            <a:fillRect/>
          </a:stretch>
        </p:blipFill>
        <p:spPr>
          <a:xfrm>
            <a:off x="209598" y="833878"/>
            <a:ext cx="1805031" cy="1395478"/>
          </a:xfrm>
          <a:prstGeom prst="rect">
            <a:avLst/>
          </a:prstGeom>
        </p:spPr>
      </p:pic>
      <p:sp>
        <p:nvSpPr>
          <p:cNvPr id="12" name="ZoneTexte 11">
            <a:extLst>
              <a:ext uri="{FF2B5EF4-FFF2-40B4-BE49-F238E27FC236}">
                <a16:creationId xmlns:a16="http://schemas.microsoft.com/office/drawing/2014/main" id="{96B34C86-C700-451C-BA57-939B26064269}"/>
              </a:ext>
            </a:extLst>
          </p:cNvPr>
          <p:cNvSpPr txBox="1"/>
          <p:nvPr/>
        </p:nvSpPr>
        <p:spPr>
          <a:xfrm>
            <a:off x="8182840" y="4122572"/>
            <a:ext cx="3788036" cy="585288"/>
          </a:xfrm>
          <a:prstGeom prst="rect">
            <a:avLst/>
          </a:prstGeom>
          <a:noFill/>
        </p:spPr>
        <p:txBody>
          <a:bodyPr wrap="square" rtlCol="0">
            <a:spAutoFit/>
          </a:bodyPr>
          <a:lstStyle/>
          <a:p>
            <a:pPr defTabSz="914358"/>
            <a:r>
              <a:rPr lang="fr-FR" sz="801" dirty="0">
                <a:solidFill>
                  <a:prstClr val="black"/>
                </a:solidFill>
                <a:latin typeface="Rockwell" panose="02060603020205020403"/>
              </a:rPr>
              <a:t>Description des EI les plus fréquemment rapportés vs l’ensemble des EI rapportés après vaccination HPV – entre 2007 et 2017 pour les jeunes filles/femmes et entre 2013 et 2017 pour les jeunes garçons/hommes (d’après 1)</a:t>
            </a:r>
          </a:p>
        </p:txBody>
      </p:sp>
      <p:sp>
        <p:nvSpPr>
          <p:cNvPr id="5" name="ZoneTexte 4">
            <a:extLst>
              <a:ext uri="{FF2B5EF4-FFF2-40B4-BE49-F238E27FC236}">
                <a16:creationId xmlns:a16="http://schemas.microsoft.com/office/drawing/2014/main" id="{D0BA9B7D-980B-48AC-8CA5-5840AAF8FC69}"/>
              </a:ext>
            </a:extLst>
          </p:cNvPr>
          <p:cNvSpPr txBox="1"/>
          <p:nvPr/>
        </p:nvSpPr>
        <p:spPr>
          <a:xfrm>
            <a:off x="38757" y="6244464"/>
            <a:ext cx="10314727" cy="369332"/>
          </a:xfrm>
          <a:prstGeom prst="rect">
            <a:avLst/>
          </a:prstGeom>
          <a:noFill/>
        </p:spPr>
        <p:txBody>
          <a:bodyPr wrap="square" rtlCol="0">
            <a:spAutoFit/>
          </a:bodyPr>
          <a:lstStyle/>
          <a:p>
            <a:pPr defTabSz="914358"/>
            <a:r>
              <a:rPr lang="fr-FR" sz="900" dirty="0">
                <a:solidFill>
                  <a:prstClr val="black"/>
                </a:solidFill>
                <a:latin typeface="Rockwell" panose="02060603020205020403"/>
              </a:rPr>
              <a:t>* Evènement indésirable  : Evènements « rapportés » comme étant survenus temporellement après une vaccination HPV, sans notion présupposée de causalité (≠ « d’effet » indésirable!)</a:t>
            </a:r>
          </a:p>
          <a:p>
            <a:pPr defTabSz="914358"/>
            <a:r>
              <a:rPr lang="fr-FR" sz="900" dirty="0">
                <a:solidFill>
                  <a:prstClr val="black"/>
                </a:solidFill>
                <a:latin typeface="Rockwell" panose="02060603020205020403"/>
              </a:rPr>
              <a:t>**EI d’intérêt particulier étudiés : syncopes, thrombose veineuse, réaction anaphylactique, maladies auto-immunes, POTS, CRPS, Syndrome de Guillain Barré   </a:t>
            </a:r>
          </a:p>
        </p:txBody>
      </p:sp>
    </p:spTree>
    <p:extLst>
      <p:ext uri="{BB962C8B-B14F-4D97-AF65-F5344CB8AC3E}">
        <p14:creationId xmlns:p14="http://schemas.microsoft.com/office/powerpoint/2010/main" val="1494248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3247" y="314517"/>
            <a:ext cx="11726857" cy="885172"/>
          </a:xfrm>
        </p:spPr>
        <p:txBody>
          <a:bodyPr>
            <a:noAutofit/>
          </a:bodyPr>
          <a:lstStyle/>
          <a:p>
            <a:r>
              <a:rPr lang="fr-FR" sz="3600" dirty="0"/>
              <a:t>  </a:t>
            </a:r>
            <a:r>
              <a:rPr lang="fr-FR" sz="3600" dirty="0">
                <a:solidFill>
                  <a:schemeClr val="tx1"/>
                </a:solidFill>
              </a:rPr>
              <a:t>Dynamique européenne en faveur d’une vaccination mixte</a:t>
            </a:r>
            <a:br>
              <a:rPr lang="fr-FR" sz="3600" dirty="0">
                <a:solidFill>
                  <a:schemeClr val="accent2"/>
                </a:solidFill>
              </a:rPr>
            </a:br>
            <a:endParaRPr lang="fr-FR" sz="3600" kern="600" spc="30" dirty="0"/>
          </a:p>
        </p:txBody>
      </p:sp>
      <p:sp>
        <p:nvSpPr>
          <p:cNvPr id="6" name="Espace réservé du contenu 5"/>
          <p:cNvSpPr>
            <a:spLocks noGrp="1"/>
          </p:cNvSpPr>
          <p:nvPr>
            <p:ph idx="4294967295"/>
          </p:nvPr>
        </p:nvSpPr>
        <p:spPr>
          <a:xfrm>
            <a:off x="620993" y="1394758"/>
            <a:ext cx="5070828" cy="4363210"/>
          </a:xfrm>
          <a:noFill/>
          <a:ln>
            <a:noFill/>
          </a:ln>
        </p:spPr>
        <p:txBody>
          <a:bodyPr>
            <a:normAutofit/>
          </a:bodyPr>
          <a:lstStyle/>
          <a:p>
            <a:pPr marL="0" lvl="1" indent="182555">
              <a:buClr>
                <a:srgbClr val="ED7D31"/>
              </a:buClr>
            </a:pPr>
            <a:r>
              <a:rPr lang="fr-FR" sz="2000" dirty="0">
                <a:solidFill>
                  <a:schemeClr val="tx2"/>
                </a:solidFill>
              </a:rPr>
              <a:t>En décembre 2019, une quinzaine de pays en Europe recommande la vaccination des filles et des garçons</a:t>
            </a:r>
            <a:r>
              <a:rPr lang="fr-FR" sz="2000" baseline="30000" dirty="0">
                <a:solidFill>
                  <a:schemeClr val="tx2"/>
                </a:solidFill>
              </a:rPr>
              <a:t>1</a:t>
            </a:r>
            <a:r>
              <a:rPr lang="fr-FR" sz="2000" dirty="0">
                <a:solidFill>
                  <a:schemeClr val="tx2"/>
                </a:solidFill>
              </a:rPr>
              <a:t> </a:t>
            </a:r>
          </a:p>
          <a:p>
            <a:pPr marL="0" lvl="1" indent="182555">
              <a:buClr>
                <a:srgbClr val="ED7D31"/>
              </a:buClr>
            </a:pPr>
            <a:endParaRPr lang="fr-FR" sz="2000" dirty="0">
              <a:solidFill>
                <a:schemeClr val="tx2"/>
              </a:solidFill>
            </a:endParaRPr>
          </a:p>
          <a:p>
            <a:pPr marL="0" indent="0">
              <a:buClr>
                <a:srgbClr val="ED7D31"/>
              </a:buClr>
              <a:buNone/>
            </a:pPr>
            <a:endParaRPr lang="fr-FR" sz="3300" dirty="0">
              <a:solidFill>
                <a:schemeClr val="accent2"/>
              </a:solidFill>
            </a:endParaRPr>
          </a:p>
          <a:p>
            <a:pPr lvl="1">
              <a:buClr>
                <a:srgbClr val="ED7D31"/>
              </a:buClr>
              <a:buFont typeface="Wingdings" panose="05000000000000000000" pitchFamily="2" charset="2"/>
              <a:buChar char="§"/>
            </a:pPr>
            <a:endParaRPr lang="fr-FR" sz="2401" dirty="0">
              <a:solidFill>
                <a:schemeClr val="tx2"/>
              </a:solidFill>
            </a:endParaRPr>
          </a:p>
        </p:txBody>
      </p:sp>
      <p:sp>
        <p:nvSpPr>
          <p:cNvPr id="7" name="ZoneTexte 6">
            <a:extLst>
              <a:ext uri="{FF2B5EF4-FFF2-40B4-BE49-F238E27FC236}">
                <a16:creationId xmlns:a16="http://schemas.microsoft.com/office/drawing/2014/main" id="{16FC6872-977F-4B38-B449-21431F7E895A}"/>
              </a:ext>
            </a:extLst>
          </p:cNvPr>
          <p:cNvSpPr txBox="1"/>
          <p:nvPr/>
        </p:nvSpPr>
        <p:spPr>
          <a:xfrm>
            <a:off x="2" y="6259930"/>
            <a:ext cx="9904115" cy="246221"/>
          </a:xfrm>
          <a:prstGeom prst="rect">
            <a:avLst/>
          </a:prstGeom>
          <a:solidFill>
            <a:schemeClr val="bg1">
              <a:lumMod val="95000"/>
            </a:schemeClr>
          </a:solidFill>
        </p:spPr>
        <p:txBody>
          <a:bodyPr wrap="square" rtlCol="0">
            <a:spAutoFit/>
          </a:bodyPr>
          <a:lstStyle/>
          <a:p>
            <a:pPr marL="171442" indent="-171442" defTabSz="914358">
              <a:buFont typeface="Wingdings" panose="05000000000000000000" pitchFamily="2" charset="2"/>
              <a:buChar char="Ø"/>
            </a:pPr>
            <a:r>
              <a:rPr lang="en-US" sz="1000" dirty="0">
                <a:solidFill>
                  <a:srgbClr val="BBE0E3">
                    <a:lumMod val="50000"/>
                  </a:srgbClr>
                </a:solidFill>
                <a:latin typeface="Arial"/>
                <a:cs typeface="Arial"/>
              </a:rPr>
              <a:t>1- Haute </a:t>
            </a:r>
            <a:r>
              <a:rPr lang="en-US" sz="1000" dirty="0" err="1">
                <a:solidFill>
                  <a:srgbClr val="BBE0E3">
                    <a:lumMod val="50000"/>
                  </a:srgbClr>
                </a:solidFill>
                <a:latin typeface="Arial"/>
                <a:cs typeface="Arial"/>
              </a:rPr>
              <a:t>Autorité</a:t>
            </a:r>
            <a:r>
              <a:rPr lang="en-US" sz="1000" dirty="0">
                <a:solidFill>
                  <a:srgbClr val="BBE0E3">
                    <a:lumMod val="50000"/>
                  </a:srgbClr>
                </a:solidFill>
                <a:latin typeface="Arial"/>
                <a:cs typeface="Arial"/>
              </a:rPr>
              <a:t> de Santé. </a:t>
            </a:r>
            <a:r>
              <a:rPr lang="en-US" sz="1000" dirty="0" err="1">
                <a:solidFill>
                  <a:srgbClr val="BBE0E3">
                    <a:lumMod val="50000"/>
                  </a:srgbClr>
                </a:solidFill>
                <a:latin typeface="Arial"/>
                <a:cs typeface="Arial"/>
              </a:rPr>
              <a:t>Synthèse</a:t>
            </a:r>
            <a:r>
              <a:rPr lang="en-US" sz="1000" dirty="0">
                <a:solidFill>
                  <a:srgbClr val="BBE0E3">
                    <a:lumMod val="50000"/>
                  </a:srgbClr>
                </a:solidFill>
                <a:latin typeface="Arial"/>
                <a:cs typeface="Arial"/>
              </a:rPr>
              <a:t> de la recommendation </a:t>
            </a:r>
            <a:r>
              <a:rPr lang="en-US" sz="1000" dirty="0" err="1">
                <a:solidFill>
                  <a:srgbClr val="BBE0E3">
                    <a:lumMod val="50000"/>
                  </a:srgbClr>
                </a:solidFill>
                <a:latin typeface="Arial"/>
                <a:cs typeface="Arial"/>
              </a:rPr>
              <a:t>vaccinale</a:t>
            </a:r>
            <a:r>
              <a:rPr lang="en-US" sz="1000" dirty="0">
                <a:solidFill>
                  <a:srgbClr val="BBE0E3">
                    <a:lumMod val="50000"/>
                  </a:srgbClr>
                </a:solidFill>
                <a:latin typeface="Arial"/>
                <a:cs typeface="Arial"/>
              </a:rPr>
              <a:t>. Vaccination </a:t>
            </a:r>
            <a:r>
              <a:rPr lang="en-US" sz="1000" dirty="0" err="1">
                <a:solidFill>
                  <a:srgbClr val="BBE0E3">
                    <a:lumMod val="50000"/>
                  </a:srgbClr>
                </a:solidFill>
                <a:latin typeface="Arial"/>
                <a:cs typeface="Arial"/>
              </a:rPr>
              <a:t>contre</a:t>
            </a:r>
            <a:r>
              <a:rPr lang="en-US" sz="1000" dirty="0">
                <a:solidFill>
                  <a:srgbClr val="BBE0E3">
                    <a:lumMod val="50000"/>
                  </a:srgbClr>
                </a:solidFill>
                <a:latin typeface="Arial"/>
                <a:cs typeface="Arial"/>
              </a:rPr>
              <a:t> les papillomavirus chez les garçons. </a:t>
            </a:r>
            <a:r>
              <a:rPr lang="en-US" sz="1000" dirty="0" err="1">
                <a:solidFill>
                  <a:srgbClr val="BBE0E3">
                    <a:lumMod val="50000"/>
                  </a:srgbClr>
                </a:solidFill>
                <a:latin typeface="Arial"/>
                <a:cs typeface="Arial"/>
              </a:rPr>
              <a:t>Décembre</a:t>
            </a:r>
            <a:r>
              <a:rPr lang="en-US" sz="1000" dirty="0">
                <a:solidFill>
                  <a:srgbClr val="BBE0E3">
                    <a:lumMod val="50000"/>
                  </a:srgbClr>
                </a:solidFill>
                <a:latin typeface="Arial"/>
                <a:cs typeface="Arial"/>
              </a:rPr>
              <a:t> 2019</a:t>
            </a:r>
          </a:p>
        </p:txBody>
      </p:sp>
      <p:grpSp>
        <p:nvGrpSpPr>
          <p:cNvPr id="14" name="Groupe 13">
            <a:extLst>
              <a:ext uri="{FF2B5EF4-FFF2-40B4-BE49-F238E27FC236}">
                <a16:creationId xmlns:a16="http://schemas.microsoft.com/office/drawing/2014/main" id="{5A2F5D75-6BDF-4253-8CE2-3F8A03CA3587}"/>
              </a:ext>
            </a:extLst>
          </p:cNvPr>
          <p:cNvGrpSpPr/>
          <p:nvPr/>
        </p:nvGrpSpPr>
        <p:grpSpPr>
          <a:xfrm>
            <a:off x="5917657" y="1015991"/>
            <a:ext cx="6046730" cy="5024011"/>
            <a:chOff x="5684704" y="1249838"/>
            <a:chExt cx="6047039" cy="5024267"/>
          </a:xfrm>
        </p:grpSpPr>
        <p:pic>
          <p:nvPicPr>
            <p:cNvPr id="12" name="Image 11">
              <a:extLst>
                <a:ext uri="{FF2B5EF4-FFF2-40B4-BE49-F238E27FC236}">
                  <a16:creationId xmlns:a16="http://schemas.microsoft.com/office/drawing/2014/main" id="{A0072D1B-6E2B-46FD-84EA-BB320AB1AD5A}"/>
                </a:ext>
              </a:extLst>
            </p:cNvPr>
            <p:cNvPicPr>
              <a:picLocks noChangeAspect="1"/>
            </p:cNvPicPr>
            <p:nvPr/>
          </p:nvPicPr>
          <p:blipFill>
            <a:blip r:embed="rId3"/>
            <a:stretch>
              <a:fillRect/>
            </a:stretch>
          </p:blipFill>
          <p:spPr>
            <a:xfrm>
              <a:off x="5684704" y="1249838"/>
              <a:ext cx="6047039" cy="5024267"/>
            </a:xfrm>
            <a:prstGeom prst="rect">
              <a:avLst/>
            </a:prstGeom>
            <a:ln>
              <a:solidFill>
                <a:schemeClr val="tx2"/>
              </a:solidFill>
            </a:ln>
          </p:spPr>
        </p:pic>
        <p:sp>
          <p:nvSpPr>
            <p:cNvPr id="13" name="Rectangle 12">
              <a:extLst>
                <a:ext uri="{FF2B5EF4-FFF2-40B4-BE49-F238E27FC236}">
                  <a16:creationId xmlns:a16="http://schemas.microsoft.com/office/drawing/2014/main" id="{E81B5175-F65F-4A4D-A036-79FDC7957537}"/>
                </a:ext>
              </a:extLst>
            </p:cNvPr>
            <p:cNvSpPr/>
            <p:nvPr/>
          </p:nvSpPr>
          <p:spPr>
            <a:xfrm>
              <a:off x="5684704" y="1249838"/>
              <a:ext cx="6047039" cy="5024267"/>
            </a:xfrm>
            <a:prstGeom prst="rect">
              <a:avLst/>
            </a:prstGeom>
            <a:solidFill>
              <a:srgbClr val="ED7D31">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900">
                <a:solidFill>
                  <a:prstClr val="white"/>
                </a:solidFill>
                <a:latin typeface="Rockwell" panose="02060603020205020403"/>
              </a:endParaRPr>
            </a:p>
          </p:txBody>
        </p:sp>
      </p:grpSp>
      <p:grpSp>
        <p:nvGrpSpPr>
          <p:cNvPr id="9" name="Group 8">
            <a:extLst>
              <a:ext uri="{FF2B5EF4-FFF2-40B4-BE49-F238E27FC236}">
                <a16:creationId xmlns:a16="http://schemas.microsoft.com/office/drawing/2014/main" id="{9A1BD13B-12BC-4B6E-B264-34DFB059BFCB}"/>
              </a:ext>
            </a:extLst>
          </p:cNvPr>
          <p:cNvGrpSpPr>
            <a:grpSpLocks noChangeAspect="1"/>
          </p:cNvGrpSpPr>
          <p:nvPr/>
        </p:nvGrpSpPr>
        <p:grpSpPr>
          <a:xfrm>
            <a:off x="11408434" y="6223010"/>
            <a:ext cx="457200" cy="457177"/>
            <a:chOff x="11361456" y="6195813"/>
            <a:chExt cx="548640" cy="548640"/>
          </a:xfrm>
        </p:grpSpPr>
        <p:sp>
          <p:nvSpPr>
            <p:cNvPr id="10" name="Oval 9">
              <a:extLst>
                <a:ext uri="{FF2B5EF4-FFF2-40B4-BE49-F238E27FC236}">
                  <a16:creationId xmlns:a16="http://schemas.microsoft.com/office/drawing/2014/main" id="{E37DABAB-3C32-4706-8AC5-A335634A8693}"/>
                </a:ext>
              </a:extLst>
            </p:cNvPr>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a:extLst>
                <a:ext uri="{FF2B5EF4-FFF2-40B4-BE49-F238E27FC236}">
                  <a16:creationId xmlns:a16="http://schemas.microsoft.com/office/drawing/2014/main" id="{341A0B7B-64CC-4E86-9406-DD468A08C227}"/>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5" name="Slide Number Placeholder 6">
            <a:extLst>
              <a:ext uri="{FF2B5EF4-FFF2-40B4-BE49-F238E27FC236}">
                <a16:creationId xmlns:a16="http://schemas.microsoft.com/office/drawing/2014/main" id="{7B4CF48E-92A0-46DF-876C-101C66E73451}"/>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28</a:t>
            </a:fld>
            <a:endParaRPr lang="en-US" sz="1764" dirty="0">
              <a:latin typeface="Rockwell Condensed" panose="02060603050405020104"/>
            </a:endParaRPr>
          </a:p>
        </p:txBody>
      </p:sp>
    </p:spTree>
    <p:extLst>
      <p:ext uri="{BB962C8B-B14F-4D97-AF65-F5344CB8AC3E}">
        <p14:creationId xmlns:p14="http://schemas.microsoft.com/office/powerpoint/2010/main" val="3819026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9B9489-C053-4269-9B91-632E4B3A276B}"/>
              </a:ext>
            </a:extLst>
          </p:cNvPr>
          <p:cNvSpPr>
            <a:spLocks noGrp="1"/>
          </p:cNvSpPr>
          <p:nvPr>
            <p:ph type="title"/>
          </p:nvPr>
        </p:nvSpPr>
        <p:spPr>
          <a:xfrm>
            <a:off x="126979" y="160278"/>
            <a:ext cx="10962696" cy="1076100"/>
          </a:xfrm>
        </p:spPr>
        <p:txBody>
          <a:bodyPr>
            <a:normAutofit fontScale="90000"/>
          </a:bodyPr>
          <a:lstStyle/>
          <a:p>
            <a:r>
              <a:rPr lang="fr-FR" dirty="0">
                <a:solidFill>
                  <a:schemeClr val="tx1"/>
                </a:solidFill>
              </a:rPr>
              <a:t>En Europe, recommandations de l’ECDC 2020 </a:t>
            </a:r>
          </a:p>
        </p:txBody>
      </p:sp>
      <p:pic>
        <p:nvPicPr>
          <p:cNvPr id="4" name="Image 3">
            <a:extLst>
              <a:ext uri="{FF2B5EF4-FFF2-40B4-BE49-F238E27FC236}">
                <a16:creationId xmlns:a16="http://schemas.microsoft.com/office/drawing/2014/main" id="{EDF5827C-6C15-4BF7-BEA8-A7F2EA72FB3C}"/>
              </a:ext>
            </a:extLst>
          </p:cNvPr>
          <p:cNvPicPr>
            <a:picLocks noChangeAspect="1"/>
          </p:cNvPicPr>
          <p:nvPr/>
        </p:nvPicPr>
        <p:blipFill>
          <a:blip r:embed="rId3"/>
          <a:stretch>
            <a:fillRect/>
          </a:stretch>
        </p:blipFill>
        <p:spPr>
          <a:xfrm>
            <a:off x="8890790" y="2729653"/>
            <a:ext cx="2780703" cy="3175264"/>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6" name="Espace réservé du contenu 4">
            <a:extLst>
              <a:ext uri="{FF2B5EF4-FFF2-40B4-BE49-F238E27FC236}">
                <a16:creationId xmlns:a16="http://schemas.microsoft.com/office/drawing/2014/main" id="{6F261C88-9E2E-41F0-B4CD-64FC9E562A4A}"/>
              </a:ext>
            </a:extLst>
          </p:cNvPr>
          <p:cNvSpPr>
            <a:spLocks noGrp="1"/>
          </p:cNvSpPr>
          <p:nvPr/>
        </p:nvSpPr>
        <p:spPr>
          <a:xfrm>
            <a:off x="227364" y="4484145"/>
            <a:ext cx="11275926" cy="1634152"/>
          </a:xfrm>
          <a:prstGeom prst="rect">
            <a:avLst/>
          </a:prstGeom>
        </p:spPr>
        <p:txBody>
          <a:bodyPr vert="horz" lIns="91435" tIns="45718" rIns="91435" bIns="45718" rtlCol="0">
            <a:normAutofit/>
          </a:bodyPr>
          <a:lstStyle>
            <a:lvl1pPr marL="228531" indent="-228531" algn="l" defTabSz="914126" rtl="0" eaLnBrk="1" latinLnBrk="0" hangingPunct="1">
              <a:lnSpc>
                <a:spcPct val="90000"/>
              </a:lnSpc>
              <a:spcBef>
                <a:spcPts val="1000"/>
              </a:spcBef>
              <a:buFont typeface="Wingdings" panose="05000000000000000000" pitchFamily="2" charset="2"/>
              <a:buChar char="§"/>
              <a:defRPr sz="2799" kern="1200">
                <a:solidFill>
                  <a:schemeClr val="accent2"/>
                </a:solidFill>
                <a:latin typeface="+mn-lt"/>
                <a:ea typeface="+mn-ea"/>
                <a:cs typeface="+mn-cs"/>
              </a:defRPr>
            </a:lvl1pPr>
            <a:lvl2pPr marL="685594" indent="-228531" algn="l" defTabSz="914126" rtl="0" eaLnBrk="1" latinLnBrk="0" hangingPunct="1">
              <a:lnSpc>
                <a:spcPct val="90000"/>
              </a:lnSpc>
              <a:spcBef>
                <a:spcPts val="500"/>
              </a:spcBef>
              <a:buClr>
                <a:schemeClr val="accent2"/>
              </a:buClr>
              <a:buFont typeface="Wingdings" panose="05000000000000000000" pitchFamily="2" charset="2"/>
              <a:buChar char="§"/>
              <a:defRPr sz="2399" kern="1200">
                <a:solidFill>
                  <a:schemeClr val="tx2"/>
                </a:solidFill>
                <a:latin typeface="+mn-lt"/>
                <a:ea typeface="+mn-ea"/>
                <a:cs typeface="+mn-cs"/>
              </a:defRPr>
            </a:lvl2pPr>
            <a:lvl3pPr marL="1142657" indent="-228531" algn="l" defTabSz="914126" rtl="0" eaLnBrk="1" latinLnBrk="0" hangingPunct="1">
              <a:lnSpc>
                <a:spcPct val="90000"/>
              </a:lnSpc>
              <a:spcBef>
                <a:spcPts val="500"/>
              </a:spcBef>
              <a:buClr>
                <a:schemeClr val="accent2"/>
              </a:buClr>
              <a:buFont typeface="Wingdings" panose="05000000000000000000" pitchFamily="2" charset="2"/>
              <a:buChar char="§"/>
              <a:defRPr sz="1999"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2"/>
              </a:buClr>
              <a:buFont typeface="Wingdings" panose="05000000000000000000" pitchFamily="2" charset="2"/>
              <a:buChar char="§"/>
              <a:defRPr sz="1799"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2"/>
              </a:buClr>
              <a:buFont typeface="Wingdings" panose="05000000000000000000" pitchFamily="2" charset="2"/>
              <a:buChar char="§"/>
              <a:defRPr sz="1799"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403106" indent="-403106" defTabSz="1612427">
              <a:spcBef>
                <a:spcPts val="1764"/>
              </a:spcBef>
            </a:pPr>
            <a:r>
              <a:rPr lang="fr-FR" sz="1764" dirty="0">
                <a:solidFill>
                  <a:srgbClr val="9B2D1F"/>
                </a:solidFill>
                <a:latin typeface="Rockwell" panose="02060603020205020403"/>
              </a:rPr>
              <a:t>Efficacité et tolérance des vaccins HPV chez les garçons/hommes</a:t>
            </a:r>
          </a:p>
          <a:p>
            <a:pPr marL="403106" indent="-403106" defTabSz="1612427">
              <a:spcBef>
                <a:spcPts val="1764"/>
              </a:spcBef>
            </a:pPr>
            <a:r>
              <a:rPr lang="fr-FR" sz="1764" dirty="0">
                <a:solidFill>
                  <a:srgbClr val="9B2D1F"/>
                </a:solidFill>
                <a:latin typeface="Rockwell" panose="02060603020205020403"/>
              </a:rPr>
              <a:t>Vaccination mixte « coût-efficace » en considérant  la prévention de</a:t>
            </a:r>
          </a:p>
          <a:p>
            <a:pPr marL="0" indent="0" defTabSz="1612427">
              <a:spcBef>
                <a:spcPts val="1764"/>
              </a:spcBef>
              <a:buNone/>
            </a:pPr>
            <a:r>
              <a:rPr lang="fr-FR" sz="1764" dirty="0">
                <a:solidFill>
                  <a:srgbClr val="9B2D1F"/>
                </a:solidFill>
                <a:latin typeface="Rockwell" panose="02060603020205020403"/>
              </a:rPr>
              <a:t>   </a:t>
            </a:r>
            <a:r>
              <a:rPr lang="fr-FR" sz="1764" i="1" dirty="0">
                <a:solidFill>
                  <a:srgbClr val="9B2D1F"/>
                </a:solidFill>
                <a:latin typeface="Rockwell" panose="02060603020205020403"/>
              </a:rPr>
              <a:t>l’ensemble </a:t>
            </a:r>
            <a:r>
              <a:rPr lang="fr-FR" sz="1764" dirty="0">
                <a:solidFill>
                  <a:srgbClr val="9B2D1F"/>
                </a:solidFill>
                <a:latin typeface="Rockwell" panose="02060603020205020403"/>
              </a:rPr>
              <a:t>des </a:t>
            </a:r>
            <a:r>
              <a:rPr lang="fr-FR" sz="1764" i="1" dirty="0">
                <a:solidFill>
                  <a:srgbClr val="9B2D1F"/>
                </a:solidFill>
                <a:latin typeface="Rockwell" panose="02060603020205020403"/>
              </a:rPr>
              <a:t>pathologies HPV-induites </a:t>
            </a:r>
          </a:p>
          <a:p>
            <a:pPr marL="403106" indent="-403106" defTabSz="1612427">
              <a:spcBef>
                <a:spcPts val="1764"/>
              </a:spcBef>
            </a:pPr>
            <a:endParaRPr lang="fr-FR" sz="2600" b="1" dirty="0">
              <a:solidFill>
                <a:srgbClr val="9B2D1F"/>
              </a:solidFill>
              <a:latin typeface="Rockwell" panose="02060603020205020403"/>
            </a:endParaRPr>
          </a:p>
          <a:p>
            <a:pPr marL="403106" indent="-403106" defTabSz="1612427">
              <a:spcBef>
                <a:spcPts val="1764"/>
              </a:spcBef>
            </a:pPr>
            <a:endParaRPr lang="fr-FR" dirty="0">
              <a:solidFill>
                <a:srgbClr val="9B2D1F"/>
              </a:solidFill>
              <a:latin typeface="Rockwell" panose="02060603020205020403"/>
            </a:endParaRPr>
          </a:p>
        </p:txBody>
      </p:sp>
      <p:sp>
        <p:nvSpPr>
          <p:cNvPr id="8" name="Espace réservé du contenu 4">
            <a:extLst>
              <a:ext uri="{FF2B5EF4-FFF2-40B4-BE49-F238E27FC236}">
                <a16:creationId xmlns:a16="http://schemas.microsoft.com/office/drawing/2014/main" id="{D630E2F0-A5DF-4E09-B2FB-94822D54C5E2}"/>
              </a:ext>
            </a:extLst>
          </p:cNvPr>
          <p:cNvSpPr>
            <a:spLocks noGrp="1"/>
          </p:cNvSpPr>
          <p:nvPr/>
        </p:nvSpPr>
        <p:spPr>
          <a:xfrm>
            <a:off x="253979" y="1079737"/>
            <a:ext cx="7919516" cy="3295711"/>
          </a:xfrm>
          <a:prstGeom prst="rect">
            <a:avLst/>
          </a:prstGeom>
        </p:spPr>
        <p:txBody>
          <a:bodyPr vert="horz" lIns="91435" tIns="45718" rIns="91435" bIns="45718" rtlCol="0">
            <a:normAutofit/>
          </a:bodyPr>
          <a:lstStyle>
            <a:lvl1pPr marL="228531" indent="-228531" algn="l" defTabSz="914126" rtl="0" eaLnBrk="1" latinLnBrk="0" hangingPunct="1">
              <a:lnSpc>
                <a:spcPct val="90000"/>
              </a:lnSpc>
              <a:spcBef>
                <a:spcPts val="1000"/>
              </a:spcBef>
              <a:buFont typeface="Wingdings" panose="05000000000000000000" pitchFamily="2" charset="2"/>
              <a:buChar char="§"/>
              <a:defRPr sz="2799" kern="1200">
                <a:solidFill>
                  <a:schemeClr val="accent2"/>
                </a:solidFill>
                <a:latin typeface="+mn-lt"/>
                <a:ea typeface="+mn-ea"/>
                <a:cs typeface="+mn-cs"/>
              </a:defRPr>
            </a:lvl1pPr>
            <a:lvl2pPr marL="685594" indent="-228531" algn="l" defTabSz="914126" rtl="0" eaLnBrk="1" latinLnBrk="0" hangingPunct="1">
              <a:lnSpc>
                <a:spcPct val="90000"/>
              </a:lnSpc>
              <a:spcBef>
                <a:spcPts val="500"/>
              </a:spcBef>
              <a:buClr>
                <a:schemeClr val="accent2"/>
              </a:buClr>
              <a:buFont typeface="Wingdings" panose="05000000000000000000" pitchFamily="2" charset="2"/>
              <a:buChar char="§"/>
              <a:defRPr sz="2399" kern="1200">
                <a:solidFill>
                  <a:schemeClr val="tx2"/>
                </a:solidFill>
                <a:latin typeface="+mn-lt"/>
                <a:ea typeface="+mn-ea"/>
                <a:cs typeface="+mn-cs"/>
              </a:defRPr>
            </a:lvl2pPr>
            <a:lvl3pPr marL="1142657" indent="-228531" algn="l" defTabSz="914126" rtl="0" eaLnBrk="1" latinLnBrk="0" hangingPunct="1">
              <a:lnSpc>
                <a:spcPct val="90000"/>
              </a:lnSpc>
              <a:spcBef>
                <a:spcPts val="500"/>
              </a:spcBef>
              <a:buClr>
                <a:schemeClr val="accent2"/>
              </a:buClr>
              <a:buFont typeface="Wingdings" panose="05000000000000000000" pitchFamily="2" charset="2"/>
              <a:buChar char="§"/>
              <a:defRPr sz="1999"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2"/>
              </a:buClr>
              <a:buFont typeface="Wingdings" panose="05000000000000000000" pitchFamily="2" charset="2"/>
              <a:buChar char="§"/>
              <a:defRPr sz="1799"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2"/>
              </a:buClr>
              <a:buFont typeface="Wingdings" panose="05000000000000000000" pitchFamily="2" charset="2"/>
              <a:buChar char="§"/>
              <a:defRPr sz="1799"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403106" indent="-403106" defTabSz="1612427">
              <a:spcBef>
                <a:spcPts val="1764"/>
              </a:spcBef>
            </a:pPr>
            <a:r>
              <a:rPr lang="fr-FR" sz="2401" dirty="0">
                <a:solidFill>
                  <a:srgbClr val="9B2D1F"/>
                </a:solidFill>
                <a:latin typeface="Rockwell" panose="02060603020205020403"/>
              </a:rPr>
              <a:t>Implications en termes de Santé Publique </a:t>
            </a:r>
          </a:p>
          <a:p>
            <a:pPr marL="0" indent="0" defTabSz="1612427">
              <a:spcBef>
                <a:spcPts val="1764"/>
              </a:spcBef>
              <a:buNone/>
            </a:pPr>
            <a:r>
              <a:rPr lang="fr-FR" sz="2401" dirty="0">
                <a:solidFill>
                  <a:srgbClr val="9B2D1F"/>
                </a:solidFill>
                <a:latin typeface="Rockwell" panose="02060603020205020403"/>
              </a:rPr>
              <a:t>   </a:t>
            </a:r>
            <a:r>
              <a:rPr lang="fr-FR" sz="1799" dirty="0">
                <a:solidFill>
                  <a:srgbClr val="696464"/>
                </a:solidFill>
                <a:latin typeface="Rockwell" panose="02060603020205020403"/>
              </a:rPr>
              <a:t>La vaccination mixte demande plus de ressources mais permet :</a:t>
            </a:r>
            <a:endParaRPr lang="fr-FR" sz="1799" dirty="0">
              <a:solidFill>
                <a:srgbClr val="9B2D1F"/>
              </a:solidFill>
              <a:latin typeface="Rockwell" panose="02060603020205020403"/>
            </a:endParaRPr>
          </a:p>
          <a:p>
            <a:pPr marL="1209319" lvl="1" indent="-403106" defTabSz="1612427">
              <a:spcBef>
                <a:spcPts val="882"/>
              </a:spcBef>
              <a:buClr>
                <a:srgbClr val="9B2D1F"/>
              </a:buClr>
            </a:pPr>
            <a:r>
              <a:rPr lang="fr-FR" sz="1799" dirty="0">
                <a:solidFill>
                  <a:srgbClr val="696464"/>
                </a:solidFill>
                <a:latin typeface="Rockwell" panose="02060603020205020403"/>
              </a:rPr>
              <a:t>Une </a:t>
            </a:r>
            <a:r>
              <a:rPr lang="fr-FR" sz="1799" i="1" dirty="0">
                <a:solidFill>
                  <a:srgbClr val="696464"/>
                </a:solidFill>
                <a:latin typeface="Rockwell" panose="02060603020205020403"/>
              </a:rPr>
              <a:t>protection de groupe plus « résiliente »</a:t>
            </a:r>
            <a:r>
              <a:rPr lang="fr-FR" sz="1799" dirty="0">
                <a:solidFill>
                  <a:srgbClr val="696464"/>
                </a:solidFill>
                <a:latin typeface="Rockwell" panose="02060603020205020403"/>
              </a:rPr>
              <a:t> à des </a:t>
            </a:r>
            <a:r>
              <a:rPr lang="fr-FR" sz="1799" i="1" dirty="0">
                <a:solidFill>
                  <a:srgbClr val="696464"/>
                </a:solidFill>
                <a:latin typeface="Rockwell" panose="02060603020205020403"/>
              </a:rPr>
              <a:t>niveaux de CV plus bas</a:t>
            </a:r>
          </a:p>
          <a:p>
            <a:pPr marL="1209319" lvl="1" indent="-403106" defTabSz="1612427">
              <a:spcBef>
                <a:spcPts val="882"/>
              </a:spcBef>
              <a:buClr>
                <a:srgbClr val="9B2D1F"/>
              </a:buClr>
            </a:pPr>
            <a:r>
              <a:rPr lang="fr-FR" sz="1799" dirty="0">
                <a:solidFill>
                  <a:srgbClr val="696464"/>
                </a:solidFill>
                <a:latin typeface="Rockwell" panose="02060603020205020403"/>
              </a:rPr>
              <a:t>Une </a:t>
            </a:r>
            <a:r>
              <a:rPr lang="fr-FR" sz="1799" i="1" dirty="0">
                <a:solidFill>
                  <a:srgbClr val="696464"/>
                </a:solidFill>
                <a:latin typeface="Rockwell" panose="02060603020205020403"/>
              </a:rPr>
              <a:t>réduction plus importante de la prévalence </a:t>
            </a:r>
            <a:r>
              <a:rPr lang="fr-FR" sz="1799" dirty="0">
                <a:solidFill>
                  <a:srgbClr val="696464"/>
                </a:solidFill>
                <a:latin typeface="Rockwell" panose="02060603020205020403"/>
              </a:rPr>
              <a:t>et </a:t>
            </a:r>
            <a:r>
              <a:rPr lang="fr-FR" sz="1799" i="1" dirty="0">
                <a:solidFill>
                  <a:srgbClr val="696464"/>
                </a:solidFill>
                <a:latin typeface="Rockwell" panose="02060603020205020403"/>
              </a:rPr>
              <a:t>la circulation des virus</a:t>
            </a:r>
          </a:p>
          <a:p>
            <a:pPr marL="1209319" lvl="1" indent="-403106" defTabSz="1612427">
              <a:spcBef>
                <a:spcPts val="882"/>
              </a:spcBef>
              <a:buClr>
                <a:srgbClr val="9B2D1F"/>
              </a:buClr>
            </a:pPr>
            <a:r>
              <a:rPr lang="fr-FR" sz="1799" dirty="0">
                <a:solidFill>
                  <a:srgbClr val="696464"/>
                </a:solidFill>
                <a:latin typeface="Rockwell" panose="02060603020205020403"/>
              </a:rPr>
              <a:t>Une </a:t>
            </a:r>
            <a:r>
              <a:rPr lang="fr-FR" sz="1799" i="1" dirty="0">
                <a:solidFill>
                  <a:srgbClr val="696464"/>
                </a:solidFill>
                <a:latin typeface="Rockwell" panose="02060603020205020403"/>
              </a:rPr>
              <a:t>protection plus efficace de tous les groupes à risque </a:t>
            </a:r>
          </a:p>
          <a:p>
            <a:pPr marL="1209319" lvl="1" indent="-403106" defTabSz="1612427">
              <a:spcBef>
                <a:spcPts val="882"/>
              </a:spcBef>
              <a:buClr>
                <a:srgbClr val="9B2D1F"/>
              </a:buClr>
            </a:pPr>
            <a:r>
              <a:rPr lang="fr-FR" sz="1799" i="1" dirty="0">
                <a:solidFill>
                  <a:srgbClr val="696464"/>
                </a:solidFill>
                <a:latin typeface="Rockwell" panose="02060603020205020403"/>
              </a:rPr>
              <a:t>Plus d’équité dans la protection</a:t>
            </a:r>
          </a:p>
          <a:p>
            <a:pPr marL="403106" indent="-403106" defTabSz="1612427">
              <a:spcBef>
                <a:spcPts val="1764"/>
              </a:spcBef>
            </a:pPr>
            <a:endParaRPr lang="fr-FR" sz="2600" b="1" dirty="0">
              <a:solidFill>
                <a:srgbClr val="9B2D1F"/>
              </a:solidFill>
              <a:latin typeface="Rockwell" panose="02060603020205020403"/>
            </a:endParaRPr>
          </a:p>
          <a:p>
            <a:pPr marL="403106" indent="-403106" defTabSz="1612427">
              <a:spcBef>
                <a:spcPts val="1764"/>
              </a:spcBef>
            </a:pPr>
            <a:endParaRPr lang="fr-FR" dirty="0">
              <a:solidFill>
                <a:srgbClr val="9B2D1F"/>
              </a:solidFill>
              <a:latin typeface="Rockwell" panose="02060603020205020403"/>
            </a:endParaRPr>
          </a:p>
        </p:txBody>
      </p:sp>
      <p:sp>
        <p:nvSpPr>
          <p:cNvPr id="9" name="ZoneTexte 8">
            <a:extLst>
              <a:ext uri="{FF2B5EF4-FFF2-40B4-BE49-F238E27FC236}">
                <a16:creationId xmlns:a16="http://schemas.microsoft.com/office/drawing/2014/main" id="{63303888-F8CE-41A0-A664-F01AAF9919C2}"/>
              </a:ext>
            </a:extLst>
          </p:cNvPr>
          <p:cNvSpPr txBox="1"/>
          <p:nvPr/>
        </p:nvSpPr>
        <p:spPr>
          <a:xfrm>
            <a:off x="1901" y="6096010"/>
            <a:ext cx="11275926" cy="400110"/>
          </a:xfrm>
          <a:prstGeom prst="rect">
            <a:avLst/>
          </a:prstGeom>
          <a:solidFill>
            <a:schemeClr val="bg1">
              <a:lumMod val="95000"/>
            </a:schemeClr>
          </a:solidFill>
        </p:spPr>
        <p:txBody>
          <a:bodyPr wrap="square" rtlCol="0">
            <a:spAutoFit/>
          </a:bodyPr>
          <a:lstStyle/>
          <a:p>
            <a:pPr marL="171442" indent="-171442" defTabSz="914358">
              <a:buFont typeface="Wingdings" panose="05000000000000000000" pitchFamily="2" charset="2"/>
              <a:buChar char="Ø"/>
            </a:pPr>
            <a:r>
              <a:rPr lang="en-US" sz="1000" dirty="0">
                <a:solidFill>
                  <a:srgbClr val="BBE0E3">
                    <a:lumMod val="50000"/>
                  </a:srgbClr>
                </a:solidFill>
                <a:latin typeface="Arial"/>
                <a:cs typeface="Arial"/>
              </a:rPr>
              <a:t>1- ECDC. Guidance on HPV vaccination in EU countries : focus on boys, people living with HIV and 9-valent vaccine </a:t>
            </a:r>
            <a:r>
              <a:rPr lang="en-US" sz="1000" dirty="0" err="1">
                <a:solidFill>
                  <a:srgbClr val="BBE0E3">
                    <a:lumMod val="50000"/>
                  </a:srgbClr>
                </a:solidFill>
                <a:latin typeface="Arial"/>
                <a:cs typeface="Arial"/>
              </a:rPr>
              <a:t>intriduction</a:t>
            </a:r>
            <a:r>
              <a:rPr lang="en-US" sz="1000" dirty="0">
                <a:solidFill>
                  <a:srgbClr val="BBE0E3">
                    <a:lumMod val="50000"/>
                  </a:srgbClr>
                </a:solidFill>
                <a:latin typeface="Arial"/>
                <a:cs typeface="Arial"/>
              </a:rPr>
              <a:t>. March 2020. https://www.ecdc.europa.eu/en/publications-data/guidance-hpv-vaccination-eu-focus-boys-people-living-hiv-9vHPV-vaccine </a:t>
            </a:r>
          </a:p>
        </p:txBody>
      </p:sp>
      <p:grpSp>
        <p:nvGrpSpPr>
          <p:cNvPr id="10" name="Group 8">
            <a:extLst>
              <a:ext uri="{FF2B5EF4-FFF2-40B4-BE49-F238E27FC236}">
                <a16:creationId xmlns:a16="http://schemas.microsoft.com/office/drawing/2014/main" id="{3A7C8D22-09DD-4559-8424-1772796E8E3B}"/>
              </a:ext>
            </a:extLst>
          </p:cNvPr>
          <p:cNvGrpSpPr>
            <a:grpSpLocks noChangeAspect="1"/>
          </p:cNvGrpSpPr>
          <p:nvPr/>
        </p:nvGrpSpPr>
        <p:grpSpPr>
          <a:xfrm>
            <a:off x="11408434" y="6223010"/>
            <a:ext cx="457200" cy="457177"/>
            <a:chOff x="11361456" y="6195813"/>
            <a:chExt cx="548640" cy="548640"/>
          </a:xfrm>
        </p:grpSpPr>
        <p:sp>
          <p:nvSpPr>
            <p:cNvPr id="11" name="Oval 9">
              <a:extLst>
                <a:ext uri="{FF2B5EF4-FFF2-40B4-BE49-F238E27FC236}">
                  <a16:creationId xmlns:a16="http://schemas.microsoft.com/office/drawing/2014/main" id="{E5313321-5D27-4116-B29A-C9897E57EFF9}"/>
                </a:ext>
              </a:extLst>
            </p:cNvPr>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2" name="Oval 10">
              <a:extLst>
                <a:ext uri="{FF2B5EF4-FFF2-40B4-BE49-F238E27FC236}">
                  <a16:creationId xmlns:a16="http://schemas.microsoft.com/office/drawing/2014/main" id="{33AA8934-10B1-4B8E-AEC7-05BCE276C2BB}"/>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3" name="Slide Number Placeholder 6">
            <a:extLst>
              <a:ext uri="{FF2B5EF4-FFF2-40B4-BE49-F238E27FC236}">
                <a16:creationId xmlns:a16="http://schemas.microsoft.com/office/drawing/2014/main" id="{BE343693-73D0-4224-AB2D-5989AF557498}"/>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29</a:t>
            </a:fld>
            <a:endParaRPr lang="en-US" sz="1764" dirty="0">
              <a:latin typeface="Rockwell Condensed" panose="02060603050405020104"/>
            </a:endParaRPr>
          </a:p>
        </p:txBody>
      </p:sp>
    </p:spTree>
    <p:extLst>
      <p:ext uri="{BB962C8B-B14F-4D97-AF65-F5344CB8AC3E}">
        <p14:creationId xmlns:p14="http://schemas.microsoft.com/office/powerpoint/2010/main" val="2421854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re 52">
            <a:extLst>
              <a:ext uri="{FF2B5EF4-FFF2-40B4-BE49-F238E27FC236}">
                <a16:creationId xmlns:a16="http://schemas.microsoft.com/office/drawing/2014/main" id="{F2B2DBCF-029A-4D7C-9D86-342BF14CA591}"/>
              </a:ext>
            </a:extLst>
          </p:cNvPr>
          <p:cNvSpPr>
            <a:spLocks noGrp="1"/>
          </p:cNvSpPr>
          <p:nvPr>
            <p:ph type="title"/>
          </p:nvPr>
        </p:nvSpPr>
        <p:spPr>
          <a:xfrm>
            <a:off x="372872" y="116096"/>
            <a:ext cx="11819130" cy="1076100"/>
          </a:xfrm>
        </p:spPr>
        <p:txBody>
          <a:bodyPr>
            <a:noAutofit/>
          </a:bodyPr>
          <a:lstStyle/>
          <a:p>
            <a:pPr algn="l"/>
            <a:r>
              <a:rPr lang="fr-FR" sz="4233" kern="600" spc="30" dirty="0">
                <a:solidFill>
                  <a:schemeClr val="tx1"/>
                </a:solidFill>
              </a:rPr>
              <a:t>HPV :</a:t>
            </a:r>
            <a:r>
              <a:rPr lang="fr-FR" sz="4233" kern="600" spc="53" dirty="0">
                <a:solidFill>
                  <a:schemeClr val="tx1"/>
                </a:solidFill>
              </a:rPr>
              <a:t> à l’origine de cancers &amp; lésions multiples</a:t>
            </a:r>
            <a:endParaRPr lang="fr-FR" sz="4233" dirty="0">
              <a:solidFill>
                <a:schemeClr val="tx1"/>
              </a:solidFill>
            </a:endParaRPr>
          </a:p>
        </p:txBody>
      </p:sp>
      <p:sp>
        <p:nvSpPr>
          <p:cNvPr id="59" name="Espace réservé du numéro de diapositive 5">
            <a:extLst>
              <a:ext uri="{FF2B5EF4-FFF2-40B4-BE49-F238E27FC236}">
                <a16:creationId xmlns:a16="http://schemas.microsoft.com/office/drawing/2014/main" id="{1DB51151-E8DC-435D-9315-425419F1B14A}"/>
              </a:ext>
            </a:extLst>
          </p:cNvPr>
          <p:cNvSpPr>
            <a:spLocks noGrp="1"/>
          </p:cNvSpPr>
          <p:nvPr>
            <p:ph type="sldNum" sz="quarter" idx="12"/>
          </p:nvPr>
        </p:nvSpPr>
        <p:spPr>
          <a:xfrm>
            <a:off x="9361808" y="6492721"/>
            <a:ext cx="2742346" cy="365107"/>
          </a:xfrm>
          <a:prstGeom prst="rect">
            <a:avLst/>
          </a:prstGeom>
        </p:spPr>
        <p:txBody>
          <a:bodyPr/>
          <a:lstStyle/>
          <a:p>
            <a:pPr defTabSz="457161">
              <a:defRPr/>
            </a:pPr>
            <a:fld id="{74D97F68-CC38-3C48-B083-3B4A1457065E}" type="slidenum">
              <a:rPr lang="en-US" sz="1000">
                <a:solidFill>
                  <a:prstClr val="black">
                    <a:lumMod val="50000"/>
                    <a:lumOff val="50000"/>
                  </a:prstClr>
                </a:solidFill>
                <a:latin typeface="Calibri" panose="020F0502020204030204"/>
              </a:rPr>
              <a:pPr defTabSz="457161">
                <a:defRPr/>
              </a:pPr>
              <a:t>3</a:t>
            </a:fld>
            <a:endParaRPr lang="en-US" sz="1000" dirty="0">
              <a:solidFill>
                <a:prstClr val="black">
                  <a:lumMod val="50000"/>
                  <a:lumOff val="50000"/>
                </a:prstClr>
              </a:solidFill>
              <a:latin typeface="Calibri" panose="020F0502020204030204"/>
            </a:endParaRPr>
          </a:p>
        </p:txBody>
      </p:sp>
      <p:grpSp>
        <p:nvGrpSpPr>
          <p:cNvPr id="9" name="Groupe 8">
            <a:extLst>
              <a:ext uri="{FF2B5EF4-FFF2-40B4-BE49-F238E27FC236}">
                <a16:creationId xmlns:a16="http://schemas.microsoft.com/office/drawing/2014/main" id="{E1B8BE22-8D88-4FB9-9AE3-8FB088408E17}"/>
              </a:ext>
            </a:extLst>
          </p:cNvPr>
          <p:cNvGrpSpPr/>
          <p:nvPr/>
        </p:nvGrpSpPr>
        <p:grpSpPr>
          <a:xfrm>
            <a:off x="3429855" y="1128352"/>
            <a:ext cx="8526103" cy="4894610"/>
            <a:chOff x="1730204" y="764511"/>
            <a:chExt cx="10213607" cy="5758241"/>
          </a:xfrm>
          <a:solidFill>
            <a:schemeClr val="accent1">
              <a:lumMod val="20000"/>
              <a:lumOff val="80000"/>
            </a:schemeClr>
          </a:solidFill>
        </p:grpSpPr>
        <p:sp>
          <p:nvSpPr>
            <p:cNvPr id="46" name="TextBox 86"/>
            <p:cNvSpPr txBox="1">
              <a:spLocks noChangeArrowheads="1"/>
            </p:cNvSpPr>
            <p:nvPr/>
          </p:nvSpPr>
          <p:spPr bwMode="auto">
            <a:xfrm>
              <a:off x="8946860" y="2685103"/>
              <a:ext cx="2996951" cy="732920"/>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defPPr>
                <a:defRPr lang="en-US"/>
              </a:defPPr>
              <a:lvl1pPr defTabSz="342108">
                <a:spcBef>
                  <a:spcPct val="0"/>
                </a:spcBef>
                <a:buNone/>
                <a:defRPr sz="1200" b="1">
                  <a:latin typeface="Univers 47 Condensed Light" pitchFamily="50"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342093">
                <a:defRPr/>
              </a:pPr>
              <a:r>
                <a:rPr lang="en-US" altLang="en-US" sz="1799" b="0" dirty="0">
                  <a:solidFill>
                    <a:prstClr val="black"/>
                  </a:solidFill>
                  <a:latin typeface="Calibri" panose="020F0502020204030204"/>
                </a:rPr>
                <a:t>Cancer du </a:t>
              </a:r>
            </a:p>
            <a:p>
              <a:pPr defTabSz="342093">
                <a:defRPr/>
              </a:pPr>
              <a:r>
                <a:rPr lang="en-US" altLang="en-US" sz="1799" b="0" dirty="0">
                  <a:solidFill>
                    <a:prstClr val="black"/>
                  </a:solidFill>
                  <a:latin typeface="Calibri" panose="020F0502020204030204"/>
                </a:rPr>
                <a:t>col de </a:t>
              </a:r>
              <a:r>
                <a:rPr lang="en-US" altLang="en-US" sz="1799" b="0" dirty="0" err="1">
                  <a:solidFill>
                    <a:prstClr val="black"/>
                  </a:solidFill>
                  <a:latin typeface="Calibri" panose="020F0502020204030204"/>
                </a:rPr>
                <a:t>l’utérus</a:t>
              </a:r>
              <a:r>
                <a:rPr lang="en-US" altLang="en-US" sz="1799" b="0" dirty="0">
                  <a:solidFill>
                    <a:prstClr val="black"/>
                  </a:solidFill>
                  <a:latin typeface="Calibri" panose="020F0502020204030204"/>
                </a:rPr>
                <a:t> (CCU) </a:t>
              </a:r>
              <a:r>
                <a:rPr lang="en-US" altLang="en-US" sz="1799" b="0" baseline="30000" dirty="0">
                  <a:solidFill>
                    <a:prstClr val="black"/>
                  </a:solidFill>
                  <a:latin typeface="Calibri" panose="020F0502020204030204"/>
                </a:rPr>
                <a:t>2,4</a:t>
              </a:r>
            </a:p>
          </p:txBody>
        </p:sp>
        <p:sp>
          <p:nvSpPr>
            <p:cNvPr id="51" name="TextBox 88"/>
            <p:cNvSpPr txBox="1">
              <a:spLocks noChangeArrowheads="1"/>
            </p:cNvSpPr>
            <p:nvPr/>
          </p:nvSpPr>
          <p:spPr bwMode="auto">
            <a:xfrm>
              <a:off x="9530875" y="4861744"/>
              <a:ext cx="2380336" cy="1058643"/>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defPPr>
                <a:defRPr lang="en-US"/>
              </a:defPPr>
              <a:lvl1pPr defTabSz="342108">
                <a:spcBef>
                  <a:spcPct val="0"/>
                </a:spcBef>
                <a:buNone/>
                <a:defRPr sz="1200" b="1">
                  <a:latin typeface="Univers 47 Condensed Light" pitchFamily="50"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342093">
                <a:defRPr/>
              </a:pPr>
              <a:r>
                <a:rPr lang="en-US" altLang="en-US" sz="1799" b="0" dirty="0" err="1">
                  <a:solidFill>
                    <a:prstClr val="black"/>
                  </a:solidFill>
                  <a:latin typeface="Calibri" panose="020F0502020204030204"/>
                </a:rPr>
                <a:t>Lésions</a:t>
              </a:r>
              <a:r>
                <a:rPr lang="en-US" altLang="en-US" sz="1799" b="0" dirty="0">
                  <a:solidFill>
                    <a:prstClr val="black"/>
                  </a:solidFill>
                  <a:latin typeface="Calibri" panose="020F0502020204030204"/>
                </a:rPr>
                <a:t> </a:t>
              </a:r>
            </a:p>
            <a:p>
              <a:pPr defTabSz="342093">
                <a:defRPr/>
              </a:pPr>
              <a:r>
                <a:rPr lang="en-US" altLang="en-US" sz="1799" b="0" dirty="0" err="1">
                  <a:solidFill>
                    <a:prstClr val="black"/>
                  </a:solidFill>
                  <a:latin typeface="Calibri" panose="020F0502020204030204"/>
                </a:rPr>
                <a:t>pré-cancéreuses</a:t>
              </a:r>
              <a:r>
                <a:rPr lang="en-US" altLang="en-US" sz="1799" b="0" dirty="0">
                  <a:solidFill>
                    <a:prstClr val="black"/>
                  </a:solidFill>
                  <a:latin typeface="Calibri" panose="020F0502020204030204"/>
                </a:rPr>
                <a:t> </a:t>
              </a:r>
            </a:p>
            <a:p>
              <a:pPr defTabSz="342093">
                <a:defRPr/>
              </a:pPr>
              <a:r>
                <a:rPr lang="en-US" altLang="en-US" sz="1799" b="0" dirty="0">
                  <a:solidFill>
                    <a:prstClr val="black"/>
                  </a:solidFill>
                  <a:latin typeface="Calibri" panose="020F0502020204030204"/>
                </a:rPr>
                <a:t>du col de l’utérus</a:t>
              </a:r>
              <a:r>
                <a:rPr lang="en-US" altLang="en-US" sz="1799" b="0" baseline="30000" dirty="0">
                  <a:solidFill>
                    <a:prstClr val="black"/>
                  </a:solidFill>
                  <a:latin typeface="Calibri" panose="020F0502020204030204"/>
                </a:rPr>
                <a:t>4</a:t>
              </a:r>
              <a:r>
                <a:rPr lang="en-US" altLang="en-US" sz="1799" b="0" dirty="0">
                  <a:solidFill>
                    <a:prstClr val="black"/>
                  </a:solidFill>
                  <a:latin typeface="Calibri" panose="020F0502020204030204"/>
                </a:rPr>
                <a:t> </a:t>
              </a:r>
            </a:p>
          </p:txBody>
        </p:sp>
        <p:grpSp>
          <p:nvGrpSpPr>
            <p:cNvPr id="7" name="Groupe 6">
              <a:extLst>
                <a:ext uri="{FF2B5EF4-FFF2-40B4-BE49-F238E27FC236}">
                  <a16:creationId xmlns:a16="http://schemas.microsoft.com/office/drawing/2014/main" id="{F28A1546-4288-4245-B025-812649D245CD}"/>
                </a:ext>
              </a:extLst>
            </p:cNvPr>
            <p:cNvGrpSpPr/>
            <p:nvPr/>
          </p:nvGrpSpPr>
          <p:grpSpPr>
            <a:xfrm>
              <a:off x="1730204" y="764511"/>
              <a:ext cx="10213606" cy="5758241"/>
              <a:chOff x="1730204" y="764511"/>
              <a:chExt cx="10213606" cy="5758241"/>
            </a:xfrm>
            <a:grpFill/>
          </p:grpSpPr>
          <p:sp>
            <p:nvSpPr>
              <p:cNvPr id="92" name="Rectangle 91"/>
              <p:cNvSpPr/>
              <p:nvPr/>
            </p:nvSpPr>
            <p:spPr>
              <a:xfrm>
                <a:off x="6885878" y="764511"/>
                <a:ext cx="2124949" cy="575824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1">
                  <a:defRPr/>
                </a:pPr>
                <a:endParaRPr lang="fr-FR" sz="1799">
                  <a:solidFill>
                    <a:prstClr val="white"/>
                  </a:solidFill>
                  <a:latin typeface="Calibri" panose="020F0502020204030204"/>
                </a:endParaRPr>
              </a:p>
            </p:txBody>
          </p:sp>
          <p:sp>
            <p:nvSpPr>
              <p:cNvPr id="63" name="Rectangle 62"/>
              <p:cNvSpPr/>
              <p:nvPr/>
            </p:nvSpPr>
            <p:spPr>
              <a:xfrm>
                <a:off x="2933749" y="764511"/>
                <a:ext cx="2124949" cy="57582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1">
                  <a:defRPr/>
                </a:pPr>
                <a:endParaRPr lang="fr-FR" sz="1799">
                  <a:solidFill>
                    <a:prstClr val="white"/>
                  </a:solidFill>
                  <a:latin typeface="Calibri" panose="020F0502020204030204"/>
                </a:endParaRPr>
              </a:p>
            </p:txBody>
          </p:sp>
          <p:grpSp>
            <p:nvGrpSpPr>
              <p:cNvPr id="10" name="Group 15"/>
              <p:cNvGrpSpPr>
                <a:grpSpLocks/>
              </p:cNvGrpSpPr>
              <p:nvPr/>
            </p:nvGrpSpPr>
            <p:grpSpPr bwMode="auto">
              <a:xfrm>
                <a:off x="7018620" y="1781475"/>
                <a:ext cx="1683114" cy="4658784"/>
                <a:chOff x="863" y="1728"/>
                <a:chExt cx="638" cy="2305"/>
              </a:xfrm>
              <a:grpFill/>
            </p:grpSpPr>
            <p:sp>
              <p:nvSpPr>
                <p:cNvPr id="11" name="Freeform 16"/>
                <p:cNvSpPr>
                  <a:spLocks noEditPoints="1"/>
                </p:cNvSpPr>
                <p:nvPr/>
              </p:nvSpPr>
              <p:spPr bwMode="auto">
                <a:xfrm>
                  <a:off x="863" y="1728"/>
                  <a:ext cx="638" cy="2305"/>
                </a:xfrm>
                <a:custGeom>
                  <a:avLst/>
                  <a:gdLst>
                    <a:gd name="T0" fmla="*/ 329 w 787"/>
                    <a:gd name="T1" fmla="*/ 564 h 2851"/>
                    <a:gd name="T2" fmla="*/ 315 w 787"/>
                    <a:gd name="T3" fmla="*/ 386 h 2851"/>
                    <a:gd name="T4" fmla="*/ 293 w 787"/>
                    <a:gd name="T5" fmla="*/ 225 h 2851"/>
                    <a:gd name="T6" fmla="*/ 249 w 787"/>
                    <a:gd name="T7" fmla="*/ 205 h 2851"/>
                    <a:gd name="T8" fmla="*/ 205 w 787"/>
                    <a:gd name="T9" fmla="*/ 150 h 2851"/>
                    <a:gd name="T10" fmla="*/ 215 w 787"/>
                    <a:gd name="T11" fmla="*/ 127 h 2851"/>
                    <a:gd name="T12" fmla="*/ 229 w 787"/>
                    <a:gd name="T13" fmla="*/ 124 h 2851"/>
                    <a:gd name="T14" fmla="*/ 241 w 787"/>
                    <a:gd name="T15" fmla="*/ 111 h 2851"/>
                    <a:gd name="T16" fmla="*/ 241 w 787"/>
                    <a:gd name="T17" fmla="*/ 92 h 2851"/>
                    <a:gd name="T18" fmla="*/ 238 w 787"/>
                    <a:gd name="T19" fmla="*/ 80 h 2851"/>
                    <a:gd name="T20" fmla="*/ 238 w 787"/>
                    <a:gd name="T21" fmla="*/ 68 h 2851"/>
                    <a:gd name="T22" fmla="*/ 203 w 787"/>
                    <a:gd name="T23" fmla="*/ 10 h 2851"/>
                    <a:gd name="T24" fmla="*/ 147 w 787"/>
                    <a:gd name="T25" fmla="*/ 10 h 2851"/>
                    <a:gd name="T26" fmla="*/ 101 w 787"/>
                    <a:gd name="T27" fmla="*/ 51 h 2851"/>
                    <a:gd name="T28" fmla="*/ 102 w 787"/>
                    <a:gd name="T29" fmla="*/ 76 h 2851"/>
                    <a:gd name="T30" fmla="*/ 97 w 787"/>
                    <a:gd name="T31" fmla="*/ 101 h 2851"/>
                    <a:gd name="T32" fmla="*/ 118 w 787"/>
                    <a:gd name="T33" fmla="*/ 124 h 2851"/>
                    <a:gd name="T34" fmla="*/ 129 w 787"/>
                    <a:gd name="T35" fmla="*/ 138 h 2851"/>
                    <a:gd name="T36" fmla="*/ 92 w 787"/>
                    <a:gd name="T37" fmla="*/ 205 h 2851"/>
                    <a:gd name="T38" fmla="*/ 47 w 787"/>
                    <a:gd name="T39" fmla="*/ 225 h 2851"/>
                    <a:gd name="T40" fmla="*/ 26 w 787"/>
                    <a:gd name="T41" fmla="*/ 386 h 2851"/>
                    <a:gd name="T42" fmla="*/ 11 w 787"/>
                    <a:gd name="T43" fmla="*/ 564 h 2851"/>
                    <a:gd name="T44" fmla="*/ 4 w 787"/>
                    <a:gd name="T45" fmla="*/ 671 h 2851"/>
                    <a:gd name="T46" fmla="*/ 32 w 787"/>
                    <a:gd name="T47" fmla="*/ 703 h 2851"/>
                    <a:gd name="T48" fmla="*/ 47 w 787"/>
                    <a:gd name="T49" fmla="*/ 696 h 2851"/>
                    <a:gd name="T50" fmla="*/ 44 w 787"/>
                    <a:gd name="T51" fmla="*/ 667 h 2851"/>
                    <a:gd name="T52" fmla="*/ 54 w 787"/>
                    <a:gd name="T53" fmla="*/ 521 h 2851"/>
                    <a:gd name="T54" fmla="*/ 76 w 787"/>
                    <a:gd name="T55" fmla="*/ 374 h 2851"/>
                    <a:gd name="T56" fmla="*/ 61 w 787"/>
                    <a:gd name="T57" fmla="*/ 553 h 2851"/>
                    <a:gd name="T58" fmla="*/ 91 w 787"/>
                    <a:gd name="T59" fmla="*/ 842 h 2851"/>
                    <a:gd name="T60" fmla="*/ 120 w 787"/>
                    <a:gd name="T61" fmla="*/ 1108 h 2851"/>
                    <a:gd name="T62" fmla="*/ 101 w 787"/>
                    <a:gd name="T63" fmla="*/ 1193 h 2851"/>
                    <a:gd name="T64" fmla="*/ 122 w 787"/>
                    <a:gd name="T65" fmla="*/ 1214 h 2851"/>
                    <a:gd name="T66" fmla="*/ 165 w 787"/>
                    <a:gd name="T67" fmla="*/ 1193 h 2851"/>
                    <a:gd name="T68" fmla="*/ 165 w 787"/>
                    <a:gd name="T69" fmla="*/ 1144 h 2851"/>
                    <a:gd name="T70" fmla="*/ 165 w 787"/>
                    <a:gd name="T71" fmla="*/ 925 h 2851"/>
                    <a:gd name="T72" fmla="*/ 163 w 787"/>
                    <a:gd name="T73" fmla="*/ 722 h 2851"/>
                    <a:gd name="T74" fmla="*/ 169 w 787"/>
                    <a:gd name="T75" fmla="*/ 654 h 2851"/>
                    <a:gd name="T76" fmla="*/ 176 w 787"/>
                    <a:gd name="T77" fmla="*/ 653 h 2851"/>
                    <a:gd name="T78" fmla="*/ 178 w 787"/>
                    <a:gd name="T79" fmla="*/ 871 h 2851"/>
                    <a:gd name="T80" fmla="*/ 177 w 787"/>
                    <a:gd name="T81" fmla="*/ 1123 h 2851"/>
                    <a:gd name="T82" fmla="*/ 172 w 787"/>
                    <a:gd name="T83" fmla="*/ 1177 h 2851"/>
                    <a:gd name="T84" fmla="*/ 203 w 787"/>
                    <a:gd name="T85" fmla="*/ 1214 h 2851"/>
                    <a:gd name="T86" fmla="*/ 238 w 787"/>
                    <a:gd name="T87" fmla="*/ 1203 h 2851"/>
                    <a:gd name="T88" fmla="*/ 218 w 787"/>
                    <a:gd name="T89" fmla="*/ 1146 h 2851"/>
                    <a:gd name="T90" fmla="*/ 242 w 787"/>
                    <a:gd name="T91" fmla="*/ 893 h 2851"/>
                    <a:gd name="T92" fmla="*/ 288 w 787"/>
                    <a:gd name="T93" fmla="*/ 652 h 2851"/>
                    <a:gd name="T94" fmla="*/ 260 w 787"/>
                    <a:gd name="T95" fmla="*/ 437 h 2851"/>
                    <a:gd name="T96" fmla="*/ 277 w 787"/>
                    <a:gd name="T97" fmla="*/ 436 h 2851"/>
                    <a:gd name="T98" fmla="*/ 298 w 787"/>
                    <a:gd name="T99" fmla="*/ 635 h 2851"/>
                    <a:gd name="T100" fmla="*/ 293 w 787"/>
                    <a:gd name="T101" fmla="*/ 692 h 2851"/>
                    <a:gd name="T102" fmla="*/ 293 w 787"/>
                    <a:gd name="T103" fmla="*/ 707 h 2851"/>
                    <a:gd name="T104" fmla="*/ 333 w 787"/>
                    <a:gd name="T105" fmla="*/ 680 h 2851"/>
                    <a:gd name="T106" fmla="*/ 204 w 787"/>
                    <a:gd name="T107" fmla="*/ 150 h 2851"/>
                    <a:gd name="T108" fmla="*/ 137 w 787"/>
                    <a:gd name="T109" fmla="*/ 153 h 28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7" h="2851">
                      <a:moveTo>
                        <a:pt x="784" y="1548"/>
                      </a:moveTo>
                      <a:cubicBezTo>
                        <a:pt x="781" y="1542"/>
                        <a:pt x="776" y="1498"/>
                        <a:pt x="769" y="1473"/>
                      </a:cubicBezTo>
                      <a:cubicBezTo>
                        <a:pt x="764" y="1452"/>
                        <a:pt x="758" y="1362"/>
                        <a:pt x="762" y="1321"/>
                      </a:cubicBezTo>
                      <a:cubicBezTo>
                        <a:pt x="764" y="1289"/>
                        <a:pt x="762" y="1238"/>
                        <a:pt x="763" y="1216"/>
                      </a:cubicBezTo>
                      <a:cubicBezTo>
                        <a:pt x="764" y="1093"/>
                        <a:pt x="744" y="1031"/>
                        <a:pt x="740" y="1008"/>
                      </a:cubicBezTo>
                      <a:cubicBezTo>
                        <a:pt x="735" y="985"/>
                        <a:pt x="728" y="953"/>
                        <a:pt x="728" y="904"/>
                      </a:cubicBezTo>
                      <a:cubicBezTo>
                        <a:pt x="728" y="855"/>
                        <a:pt x="731" y="787"/>
                        <a:pt x="727" y="739"/>
                      </a:cubicBezTo>
                      <a:cubicBezTo>
                        <a:pt x="725" y="712"/>
                        <a:pt x="720" y="670"/>
                        <a:pt x="714" y="634"/>
                      </a:cubicBezTo>
                      <a:cubicBezTo>
                        <a:pt x="709" y="598"/>
                        <a:pt x="693" y="543"/>
                        <a:pt x="677" y="527"/>
                      </a:cubicBezTo>
                      <a:cubicBezTo>
                        <a:pt x="662" y="510"/>
                        <a:pt x="640" y="495"/>
                        <a:pt x="618" y="487"/>
                      </a:cubicBezTo>
                      <a:cubicBezTo>
                        <a:pt x="612" y="486"/>
                        <a:pt x="605" y="482"/>
                        <a:pt x="600" y="481"/>
                      </a:cubicBezTo>
                      <a:cubicBezTo>
                        <a:pt x="591" y="479"/>
                        <a:pt x="585" y="480"/>
                        <a:pt x="577" y="479"/>
                      </a:cubicBezTo>
                      <a:cubicBezTo>
                        <a:pt x="560" y="476"/>
                        <a:pt x="546" y="474"/>
                        <a:pt x="533" y="470"/>
                      </a:cubicBezTo>
                      <a:cubicBezTo>
                        <a:pt x="504" y="460"/>
                        <a:pt x="475" y="457"/>
                        <a:pt x="475" y="351"/>
                      </a:cubicBezTo>
                      <a:cubicBezTo>
                        <a:pt x="475" y="351"/>
                        <a:pt x="475" y="351"/>
                        <a:pt x="475" y="351"/>
                      </a:cubicBezTo>
                      <a:cubicBezTo>
                        <a:pt x="483" y="341"/>
                        <a:pt x="486" y="331"/>
                        <a:pt x="489" y="323"/>
                      </a:cubicBezTo>
                      <a:cubicBezTo>
                        <a:pt x="491" y="318"/>
                        <a:pt x="493" y="307"/>
                        <a:pt x="496" y="297"/>
                      </a:cubicBezTo>
                      <a:cubicBezTo>
                        <a:pt x="497" y="297"/>
                        <a:pt x="497" y="297"/>
                        <a:pt x="497" y="297"/>
                      </a:cubicBezTo>
                      <a:cubicBezTo>
                        <a:pt x="501" y="296"/>
                        <a:pt x="504" y="293"/>
                        <a:pt x="508" y="293"/>
                      </a:cubicBezTo>
                      <a:cubicBezTo>
                        <a:pt x="513" y="292"/>
                        <a:pt x="517" y="294"/>
                        <a:pt x="523" y="293"/>
                      </a:cubicBezTo>
                      <a:cubicBezTo>
                        <a:pt x="526" y="292"/>
                        <a:pt x="528" y="290"/>
                        <a:pt x="531" y="289"/>
                      </a:cubicBezTo>
                      <a:cubicBezTo>
                        <a:pt x="536" y="287"/>
                        <a:pt x="552" y="287"/>
                        <a:pt x="556" y="282"/>
                      </a:cubicBezTo>
                      <a:cubicBezTo>
                        <a:pt x="557" y="282"/>
                        <a:pt x="557" y="282"/>
                        <a:pt x="557" y="282"/>
                      </a:cubicBezTo>
                      <a:cubicBezTo>
                        <a:pt x="561" y="275"/>
                        <a:pt x="558" y="264"/>
                        <a:pt x="557" y="259"/>
                      </a:cubicBezTo>
                      <a:cubicBezTo>
                        <a:pt x="554" y="250"/>
                        <a:pt x="556" y="240"/>
                        <a:pt x="555" y="230"/>
                      </a:cubicBezTo>
                      <a:cubicBezTo>
                        <a:pt x="555" y="229"/>
                        <a:pt x="555" y="229"/>
                        <a:pt x="555" y="229"/>
                      </a:cubicBezTo>
                      <a:cubicBezTo>
                        <a:pt x="558" y="226"/>
                        <a:pt x="559" y="224"/>
                        <a:pt x="557" y="216"/>
                      </a:cubicBezTo>
                      <a:cubicBezTo>
                        <a:pt x="557" y="214"/>
                        <a:pt x="556" y="213"/>
                        <a:pt x="556" y="211"/>
                      </a:cubicBezTo>
                      <a:cubicBezTo>
                        <a:pt x="556" y="207"/>
                        <a:pt x="556" y="203"/>
                        <a:pt x="555" y="199"/>
                      </a:cubicBezTo>
                      <a:cubicBezTo>
                        <a:pt x="555" y="194"/>
                        <a:pt x="554" y="191"/>
                        <a:pt x="553" y="187"/>
                      </a:cubicBezTo>
                      <a:cubicBezTo>
                        <a:pt x="557" y="187"/>
                        <a:pt x="560" y="186"/>
                        <a:pt x="562" y="185"/>
                      </a:cubicBezTo>
                      <a:cubicBezTo>
                        <a:pt x="561" y="178"/>
                        <a:pt x="554" y="173"/>
                        <a:pt x="552" y="167"/>
                      </a:cubicBezTo>
                      <a:cubicBezTo>
                        <a:pt x="550" y="161"/>
                        <a:pt x="549" y="159"/>
                        <a:pt x="549" y="159"/>
                      </a:cubicBezTo>
                      <a:cubicBezTo>
                        <a:pt x="549" y="158"/>
                        <a:pt x="549" y="157"/>
                        <a:pt x="549" y="157"/>
                      </a:cubicBezTo>
                      <a:cubicBezTo>
                        <a:pt x="548" y="132"/>
                        <a:pt x="531" y="97"/>
                        <a:pt x="520" y="74"/>
                      </a:cubicBezTo>
                      <a:cubicBezTo>
                        <a:pt x="509" y="52"/>
                        <a:pt x="493" y="34"/>
                        <a:pt x="472" y="22"/>
                      </a:cubicBezTo>
                      <a:cubicBezTo>
                        <a:pt x="459" y="14"/>
                        <a:pt x="445" y="9"/>
                        <a:pt x="431" y="6"/>
                      </a:cubicBezTo>
                      <a:cubicBezTo>
                        <a:pt x="423" y="4"/>
                        <a:pt x="389" y="0"/>
                        <a:pt x="370" y="4"/>
                      </a:cubicBezTo>
                      <a:cubicBezTo>
                        <a:pt x="351" y="9"/>
                        <a:pt x="343" y="17"/>
                        <a:pt x="339" y="22"/>
                      </a:cubicBezTo>
                      <a:cubicBezTo>
                        <a:pt x="339" y="22"/>
                        <a:pt x="331" y="25"/>
                        <a:pt x="315" y="29"/>
                      </a:cubicBezTo>
                      <a:cubicBezTo>
                        <a:pt x="298" y="37"/>
                        <a:pt x="282" y="49"/>
                        <a:pt x="272" y="66"/>
                      </a:cubicBezTo>
                      <a:cubicBezTo>
                        <a:pt x="262" y="83"/>
                        <a:pt x="258" y="117"/>
                        <a:pt x="234" y="120"/>
                      </a:cubicBezTo>
                      <a:cubicBezTo>
                        <a:pt x="237" y="124"/>
                        <a:pt x="245" y="125"/>
                        <a:pt x="251" y="123"/>
                      </a:cubicBezTo>
                      <a:cubicBezTo>
                        <a:pt x="248" y="138"/>
                        <a:pt x="243" y="154"/>
                        <a:pt x="232" y="164"/>
                      </a:cubicBezTo>
                      <a:cubicBezTo>
                        <a:pt x="237" y="168"/>
                        <a:pt x="236" y="173"/>
                        <a:pt x="236" y="178"/>
                      </a:cubicBezTo>
                      <a:cubicBezTo>
                        <a:pt x="235" y="181"/>
                        <a:pt x="232" y="183"/>
                        <a:pt x="232" y="185"/>
                      </a:cubicBezTo>
                      <a:cubicBezTo>
                        <a:pt x="232" y="187"/>
                        <a:pt x="235" y="187"/>
                        <a:pt x="235" y="189"/>
                      </a:cubicBezTo>
                      <a:cubicBezTo>
                        <a:pt x="237" y="204"/>
                        <a:pt x="235" y="226"/>
                        <a:pt x="225" y="238"/>
                      </a:cubicBezTo>
                      <a:cubicBezTo>
                        <a:pt x="237" y="251"/>
                        <a:pt x="223" y="271"/>
                        <a:pt x="244" y="276"/>
                      </a:cubicBezTo>
                      <a:cubicBezTo>
                        <a:pt x="251" y="278"/>
                        <a:pt x="258" y="278"/>
                        <a:pt x="264" y="281"/>
                      </a:cubicBezTo>
                      <a:cubicBezTo>
                        <a:pt x="268" y="283"/>
                        <a:pt x="270" y="287"/>
                        <a:pt x="274" y="289"/>
                      </a:cubicBezTo>
                      <a:cubicBezTo>
                        <a:pt x="279" y="292"/>
                        <a:pt x="284" y="293"/>
                        <a:pt x="289" y="292"/>
                      </a:cubicBezTo>
                      <a:cubicBezTo>
                        <a:pt x="290" y="292"/>
                        <a:pt x="290" y="292"/>
                        <a:pt x="290" y="292"/>
                      </a:cubicBezTo>
                      <a:cubicBezTo>
                        <a:pt x="293" y="304"/>
                        <a:pt x="296" y="317"/>
                        <a:pt x="299" y="323"/>
                      </a:cubicBezTo>
                      <a:cubicBezTo>
                        <a:pt x="301" y="331"/>
                        <a:pt x="305" y="341"/>
                        <a:pt x="312" y="351"/>
                      </a:cubicBezTo>
                      <a:cubicBezTo>
                        <a:pt x="312" y="457"/>
                        <a:pt x="284" y="460"/>
                        <a:pt x="255" y="470"/>
                      </a:cubicBezTo>
                      <a:cubicBezTo>
                        <a:pt x="241" y="474"/>
                        <a:pt x="227" y="476"/>
                        <a:pt x="211" y="479"/>
                      </a:cubicBezTo>
                      <a:cubicBezTo>
                        <a:pt x="203" y="480"/>
                        <a:pt x="197" y="479"/>
                        <a:pt x="188" y="481"/>
                      </a:cubicBezTo>
                      <a:cubicBezTo>
                        <a:pt x="182" y="482"/>
                        <a:pt x="175" y="486"/>
                        <a:pt x="170" y="487"/>
                      </a:cubicBezTo>
                      <a:cubicBezTo>
                        <a:pt x="147" y="495"/>
                        <a:pt x="126" y="510"/>
                        <a:pt x="110" y="527"/>
                      </a:cubicBezTo>
                      <a:cubicBezTo>
                        <a:pt x="95" y="543"/>
                        <a:pt x="79" y="598"/>
                        <a:pt x="73" y="634"/>
                      </a:cubicBezTo>
                      <a:cubicBezTo>
                        <a:pt x="68" y="670"/>
                        <a:pt x="63" y="712"/>
                        <a:pt x="60" y="739"/>
                      </a:cubicBezTo>
                      <a:cubicBezTo>
                        <a:pt x="57" y="787"/>
                        <a:pt x="59" y="855"/>
                        <a:pt x="59" y="904"/>
                      </a:cubicBezTo>
                      <a:cubicBezTo>
                        <a:pt x="59" y="953"/>
                        <a:pt x="53" y="985"/>
                        <a:pt x="48" y="1008"/>
                      </a:cubicBezTo>
                      <a:cubicBezTo>
                        <a:pt x="43" y="1031"/>
                        <a:pt x="24" y="1093"/>
                        <a:pt x="25" y="1216"/>
                      </a:cubicBezTo>
                      <a:cubicBezTo>
                        <a:pt x="25" y="1238"/>
                        <a:pt x="24" y="1289"/>
                        <a:pt x="26" y="1321"/>
                      </a:cubicBezTo>
                      <a:cubicBezTo>
                        <a:pt x="30" y="1362"/>
                        <a:pt x="24" y="1452"/>
                        <a:pt x="19" y="1473"/>
                      </a:cubicBezTo>
                      <a:cubicBezTo>
                        <a:pt x="12" y="1498"/>
                        <a:pt x="6" y="1542"/>
                        <a:pt x="3" y="1548"/>
                      </a:cubicBezTo>
                      <a:cubicBezTo>
                        <a:pt x="0" y="1555"/>
                        <a:pt x="6" y="1563"/>
                        <a:pt x="10" y="1569"/>
                      </a:cubicBezTo>
                      <a:cubicBezTo>
                        <a:pt x="13" y="1576"/>
                        <a:pt x="12" y="1582"/>
                        <a:pt x="16" y="1591"/>
                      </a:cubicBezTo>
                      <a:cubicBezTo>
                        <a:pt x="19" y="1598"/>
                        <a:pt x="29" y="1613"/>
                        <a:pt x="34" y="1621"/>
                      </a:cubicBezTo>
                      <a:cubicBezTo>
                        <a:pt x="39" y="1630"/>
                        <a:pt x="59" y="1640"/>
                        <a:pt x="75" y="1645"/>
                      </a:cubicBezTo>
                      <a:cubicBezTo>
                        <a:pt x="86" y="1649"/>
                        <a:pt x="106" y="1660"/>
                        <a:pt x="108" y="1655"/>
                      </a:cubicBezTo>
                      <a:cubicBezTo>
                        <a:pt x="111" y="1644"/>
                        <a:pt x="104" y="1637"/>
                        <a:pt x="96" y="1633"/>
                      </a:cubicBezTo>
                      <a:cubicBezTo>
                        <a:pt x="91" y="1630"/>
                        <a:pt x="106" y="1639"/>
                        <a:pt x="109" y="1629"/>
                      </a:cubicBezTo>
                      <a:cubicBezTo>
                        <a:pt x="110" y="1626"/>
                        <a:pt x="110" y="1625"/>
                        <a:pt x="107" y="1620"/>
                      </a:cubicBezTo>
                      <a:cubicBezTo>
                        <a:pt x="109" y="1614"/>
                        <a:pt x="108" y="1614"/>
                        <a:pt x="104" y="1608"/>
                      </a:cubicBezTo>
                      <a:cubicBezTo>
                        <a:pt x="111" y="1606"/>
                        <a:pt x="106" y="1575"/>
                        <a:pt x="103" y="1560"/>
                      </a:cubicBezTo>
                      <a:cubicBezTo>
                        <a:pt x="104" y="1548"/>
                        <a:pt x="105" y="1512"/>
                        <a:pt x="96" y="1487"/>
                      </a:cubicBezTo>
                      <a:cubicBezTo>
                        <a:pt x="91" y="1471"/>
                        <a:pt x="88" y="1456"/>
                        <a:pt x="88" y="1447"/>
                      </a:cubicBezTo>
                      <a:cubicBezTo>
                        <a:pt x="84" y="1424"/>
                        <a:pt x="110" y="1263"/>
                        <a:pt x="124" y="1217"/>
                      </a:cubicBezTo>
                      <a:cubicBezTo>
                        <a:pt x="153" y="1121"/>
                        <a:pt x="144" y="1038"/>
                        <a:pt x="147" y="1021"/>
                      </a:cubicBezTo>
                      <a:cubicBezTo>
                        <a:pt x="150" y="1004"/>
                        <a:pt x="169" y="915"/>
                        <a:pt x="175" y="875"/>
                      </a:cubicBezTo>
                      <a:cubicBezTo>
                        <a:pt x="176" y="876"/>
                        <a:pt x="176" y="876"/>
                        <a:pt x="176" y="876"/>
                      </a:cubicBezTo>
                      <a:cubicBezTo>
                        <a:pt x="179" y="925"/>
                        <a:pt x="184" y="998"/>
                        <a:pt x="185" y="1023"/>
                      </a:cubicBezTo>
                      <a:cubicBezTo>
                        <a:pt x="187" y="1057"/>
                        <a:pt x="209" y="1115"/>
                        <a:pt x="194" y="1143"/>
                      </a:cubicBezTo>
                      <a:cubicBezTo>
                        <a:pt x="179" y="1171"/>
                        <a:pt x="154" y="1217"/>
                        <a:pt x="141" y="1294"/>
                      </a:cubicBezTo>
                      <a:cubicBezTo>
                        <a:pt x="129" y="1354"/>
                        <a:pt x="110" y="1417"/>
                        <a:pt x="122" y="1527"/>
                      </a:cubicBezTo>
                      <a:cubicBezTo>
                        <a:pt x="130" y="1604"/>
                        <a:pt x="128" y="1655"/>
                        <a:pt x="148" y="1741"/>
                      </a:cubicBezTo>
                      <a:cubicBezTo>
                        <a:pt x="165" y="1818"/>
                        <a:pt x="200" y="1912"/>
                        <a:pt x="210" y="1969"/>
                      </a:cubicBezTo>
                      <a:cubicBezTo>
                        <a:pt x="220" y="2025"/>
                        <a:pt x="224" y="2054"/>
                        <a:pt x="227" y="2091"/>
                      </a:cubicBezTo>
                      <a:cubicBezTo>
                        <a:pt x="229" y="2128"/>
                        <a:pt x="204" y="2303"/>
                        <a:pt x="232" y="2404"/>
                      </a:cubicBezTo>
                      <a:cubicBezTo>
                        <a:pt x="259" y="2505"/>
                        <a:pt x="271" y="2569"/>
                        <a:pt x="276" y="2594"/>
                      </a:cubicBezTo>
                      <a:cubicBezTo>
                        <a:pt x="288" y="2648"/>
                        <a:pt x="277" y="2654"/>
                        <a:pt x="282" y="2681"/>
                      </a:cubicBezTo>
                      <a:cubicBezTo>
                        <a:pt x="287" y="2708"/>
                        <a:pt x="288" y="2705"/>
                        <a:pt x="274" y="2731"/>
                      </a:cubicBezTo>
                      <a:cubicBezTo>
                        <a:pt x="261" y="2748"/>
                        <a:pt x="241" y="2785"/>
                        <a:pt x="234" y="2793"/>
                      </a:cubicBezTo>
                      <a:cubicBezTo>
                        <a:pt x="228" y="2802"/>
                        <a:pt x="231" y="2810"/>
                        <a:pt x="234" y="2815"/>
                      </a:cubicBezTo>
                      <a:cubicBezTo>
                        <a:pt x="229" y="2828"/>
                        <a:pt x="244" y="2835"/>
                        <a:pt x="249" y="2835"/>
                      </a:cubicBezTo>
                      <a:cubicBezTo>
                        <a:pt x="247" y="2850"/>
                        <a:pt x="275" y="2848"/>
                        <a:pt x="281" y="2842"/>
                      </a:cubicBezTo>
                      <a:cubicBezTo>
                        <a:pt x="289" y="2850"/>
                        <a:pt x="310" y="2850"/>
                        <a:pt x="318" y="2840"/>
                      </a:cubicBezTo>
                      <a:cubicBezTo>
                        <a:pt x="331" y="2851"/>
                        <a:pt x="354" y="2851"/>
                        <a:pt x="369" y="2837"/>
                      </a:cubicBezTo>
                      <a:cubicBezTo>
                        <a:pt x="384" y="2822"/>
                        <a:pt x="385" y="2807"/>
                        <a:pt x="384" y="2792"/>
                      </a:cubicBezTo>
                      <a:cubicBezTo>
                        <a:pt x="382" y="2778"/>
                        <a:pt x="385" y="2773"/>
                        <a:pt x="389" y="2755"/>
                      </a:cubicBezTo>
                      <a:cubicBezTo>
                        <a:pt x="392" y="2736"/>
                        <a:pt x="394" y="2722"/>
                        <a:pt x="388" y="2709"/>
                      </a:cubicBezTo>
                      <a:cubicBezTo>
                        <a:pt x="381" y="2696"/>
                        <a:pt x="381" y="2690"/>
                        <a:pt x="381" y="2677"/>
                      </a:cubicBezTo>
                      <a:cubicBezTo>
                        <a:pt x="381" y="2664"/>
                        <a:pt x="385" y="2644"/>
                        <a:pt x="377" y="2628"/>
                      </a:cubicBezTo>
                      <a:cubicBezTo>
                        <a:pt x="369" y="2611"/>
                        <a:pt x="359" y="2572"/>
                        <a:pt x="361" y="2529"/>
                      </a:cubicBezTo>
                      <a:cubicBezTo>
                        <a:pt x="362" y="2486"/>
                        <a:pt x="394" y="2247"/>
                        <a:pt x="381" y="2165"/>
                      </a:cubicBezTo>
                      <a:cubicBezTo>
                        <a:pt x="367" y="2083"/>
                        <a:pt x="372" y="2066"/>
                        <a:pt x="376" y="2038"/>
                      </a:cubicBezTo>
                      <a:cubicBezTo>
                        <a:pt x="379" y="2010"/>
                        <a:pt x="387" y="1965"/>
                        <a:pt x="380" y="1906"/>
                      </a:cubicBezTo>
                      <a:cubicBezTo>
                        <a:pt x="377" y="1883"/>
                        <a:pt x="378" y="1788"/>
                        <a:pt x="378" y="1691"/>
                      </a:cubicBezTo>
                      <a:cubicBezTo>
                        <a:pt x="379" y="1629"/>
                        <a:pt x="396" y="1546"/>
                        <a:pt x="379" y="1530"/>
                      </a:cubicBezTo>
                      <a:cubicBezTo>
                        <a:pt x="380" y="1529"/>
                        <a:pt x="380" y="1529"/>
                        <a:pt x="380" y="1529"/>
                      </a:cubicBezTo>
                      <a:cubicBezTo>
                        <a:pt x="384" y="1530"/>
                        <a:pt x="388" y="1531"/>
                        <a:pt x="392" y="1531"/>
                      </a:cubicBezTo>
                      <a:cubicBezTo>
                        <a:pt x="393" y="1531"/>
                        <a:pt x="393" y="1531"/>
                        <a:pt x="393" y="1531"/>
                      </a:cubicBezTo>
                      <a:cubicBezTo>
                        <a:pt x="398" y="1531"/>
                        <a:pt x="404" y="1530"/>
                        <a:pt x="409" y="1528"/>
                      </a:cubicBezTo>
                      <a:cubicBezTo>
                        <a:pt x="408" y="1530"/>
                        <a:pt x="408" y="1530"/>
                        <a:pt x="408" y="1530"/>
                      </a:cubicBezTo>
                      <a:cubicBezTo>
                        <a:pt x="392" y="1546"/>
                        <a:pt x="409" y="1629"/>
                        <a:pt x="409" y="1691"/>
                      </a:cubicBezTo>
                      <a:cubicBezTo>
                        <a:pt x="410" y="1788"/>
                        <a:pt x="411" y="1883"/>
                        <a:pt x="408" y="1906"/>
                      </a:cubicBezTo>
                      <a:cubicBezTo>
                        <a:pt x="401" y="1965"/>
                        <a:pt x="409" y="2010"/>
                        <a:pt x="412" y="2038"/>
                      </a:cubicBezTo>
                      <a:cubicBezTo>
                        <a:pt x="415" y="2066"/>
                        <a:pt x="420" y="2083"/>
                        <a:pt x="407" y="2165"/>
                      </a:cubicBezTo>
                      <a:cubicBezTo>
                        <a:pt x="394" y="2247"/>
                        <a:pt x="425" y="2486"/>
                        <a:pt x="427" y="2529"/>
                      </a:cubicBezTo>
                      <a:cubicBezTo>
                        <a:pt x="429" y="2572"/>
                        <a:pt x="419" y="2611"/>
                        <a:pt x="410" y="2628"/>
                      </a:cubicBezTo>
                      <a:cubicBezTo>
                        <a:pt x="402" y="2644"/>
                        <a:pt x="407" y="2664"/>
                        <a:pt x="407" y="2677"/>
                      </a:cubicBezTo>
                      <a:cubicBezTo>
                        <a:pt x="407" y="2690"/>
                        <a:pt x="407" y="2696"/>
                        <a:pt x="400" y="2709"/>
                      </a:cubicBezTo>
                      <a:cubicBezTo>
                        <a:pt x="393" y="2722"/>
                        <a:pt x="396" y="2736"/>
                        <a:pt x="399" y="2755"/>
                      </a:cubicBezTo>
                      <a:cubicBezTo>
                        <a:pt x="402" y="2773"/>
                        <a:pt x="405" y="2778"/>
                        <a:pt x="404" y="2792"/>
                      </a:cubicBezTo>
                      <a:cubicBezTo>
                        <a:pt x="402" y="2807"/>
                        <a:pt x="404" y="2822"/>
                        <a:pt x="419" y="2837"/>
                      </a:cubicBezTo>
                      <a:cubicBezTo>
                        <a:pt x="433" y="2851"/>
                        <a:pt x="457" y="2851"/>
                        <a:pt x="470" y="2840"/>
                      </a:cubicBezTo>
                      <a:cubicBezTo>
                        <a:pt x="478" y="2850"/>
                        <a:pt x="499" y="2850"/>
                        <a:pt x="506" y="2842"/>
                      </a:cubicBezTo>
                      <a:cubicBezTo>
                        <a:pt x="513" y="2848"/>
                        <a:pt x="540" y="2850"/>
                        <a:pt x="539" y="2835"/>
                      </a:cubicBezTo>
                      <a:cubicBezTo>
                        <a:pt x="544" y="2835"/>
                        <a:pt x="558" y="2828"/>
                        <a:pt x="553" y="2815"/>
                      </a:cubicBezTo>
                      <a:cubicBezTo>
                        <a:pt x="557" y="2810"/>
                        <a:pt x="560" y="2802"/>
                        <a:pt x="553" y="2793"/>
                      </a:cubicBezTo>
                      <a:cubicBezTo>
                        <a:pt x="547" y="2785"/>
                        <a:pt x="526" y="2748"/>
                        <a:pt x="514" y="2731"/>
                      </a:cubicBezTo>
                      <a:cubicBezTo>
                        <a:pt x="500" y="2705"/>
                        <a:pt x="501" y="2708"/>
                        <a:pt x="505" y="2681"/>
                      </a:cubicBezTo>
                      <a:cubicBezTo>
                        <a:pt x="510" y="2654"/>
                        <a:pt x="500" y="2648"/>
                        <a:pt x="512" y="2594"/>
                      </a:cubicBezTo>
                      <a:cubicBezTo>
                        <a:pt x="517" y="2569"/>
                        <a:pt x="529" y="2505"/>
                        <a:pt x="556" y="2404"/>
                      </a:cubicBezTo>
                      <a:cubicBezTo>
                        <a:pt x="583" y="2303"/>
                        <a:pt x="559" y="2128"/>
                        <a:pt x="561" y="2091"/>
                      </a:cubicBezTo>
                      <a:cubicBezTo>
                        <a:pt x="563" y="2054"/>
                        <a:pt x="568" y="2025"/>
                        <a:pt x="578" y="1969"/>
                      </a:cubicBezTo>
                      <a:cubicBezTo>
                        <a:pt x="587" y="1912"/>
                        <a:pt x="623" y="1818"/>
                        <a:pt x="640" y="1741"/>
                      </a:cubicBezTo>
                      <a:cubicBezTo>
                        <a:pt x="660" y="1655"/>
                        <a:pt x="658" y="1604"/>
                        <a:pt x="666" y="1527"/>
                      </a:cubicBezTo>
                      <a:cubicBezTo>
                        <a:pt x="677" y="1417"/>
                        <a:pt x="658" y="1354"/>
                        <a:pt x="646" y="1294"/>
                      </a:cubicBezTo>
                      <a:cubicBezTo>
                        <a:pt x="633" y="1217"/>
                        <a:pt x="608" y="1171"/>
                        <a:pt x="594" y="1143"/>
                      </a:cubicBezTo>
                      <a:cubicBezTo>
                        <a:pt x="579" y="1115"/>
                        <a:pt x="601" y="1057"/>
                        <a:pt x="602" y="1023"/>
                      </a:cubicBezTo>
                      <a:cubicBezTo>
                        <a:pt x="604" y="997"/>
                        <a:pt x="609" y="922"/>
                        <a:pt x="612" y="874"/>
                      </a:cubicBezTo>
                      <a:cubicBezTo>
                        <a:pt x="612" y="874"/>
                        <a:pt x="612" y="874"/>
                        <a:pt x="612" y="874"/>
                      </a:cubicBezTo>
                      <a:cubicBezTo>
                        <a:pt x="618" y="914"/>
                        <a:pt x="638" y="1004"/>
                        <a:pt x="641" y="1021"/>
                      </a:cubicBezTo>
                      <a:cubicBezTo>
                        <a:pt x="644" y="1038"/>
                        <a:pt x="635" y="1121"/>
                        <a:pt x="663" y="1217"/>
                      </a:cubicBezTo>
                      <a:cubicBezTo>
                        <a:pt x="678" y="1263"/>
                        <a:pt x="704" y="1424"/>
                        <a:pt x="699" y="1447"/>
                      </a:cubicBezTo>
                      <a:cubicBezTo>
                        <a:pt x="700" y="1456"/>
                        <a:pt x="697" y="1471"/>
                        <a:pt x="691" y="1487"/>
                      </a:cubicBezTo>
                      <a:cubicBezTo>
                        <a:pt x="683" y="1512"/>
                        <a:pt x="684" y="1548"/>
                        <a:pt x="685" y="1560"/>
                      </a:cubicBezTo>
                      <a:cubicBezTo>
                        <a:pt x="682" y="1575"/>
                        <a:pt x="676" y="1606"/>
                        <a:pt x="684" y="1608"/>
                      </a:cubicBezTo>
                      <a:cubicBezTo>
                        <a:pt x="680" y="1614"/>
                        <a:pt x="678" y="1614"/>
                        <a:pt x="680" y="1620"/>
                      </a:cubicBezTo>
                      <a:cubicBezTo>
                        <a:pt x="678" y="1625"/>
                        <a:pt x="678" y="1626"/>
                        <a:pt x="679" y="1629"/>
                      </a:cubicBezTo>
                      <a:cubicBezTo>
                        <a:pt x="682" y="1639"/>
                        <a:pt x="696" y="1630"/>
                        <a:pt x="691" y="1633"/>
                      </a:cubicBezTo>
                      <a:cubicBezTo>
                        <a:pt x="683" y="1637"/>
                        <a:pt x="676" y="1644"/>
                        <a:pt x="680" y="1655"/>
                      </a:cubicBezTo>
                      <a:cubicBezTo>
                        <a:pt x="682" y="1660"/>
                        <a:pt x="702" y="1649"/>
                        <a:pt x="713" y="1645"/>
                      </a:cubicBezTo>
                      <a:cubicBezTo>
                        <a:pt x="729" y="1640"/>
                        <a:pt x="748" y="1630"/>
                        <a:pt x="753" y="1621"/>
                      </a:cubicBezTo>
                      <a:cubicBezTo>
                        <a:pt x="758" y="1613"/>
                        <a:pt x="768" y="1598"/>
                        <a:pt x="771" y="1591"/>
                      </a:cubicBezTo>
                      <a:cubicBezTo>
                        <a:pt x="776" y="1582"/>
                        <a:pt x="775" y="1576"/>
                        <a:pt x="778" y="1569"/>
                      </a:cubicBezTo>
                      <a:cubicBezTo>
                        <a:pt x="781" y="1563"/>
                        <a:pt x="787" y="1555"/>
                        <a:pt x="784" y="1548"/>
                      </a:cubicBezTo>
                      <a:close/>
                      <a:moveTo>
                        <a:pt x="474" y="353"/>
                      </a:moveTo>
                      <a:cubicBezTo>
                        <a:pt x="473" y="354"/>
                        <a:pt x="472" y="355"/>
                        <a:pt x="470" y="357"/>
                      </a:cubicBezTo>
                      <a:cubicBezTo>
                        <a:pt x="472" y="355"/>
                        <a:pt x="473" y="354"/>
                        <a:pt x="474" y="353"/>
                      </a:cubicBezTo>
                      <a:close/>
                      <a:moveTo>
                        <a:pt x="317" y="357"/>
                      </a:moveTo>
                      <a:cubicBezTo>
                        <a:pt x="316" y="355"/>
                        <a:pt x="315" y="354"/>
                        <a:pt x="314" y="353"/>
                      </a:cubicBezTo>
                      <a:cubicBezTo>
                        <a:pt x="315" y="354"/>
                        <a:pt x="316" y="355"/>
                        <a:pt x="317" y="357"/>
                      </a:cubicBezTo>
                      <a:close/>
                    </a:path>
                  </a:pathLst>
                </a:custGeom>
                <a:grpFill/>
                <a:ln w="9525">
                  <a:noFill/>
                  <a:round/>
                  <a:headEnd/>
                  <a:tailEnd/>
                </a:ln>
              </p:spPr>
              <p:txBody>
                <a:bodyPr/>
                <a:lstStyle/>
                <a:p>
                  <a:pPr defTabSz="457161" fontAlgn="base">
                    <a:spcBef>
                      <a:spcPct val="0"/>
                    </a:spcBef>
                    <a:spcAft>
                      <a:spcPct val="0"/>
                    </a:spcAft>
                    <a:defRPr/>
                  </a:pPr>
                  <a:endParaRPr lang="fr-FR" sz="1799">
                    <a:solidFill>
                      <a:srgbClr val="000000"/>
                    </a:solidFill>
                    <a:latin typeface="Arial" pitchFamily="34" charset="0"/>
                    <a:cs typeface="Arial" pitchFamily="34" charset="0"/>
                  </a:endParaRPr>
                </a:p>
              </p:txBody>
            </p:sp>
            <p:sp>
              <p:nvSpPr>
                <p:cNvPr id="12" name="Freeform 17"/>
                <p:cNvSpPr>
                  <a:spLocks/>
                </p:cNvSpPr>
                <p:nvPr/>
              </p:nvSpPr>
              <p:spPr bwMode="auto">
                <a:xfrm>
                  <a:off x="863" y="1728"/>
                  <a:ext cx="638" cy="2305"/>
                </a:xfrm>
                <a:custGeom>
                  <a:avLst/>
                  <a:gdLst>
                    <a:gd name="T0" fmla="*/ 329 w 787"/>
                    <a:gd name="T1" fmla="*/ 564 h 2851"/>
                    <a:gd name="T2" fmla="*/ 315 w 787"/>
                    <a:gd name="T3" fmla="*/ 386 h 2851"/>
                    <a:gd name="T4" fmla="*/ 293 w 787"/>
                    <a:gd name="T5" fmla="*/ 225 h 2851"/>
                    <a:gd name="T6" fmla="*/ 249 w 787"/>
                    <a:gd name="T7" fmla="*/ 205 h 2851"/>
                    <a:gd name="T8" fmla="*/ 205 w 787"/>
                    <a:gd name="T9" fmla="*/ 150 h 2851"/>
                    <a:gd name="T10" fmla="*/ 215 w 787"/>
                    <a:gd name="T11" fmla="*/ 127 h 2851"/>
                    <a:gd name="T12" fmla="*/ 229 w 787"/>
                    <a:gd name="T13" fmla="*/ 124 h 2851"/>
                    <a:gd name="T14" fmla="*/ 241 w 787"/>
                    <a:gd name="T15" fmla="*/ 111 h 2851"/>
                    <a:gd name="T16" fmla="*/ 241 w 787"/>
                    <a:gd name="T17" fmla="*/ 92 h 2851"/>
                    <a:gd name="T18" fmla="*/ 238 w 787"/>
                    <a:gd name="T19" fmla="*/ 80 h 2851"/>
                    <a:gd name="T20" fmla="*/ 238 w 787"/>
                    <a:gd name="T21" fmla="*/ 68 h 2851"/>
                    <a:gd name="T22" fmla="*/ 203 w 787"/>
                    <a:gd name="T23" fmla="*/ 10 h 2851"/>
                    <a:gd name="T24" fmla="*/ 147 w 787"/>
                    <a:gd name="T25" fmla="*/ 10 h 2851"/>
                    <a:gd name="T26" fmla="*/ 101 w 787"/>
                    <a:gd name="T27" fmla="*/ 51 h 2851"/>
                    <a:gd name="T28" fmla="*/ 102 w 787"/>
                    <a:gd name="T29" fmla="*/ 76 h 2851"/>
                    <a:gd name="T30" fmla="*/ 97 w 787"/>
                    <a:gd name="T31" fmla="*/ 101 h 2851"/>
                    <a:gd name="T32" fmla="*/ 118 w 787"/>
                    <a:gd name="T33" fmla="*/ 124 h 2851"/>
                    <a:gd name="T34" fmla="*/ 129 w 787"/>
                    <a:gd name="T35" fmla="*/ 138 h 2851"/>
                    <a:gd name="T36" fmla="*/ 92 w 787"/>
                    <a:gd name="T37" fmla="*/ 205 h 2851"/>
                    <a:gd name="T38" fmla="*/ 47 w 787"/>
                    <a:gd name="T39" fmla="*/ 225 h 2851"/>
                    <a:gd name="T40" fmla="*/ 26 w 787"/>
                    <a:gd name="T41" fmla="*/ 386 h 2851"/>
                    <a:gd name="T42" fmla="*/ 11 w 787"/>
                    <a:gd name="T43" fmla="*/ 564 h 2851"/>
                    <a:gd name="T44" fmla="*/ 4 w 787"/>
                    <a:gd name="T45" fmla="*/ 671 h 2851"/>
                    <a:gd name="T46" fmla="*/ 32 w 787"/>
                    <a:gd name="T47" fmla="*/ 703 h 2851"/>
                    <a:gd name="T48" fmla="*/ 47 w 787"/>
                    <a:gd name="T49" fmla="*/ 696 h 2851"/>
                    <a:gd name="T50" fmla="*/ 44 w 787"/>
                    <a:gd name="T51" fmla="*/ 667 h 2851"/>
                    <a:gd name="T52" fmla="*/ 54 w 787"/>
                    <a:gd name="T53" fmla="*/ 521 h 2851"/>
                    <a:gd name="T54" fmla="*/ 76 w 787"/>
                    <a:gd name="T55" fmla="*/ 374 h 2851"/>
                    <a:gd name="T56" fmla="*/ 61 w 787"/>
                    <a:gd name="T57" fmla="*/ 553 h 2851"/>
                    <a:gd name="T58" fmla="*/ 91 w 787"/>
                    <a:gd name="T59" fmla="*/ 842 h 2851"/>
                    <a:gd name="T60" fmla="*/ 120 w 787"/>
                    <a:gd name="T61" fmla="*/ 1108 h 2851"/>
                    <a:gd name="T62" fmla="*/ 101 w 787"/>
                    <a:gd name="T63" fmla="*/ 1193 h 2851"/>
                    <a:gd name="T64" fmla="*/ 122 w 787"/>
                    <a:gd name="T65" fmla="*/ 1214 h 2851"/>
                    <a:gd name="T66" fmla="*/ 165 w 787"/>
                    <a:gd name="T67" fmla="*/ 1193 h 2851"/>
                    <a:gd name="T68" fmla="*/ 165 w 787"/>
                    <a:gd name="T69" fmla="*/ 1144 h 2851"/>
                    <a:gd name="T70" fmla="*/ 165 w 787"/>
                    <a:gd name="T71" fmla="*/ 925 h 2851"/>
                    <a:gd name="T72" fmla="*/ 163 w 787"/>
                    <a:gd name="T73" fmla="*/ 722 h 2851"/>
                    <a:gd name="T74" fmla="*/ 169 w 787"/>
                    <a:gd name="T75" fmla="*/ 654 h 2851"/>
                    <a:gd name="T76" fmla="*/ 176 w 787"/>
                    <a:gd name="T77" fmla="*/ 653 h 2851"/>
                    <a:gd name="T78" fmla="*/ 178 w 787"/>
                    <a:gd name="T79" fmla="*/ 871 h 2851"/>
                    <a:gd name="T80" fmla="*/ 177 w 787"/>
                    <a:gd name="T81" fmla="*/ 1123 h 2851"/>
                    <a:gd name="T82" fmla="*/ 172 w 787"/>
                    <a:gd name="T83" fmla="*/ 1177 h 2851"/>
                    <a:gd name="T84" fmla="*/ 203 w 787"/>
                    <a:gd name="T85" fmla="*/ 1214 h 2851"/>
                    <a:gd name="T86" fmla="*/ 238 w 787"/>
                    <a:gd name="T87" fmla="*/ 1203 h 2851"/>
                    <a:gd name="T88" fmla="*/ 218 w 787"/>
                    <a:gd name="T89" fmla="*/ 1146 h 2851"/>
                    <a:gd name="T90" fmla="*/ 242 w 787"/>
                    <a:gd name="T91" fmla="*/ 893 h 2851"/>
                    <a:gd name="T92" fmla="*/ 288 w 787"/>
                    <a:gd name="T93" fmla="*/ 652 h 2851"/>
                    <a:gd name="T94" fmla="*/ 260 w 787"/>
                    <a:gd name="T95" fmla="*/ 437 h 2851"/>
                    <a:gd name="T96" fmla="*/ 277 w 787"/>
                    <a:gd name="T97" fmla="*/ 436 h 2851"/>
                    <a:gd name="T98" fmla="*/ 298 w 787"/>
                    <a:gd name="T99" fmla="*/ 635 h 2851"/>
                    <a:gd name="T100" fmla="*/ 293 w 787"/>
                    <a:gd name="T101" fmla="*/ 692 h 2851"/>
                    <a:gd name="T102" fmla="*/ 293 w 787"/>
                    <a:gd name="T103" fmla="*/ 707 h 2851"/>
                    <a:gd name="T104" fmla="*/ 333 w 787"/>
                    <a:gd name="T105" fmla="*/ 680 h 28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87" h="2851">
                      <a:moveTo>
                        <a:pt x="784" y="1548"/>
                      </a:moveTo>
                      <a:cubicBezTo>
                        <a:pt x="781" y="1542"/>
                        <a:pt x="776" y="1498"/>
                        <a:pt x="769" y="1473"/>
                      </a:cubicBezTo>
                      <a:cubicBezTo>
                        <a:pt x="764" y="1452"/>
                        <a:pt x="758" y="1362"/>
                        <a:pt x="762" y="1321"/>
                      </a:cubicBezTo>
                      <a:cubicBezTo>
                        <a:pt x="764" y="1289"/>
                        <a:pt x="762" y="1238"/>
                        <a:pt x="763" y="1216"/>
                      </a:cubicBezTo>
                      <a:cubicBezTo>
                        <a:pt x="764" y="1093"/>
                        <a:pt x="744" y="1031"/>
                        <a:pt x="740" y="1008"/>
                      </a:cubicBezTo>
                      <a:cubicBezTo>
                        <a:pt x="735" y="985"/>
                        <a:pt x="728" y="953"/>
                        <a:pt x="728" y="904"/>
                      </a:cubicBezTo>
                      <a:cubicBezTo>
                        <a:pt x="728" y="855"/>
                        <a:pt x="731" y="787"/>
                        <a:pt x="727" y="739"/>
                      </a:cubicBezTo>
                      <a:cubicBezTo>
                        <a:pt x="725" y="712"/>
                        <a:pt x="720" y="670"/>
                        <a:pt x="714" y="634"/>
                      </a:cubicBezTo>
                      <a:cubicBezTo>
                        <a:pt x="709" y="598"/>
                        <a:pt x="693" y="543"/>
                        <a:pt x="677" y="527"/>
                      </a:cubicBezTo>
                      <a:cubicBezTo>
                        <a:pt x="662" y="510"/>
                        <a:pt x="640" y="495"/>
                        <a:pt x="618" y="487"/>
                      </a:cubicBezTo>
                      <a:cubicBezTo>
                        <a:pt x="612" y="486"/>
                        <a:pt x="605" y="482"/>
                        <a:pt x="600" y="481"/>
                      </a:cubicBezTo>
                      <a:cubicBezTo>
                        <a:pt x="591" y="479"/>
                        <a:pt x="585" y="480"/>
                        <a:pt x="577" y="479"/>
                      </a:cubicBezTo>
                      <a:cubicBezTo>
                        <a:pt x="560" y="476"/>
                        <a:pt x="546" y="474"/>
                        <a:pt x="533" y="470"/>
                      </a:cubicBezTo>
                      <a:cubicBezTo>
                        <a:pt x="504" y="460"/>
                        <a:pt x="475" y="457"/>
                        <a:pt x="475" y="351"/>
                      </a:cubicBezTo>
                      <a:cubicBezTo>
                        <a:pt x="475" y="351"/>
                        <a:pt x="475" y="351"/>
                        <a:pt x="475" y="351"/>
                      </a:cubicBezTo>
                      <a:cubicBezTo>
                        <a:pt x="483" y="341"/>
                        <a:pt x="486" y="331"/>
                        <a:pt x="489" y="323"/>
                      </a:cubicBezTo>
                      <a:cubicBezTo>
                        <a:pt x="491" y="318"/>
                        <a:pt x="493" y="307"/>
                        <a:pt x="496" y="297"/>
                      </a:cubicBezTo>
                      <a:cubicBezTo>
                        <a:pt x="497" y="297"/>
                        <a:pt x="497" y="297"/>
                        <a:pt x="497" y="297"/>
                      </a:cubicBezTo>
                      <a:cubicBezTo>
                        <a:pt x="501" y="296"/>
                        <a:pt x="504" y="293"/>
                        <a:pt x="508" y="293"/>
                      </a:cubicBezTo>
                      <a:cubicBezTo>
                        <a:pt x="513" y="292"/>
                        <a:pt x="517" y="294"/>
                        <a:pt x="523" y="293"/>
                      </a:cubicBezTo>
                      <a:cubicBezTo>
                        <a:pt x="526" y="292"/>
                        <a:pt x="528" y="290"/>
                        <a:pt x="531" y="289"/>
                      </a:cubicBezTo>
                      <a:cubicBezTo>
                        <a:pt x="536" y="287"/>
                        <a:pt x="552" y="287"/>
                        <a:pt x="556" y="282"/>
                      </a:cubicBezTo>
                      <a:cubicBezTo>
                        <a:pt x="557" y="282"/>
                        <a:pt x="557" y="282"/>
                        <a:pt x="557" y="282"/>
                      </a:cubicBezTo>
                      <a:cubicBezTo>
                        <a:pt x="561" y="275"/>
                        <a:pt x="558" y="264"/>
                        <a:pt x="557" y="259"/>
                      </a:cubicBezTo>
                      <a:cubicBezTo>
                        <a:pt x="554" y="250"/>
                        <a:pt x="556" y="240"/>
                        <a:pt x="555" y="230"/>
                      </a:cubicBezTo>
                      <a:cubicBezTo>
                        <a:pt x="555" y="229"/>
                        <a:pt x="555" y="229"/>
                        <a:pt x="555" y="229"/>
                      </a:cubicBezTo>
                      <a:cubicBezTo>
                        <a:pt x="558" y="226"/>
                        <a:pt x="559" y="224"/>
                        <a:pt x="557" y="216"/>
                      </a:cubicBezTo>
                      <a:cubicBezTo>
                        <a:pt x="557" y="214"/>
                        <a:pt x="556" y="213"/>
                        <a:pt x="556" y="211"/>
                      </a:cubicBezTo>
                      <a:cubicBezTo>
                        <a:pt x="556" y="207"/>
                        <a:pt x="556" y="203"/>
                        <a:pt x="555" y="199"/>
                      </a:cubicBezTo>
                      <a:cubicBezTo>
                        <a:pt x="555" y="194"/>
                        <a:pt x="554" y="191"/>
                        <a:pt x="553" y="187"/>
                      </a:cubicBezTo>
                      <a:cubicBezTo>
                        <a:pt x="557" y="187"/>
                        <a:pt x="560" y="186"/>
                        <a:pt x="562" y="185"/>
                      </a:cubicBezTo>
                      <a:cubicBezTo>
                        <a:pt x="561" y="178"/>
                        <a:pt x="554" y="173"/>
                        <a:pt x="552" y="167"/>
                      </a:cubicBezTo>
                      <a:cubicBezTo>
                        <a:pt x="550" y="161"/>
                        <a:pt x="549" y="159"/>
                        <a:pt x="549" y="159"/>
                      </a:cubicBezTo>
                      <a:cubicBezTo>
                        <a:pt x="549" y="158"/>
                        <a:pt x="549" y="157"/>
                        <a:pt x="549" y="157"/>
                      </a:cubicBezTo>
                      <a:cubicBezTo>
                        <a:pt x="548" y="132"/>
                        <a:pt x="531" y="97"/>
                        <a:pt x="520" y="74"/>
                      </a:cubicBezTo>
                      <a:cubicBezTo>
                        <a:pt x="509" y="52"/>
                        <a:pt x="493" y="34"/>
                        <a:pt x="472" y="22"/>
                      </a:cubicBezTo>
                      <a:cubicBezTo>
                        <a:pt x="459" y="14"/>
                        <a:pt x="445" y="9"/>
                        <a:pt x="431" y="6"/>
                      </a:cubicBezTo>
                      <a:cubicBezTo>
                        <a:pt x="423" y="4"/>
                        <a:pt x="389" y="0"/>
                        <a:pt x="370" y="4"/>
                      </a:cubicBezTo>
                      <a:cubicBezTo>
                        <a:pt x="351" y="9"/>
                        <a:pt x="343" y="17"/>
                        <a:pt x="339" y="22"/>
                      </a:cubicBezTo>
                      <a:cubicBezTo>
                        <a:pt x="339" y="22"/>
                        <a:pt x="331" y="25"/>
                        <a:pt x="315" y="29"/>
                      </a:cubicBezTo>
                      <a:cubicBezTo>
                        <a:pt x="298" y="37"/>
                        <a:pt x="282" y="49"/>
                        <a:pt x="272" y="66"/>
                      </a:cubicBezTo>
                      <a:cubicBezTo>
                        <a:pt x="262" y="83"/>
                        <a:pt x="258" y="117"/>
                        <a:pt x="234" y="120"/>
                      </a:cubicBezTo>
                      <a:cubicBezTo>
                        <a:pt x="237" y="124"/>
                        <a:pt x="245" y="125"/>
                        <a:pt x="251" y="123"/>
                      </a:cubicBezTo>
                      <a:cubicBezTo>
                        <a:pt x="248" y="138"/>
                        <a:pt x="243" y="154"/>
                        <a:pt x="232" y="164"/>
                      </a:cubicBezTo>
                      <a:cubicBezTo>
                        <a:pt x="237" y="168"/>
                        <a:pt x="236" y="173"/>
                        <a:pt x="236" y="178"/>
                      </a:cubicBezTo>
                      <a:cubicBezTo>
                        <a:pt x="235" y="181"/>
                        <a:pt x="232" y="183"/>
                        <a:pt x="232" y="185"/>
                      </a:cubicBezTo>
                      <a:cubicBezTo>
                        <a:pt x="232" y="187"/>
                        <a:pt x="235" y="187"/>
                        <a:pt x="235" y="189"/>
                      </a:cubicBezTo>
                      <a:cubicBezTo>
                        <a:pt x="237" y="204"/>
                        <a:pt x="235" y="226"/>
                        <a:pt x="225" y="238"/>
                      </a:cubicBezTo>
                      <a:cubicBezTo>
                        <a:pt x="237" y="251"/>
                        <a:pt x="223" y="271"/>
                        <a:pt x="244" y="276"/>
                      </a:cubicBezTo>
                      <a:cubicBezTo>
                        <a:pt x="251" y="278"/>
                        <a:pt x="258" y="278"/>
                        <a:pt x="264" y="281"/>
                      </a:cubicBezTo>
                      <a:cubicBezTo>
                        <a:pt x="268" y="283"/>
                        <a:pt x="270" y="287"/>
                        <a:pt x="274" y="289"/>
                      </a:cubicBezTo>
                      <a:cubicBezTo>
                        <a:pt x="279" y="292"/>
                        <a:pt x="284" y="293"/>
                        <a:pt x="289" y="292"/>
                      </a:cubicBezTo>
                      <a:cubicBezTo>
                        <a:pt x="290" y="292"/>
                        <a:pt x="290" y="292"/>
                        <a:pt x="290" y="292"/>
                      </a:cubicBezTo>
                      <a:cubicBezTo>
                        <a:pt x="293" y="304"/>
                        <a:pt x="296" y="317"/>
                        <a:pt x="299" y="323"/>
                      </a:cubicBezTo>
                      <a:cubicBezTo>
                        <a:pt x="301" y="331"/>
                        <a:pt x="305" y="341"/>
                        <a:pt x="312" y="351"/>
                      </a:cubicBezTo>
                      <a:cubicBezTo>
                        <a:pt x="312" y="457"/>
                        <a:pt x="284" y="460"/>
                        <a:pt x="255" y="470"/>
                      </a:cubicBezTo>
                      <a:cubicBezTo>
                        <a:pt x="241" y="474"/>
                        <a:pt x="227" y="476"/>
                        <a:pt x="211" y="479"/>
                      </a:cubicBezTo>
                      <a:cubicBezTo>
                        <a:pt x="203" y="480"/>
                        <a:pt x="197" y="479"/>
                        <a:pt x="188" y="481"/>
                      </a:cubicBezTo>
                      <a:cubicBezTo>
                        <a:pt x="182" y="482"/>
                        <a:pt x="175" y="486"/>
                        <a:pt x="170" y="487"/>
                      </a:cubicBezTo>
                      <a:cubicBezTo>
                        <a:pt x="147" y="495"/>
                        <a:pt x="126" y="510"/>
                        <a:pt x="110" y="527"/>
                      </a:cubicBezTo>
                      <a:cubicBezTo>
                        <a:pt x="95" y="543"/>
                        <a:pt x="79" y="598"/>
                        <a:pt x="73" y="634"/>
                      </a:cubicBezTo>
                      <a:cubicBezTo>
                        <a:pt x="68" y="670"/>
                        <a:pt x="63" y="712"/>
                        <a:pt x="60" y="739"/>
                      </a:cubicBezTo>
                      <a:cubicBezTo>
                        <a:pt x="57" y="787"/>
                        <a:pt x="59" y="855"/>
                        <a:pt x="59" y="904"/>
                      </a:cubicBezTo>
                      <a:cubicBezTo>
                        <a:pt x="59" y="953"/>
                        <a:pt x="53" y="985"/>
                        <a:pt x="48" y="1008"/>
                      </a:cubicBezTo>
                      <a:cubicBezTo>
                        <a:pt x="43" y="1031"/>
                        <a:pt x="24" y="1093"/>
                        <a:pt x="25" y="1216"/>
                      </a:cubicBezTo>
                      <a:cubicBezTo>
                        <a:pt x="25" y="1238"/>
                        <a:pt x="24" y="1289"/>
                        <a:pt x="26" y="1321"/>
                      </a:cubicBezTo>
                      <a:cubicBezTo>
                        <a:pt x="30" y="1362"/>
                        <a:pt x="24" y="1452"/>
                        <a:pt x="19" y="1473"/>
                      </a:cubicBezTo>
                      <a:cubicBezTo>
                        <a:pt x="12" y="1498"/>
                        <a:pt x="6" y="1542"/>
                        <a:pt x="3" y="1548"/>
                      </a:cubicBezTo>
                      <a:cubicBezTo>
                        <a:pt x="0" y="1555"/>
                        <a:pt x="6" y="1563"/>
                        <a:pt x="10" y="1569"/>
                      </a:cubicBezTo>
                      <a:cubicBezTo>
                        <a:pt x="13" y="1576"/>
                        <a:pt x="12" y="1582"/>
                        <a:pt x="16" y="1591"/>
                      </a:cubicBezTo>
                      <a:cubicBezTo>
                        <a:pt x="19" y="1598"/>
                        <a:pt x="29" y="1613"/>
                        <a:pt x="34" y="1621"/>
                      </a:cubicBezTo>
                      <a:cubicBezTo>
                        <a:pt x="39" y="1630"/>
                        <a:pt x="59" y="1640"/>
                        <a:pt x="75" y="1645"/>
                      </a:cubicBezTo>
                      <a:cubicBezTo>
                        <a:pt x="86" y="1649"/>
                        <a:pt x="106" y="1660"/>
                        <a:pt x="108" y="1655"/>
                      </a:cubicBezTo>
                      <a:cubicBezTo>
                        <a:pt x="111" y="1644"/>
                        <a:pt x="104" y="1637"/>
                        <a:pt x="96" y="1633"/>
                      </a:cubicBezTo>
                      <a:cubicBezTo>
                        <a:pt x="91" y="1630"/>
                        <a:pt x="106" y="1639"/>
                        <a:pt x="109" y="1629"/>
                      </a:cubicBezTo>
                      <a:cubicBezTo>
                        <a:pt x="110" y="1626"/>
                        <a:pt x="110" y="1625"/>
                        <a:pt x="107" y="1620"/>
                      </a:cubicBezTo>
                      <a:cubicBezTo>
                        <a:pt x="109" y="1614"/>
                        <a:pt x="108" y="1614"/>
                        <a:pt x="104" y="1608"/>
                      </a:cubicBezTo>
                      <a:cubicBezTo>
                        <a:pt x="111" y="1606"/>
                        <a:pt x="106" y="1575"/>
                        <a:pt x="103" y="1560"/>
                      </a:cubicBezTo>
                      <a:cubicBezTo>
                        <a:pt x="104" y="1548"/>
                        <a:pt x="105" y="1512"/>
                        <a:pt x="96" y="1487"/>
                      </a:cubicBezTo>
                      <a:cubicBezTo>
                        <a:pt x="91" y="1471"/>
                        <a:pt x="88" y="1456"/>
                        <a:pt x="88" y="1447"/>
                      </a:cubicBezTo>
                      <a:cubicBezTo>
                        <a:pt x="84" y="1424"/>
                        <a:pt x="110" y="1263"/>
                        <a:pt x="124" y="1217"/>
                      </a:cubicBezTo>
                      <a:cubicBezTo>
                        <a:pt x="153" y="1121"/>
                        <a:pt x="144" y="1038"/>
                        <a:pt x="147" y="1021"/>
                      </a:cubicBezTo>
                      <a:cubicBezTo>
                        <a:pt x="150" y="1004"/>
                        <a:pt x="169" y="915"/>
                        <a:pt x="175" y="875"/>
                      </a:cubicBezTo>
                      <a:cubicBezTo>
                        <a:pt x="176" y="876"/>
                        <a:pt x="176" y="876"/>
                        <a:pt x="176" y="876"/>
                      </a:cubicBezTo>
                      <a:cubicBezTo>
                        <a:pt x="179" y="925"/>
                        <a:pt x="184" y="998"/>
                        <a:pt x="185" y="1023"/>
                      </a:cubicBezTo>
                      <a:cubicBezTo>
                        <a:pt x="187" y="1057"/>
                        <a:pt x="209" y="1115"/>
                        <a:pt x="194" y="1143"/>
                      </a:cubicBezTo>
                      <a:cubicBezTo>
                        <a:pt x="179" y="1171"/>
                        <a:pt x="154" y="1217"/>
                        <a:pt x="141" y="1294"/>
                      </a:cubicBezTo>
                      <a:cubicBezTo>
                        <a:pt x="129" y="1354"/>
                        <a:pt x="110" y="1417"/>
                        <a:pt x="122" y="1527"/>
                      </a:cubicBezTo>
                      <a:cubicBezTo>
                        <a:pt x="130" y="1604"/>
                        <a:pt x="128" y="1655"/>
                        <a:pt x="148" y="1741"/>
                      </a:cubicBezTo>
                      <a:cubicBezTo>
                        <a:pt x="165" y="1818"/>
                        <a:pt x="200" y="1912"/>
                        <a:pt x="210" y="1969"/>
                      </a:cubicBezTo>
                      <a:cubicBezTo>
                        <a:pt x="220" y="2025"/>
                        <a:pt x="224" y="2054"/>
                        <a:pt x="227" y="2091"/>
                      </a:cubicBezTo>
                      <a:cubicBezTo>
                        <a:pt x="229" y="2128"/>
                        <a:pt x="204" y="2303"/>
                        <a:pt x="232" y="2404"/>
                      </a:cubicBezTo>
                      <a:cubicBezTo>
                        <a:pt x="259" y="2505"/>
                        <a:pt x="271" y="2569"/>
                        <a:pt x="276" y="2594"/>
                      </a:cubicBezTo>
                      <a:cubicBezTo>
                        <a:pt x="288" y="2648"/>
                        <a:pt x="277" y="2654"/>
                        <a:pt x="282" y="2681"/>
                      </a:cubicBezTo>
                      <a:cubicBezTo>
                        <a:pt x="287" y="2708"/>
                        <a:pt x="288" y="2705"/>
                        <a:pt x="274" y="2731"/>
                      </a:cubicBezTo>
                      <a:cubicBezTo>
                        <a:pt x="261" y="2748"/>
                        <a:pt x="241" y="2785"/>
                        <a:pt x="234" y="2793"/>
                      </a:cubicBezTo>
                      <a:cubicBezTo>
                        <a:pt x="228" y="2802"/>
                        <a:pt x="231" y="2810"/>
                        <a:pt x="234" y="2815"/>
                      </a:cubicBezTo>
                      <a:cubicBezTo>
                        <a:pt x="229" y="2828"/>
                        <a:pt x="244" y="2835"/>
                        <a:pt x="249" y="2835"/>
                      </a:cubicBezTo>
                      <a:cubicBezTo>
                        <a:pt x="247" y="2850"/>
                        <a:pt x="275" y="2848"/>
                        <a:pt x="281" y="2842"/>
                      </a:cubicBezTo>
                      <a:cubicBezTo>
                        <a:pt x="289" y="2850"/>
                        <a:pt x="310" y="2850"/>
                        <a:pt x="318" y="2840"/>
                      </a:cubicBezTo>
                      <a:cubicBezTo>
                        <a:pt x="331" y="2851"/>
                        <a:pt x="354" y="2851"/>
                        <a:pt x="369" y="2837"/>
                      </a:cubicBezTo>
                      <a:cubicBezTo>
                        <a:pt x="384" y="2822"/>
                        <a:pt x="385" y="2807"/>
                        <a:pt x="384" y="2792"/>
                      </a:cubicBezTo>
                      <a:cubicBezTo>
                        <a:pt x="382" y="2778"/>
                        <a:pt x="385" y="2773"/>
                        <a:pt x="389" y="2755"/>
                      </a:cubicBezTo>
                      <a:cubicBezTo>
                        <a:pt x="392" y="2736"/>
                        <a:pt x="394" y="2722"/>
                        <a:pt x="388" y="2709"/>
                      </a:cubicBezTo>
                      <a:cubicBezTo>
                        <a:pt x="381" y="2696"/>
                        <a:pt x="381" y="2690"/>
                        <a:pt x="381" y="2677"/>
                      </a:cubicBezTo>
                      <a:cubicBezTo>
                        <a:pt x="381" y="2664"/>
                        <a:pt x="385" y="2644"/>
                        <a:pt x="377" y="2628"/>
                      </a:cubicBezTo>
                      <a:cubicBezTo>
                        <a:pt x="369" y="2611"/>
                        <a:pt x="359" y="2572"/>
                        <a:pt x="361" y="2529"/>
                      </a:cubicBezTo>
                      <a:cubicBezTo>
                        <a:pt x="362" y="2486"/>
                        <a:pt x="394" y="2247"/>
                        <a:pt x="381" y="2165"/>
                      </a:cubicBezTo>
                      <a:cubicBezTo>
                        <a:pt x="367" y="2083"/>
                        <a:pt x="372" y="2066"/>
                        <a:pt x="376" y="2038"/>
                      </a:cubicBezTo>
                      <a:cubicBezTo>
                        <a:pt x="379" y="2010"/>
                        <a:pt x="387" y="1965"/>
                        <a:pt x="380" y="1906"/>
                      </a:cubicBezTo>
                      <a:cubicBezTo>
                        <a:pt x="377" y="1883"/>
                        <a:pt x="378" y="1788"/>
                        <a:pt x="378" y="1691"/>
                      </a:cubicBezTo>
                      <a:cubicBezTo>
                        <a:pt x="379" y="1629"/>
                        <a:pt x="396" y="1546"/>
                        <a:pt x="379" y="1530"/>
                      </a:cubicBezTo>
                      <a:cubicBezTo>
                        <a:pt x="380" y="1529"/>
                        <a:pt x="380" y="1529"/>
                        <a:pt x="380" y="1529"/>
                      </a:cubicBezTo>
                      <a:cubicBezTo>
                        <a:pt x="384" y="1530"/>
                        <a:pt x="388" y="1531"/>
                        <a:pt x="392" y="1531"/>
                      </a:cubicBezTo>
                      <a:cubicBezTo>
                        <a:pt x="393" y="1531"/>
                        <a:pt x="393" y="1531"/>
                        <a:pt x="393" y="1531"/>
                      </a:cubicBezTo>
                      <a:cubicBezTo>
                        <a:pt x="398" y="1531"/>
                        <a:pt x="404" y="1530"/>
                        <a:pt x="409" y="1528"/>
                      </a:cubicBezTo>
                      <a:cubicBezTo>
                        <a:pt x="408" y="1530"/>
                        <a:pt x="408" y="1530"/>
                        <a:pt x="408" y="1530"/>
                      </a:cubicBezTo>
                      <a:cubicBezTo>
                        <a:pt x="392" y="1546"/>
                        <a:pt x="409" y="1629"/>
                        <a:pt x="409" y="1691"/>
                      </a:cubicBezTo>
                      <a:cubicBezTo>
                        <a:pt x="410" y="1788"/>
                        <a:pt x="411" y="1883"/>
                        <a:pt x="408" y="1906"/>
                      </a:cubicBezTo>
                      <a:cubicBezTo>
                        <a:pt x="401" y="1965"/>
                        <a:pt x="409" y="2010"/>
                        <a:pt x="412" y="2038"/>
                      </a:cubicBezTo>
                      <a:cubicBezTo>
                        <a:pt x="415" y="2066"/>
                        <a:pt x="420" y="2083"/>
                        <a:pt x="407" y="2165"/>
                      </a:cubicBezTo>
                      <a:cubicBezTo>
                        <a:pt x="394" y="2247"/>
                        <a:pt x="425" y="2486"/>
                        <a:pt x="427" y="2529"/>
                      </a:cubicBezTo>
                      <a:cubicBezTo>
                        <a:pt x="429" y="2572"/>
                        <a:pt x="419" y="2611"/>
                        <a:pt x="410" y="2628"/>
                      </a:cubicBezTo>
                      <a:cubicBezTo>
                        <a:pt x="402" y="2644"/>
                        <a:pt x="407" y="2664"/>
                        <a:pt x="407" y="2677"/>
                      </a:cubicBezTo>
                      <a:cubicBezTo>
                        <a:pt x="407" y="2690"/>
                        <a:pt x="407" y="2696"/>
                        <a:pt x="400" y="2709"/>
                      </a:cubicBezTo>
                      <a:cubicBezTo>
                        <a:pt x="393" y="2722"/>
                        <a:pt x="396" y="2736"/>
                        <a:pt x="399" y="2755"/>
                      </a:cubicBezTo>
                      <a:cubicBezTo>
                        <a:pt x="402" y="2773"/>
                        <a:pt x="405" y="2778"/>
                        <a:pt x="404" y="2792"/>
                      </a:cubicBezTo>
                      <a:cubicBezTo>
                        <a:pt x="402" y="2807"/>
                        <a:pt x="404" y="2822"/>
                        <a:pt x="419" y="2837"/>
                      </a:cubicBezTo>
                      <a:cubicBezTo>
                        <a:pt x="433" y="2851"/>
                        <a:pt x="457" y="2851"/>
                        <a:pt x="470" y="2840"/>
                      </a:cubicBezTo>
                      <a:cubicBezTo>
                        <a:pt x="478" y="2850"/>
                        <a:pt x="499" y="2850"/>
                        <a:pt x="506" y="2842"/>
                      </a:cubicBezTo>
                      <a:cubicBezTo>
                        <a:pt x="513" y="2848"/>
                        <a:pt x="540" y="2850"/>
                        <a:pt x="539" y="2835"/>
                      </a:cubicBezTo>
                      <a:cubicBezTo>
                        <a:pt x="544" y="2835"/>
                        <a:pt x="558" y="2828"/>
                        <a:pt x="553" y="2815"/>
                      </a:cubicBezTo>
                      <a:cubicBezTo>
                        <a:pt x="557" y="2810"/>
                        <a:pt x="560" y="2802"/>
                        <a:pt x="553" y="2793"/>
                      </a:cubicBezTo>
                      <a:cubicBezTo>
                        <a:pt x="547" y="2785"/>
                        <a:pt x="526" y="2748"/>
                        <a:pt x="514" y="2731"/>
                      </a:cubicBezTo>
                      <a:cubicBezTo>
                        <a:pt x="500" y="2705"/>
                        <a:pt x="501" y="2708"/>
                        <a:pt x="505" y="2681"/>
                      </a:cubicBezTo>
                      <a:cubicBezTo>
                        <a:pt x="510" y="2654"/>
                        <a:pt x="500" y="2648"/>
                        <a:pt x="512" y="2594"/>
                      </a:cubicBezTo>
                      <a:cubicBezTo>
                        <a:pt x="517" y="2569"/>
                        <a:pt x="529" y="2505"/>
                        <a:pt x="556" y="2404"/>
                      </a:cubicBezTo>
                      <a:cubicBezTo>
                        <a:pt x="583" y="2303"/>
                        <a:pt x="559" y="2128"/>
                        <a:pt x="561" y="2091"/>
                      </a:cubicBezTo>
                      <a:cubicBezTo>
                        <a:pt x="563" y="2054"/>
                        <a:pt x="568" y="2025"/>
                        <a:pt x="578" y="1969"/>
                      </a:cubicBezTo>
                      <a:cubicBezTo>
                        <a:pt x="587" y="1912"/>
                        <a:pt x="623" y="1818"/>
                        <a:pt x="640" y="1741"/>
                      </a:cubicBezTo>
                      <a:cubicBezTo>
                        <a:pt x="660" y="1655"/>
                        <a:pt x="658" y="1604"/>
                        <a:pt x="666" y="1527"/>
                      </a:cubicBezTo>
                      <a:cubicBezTo>
                        <a:pt x="677" y="1417"/>
                        <a:pt x="658" y="1354"/>
                        <a:pt x="646" y="1294"/>
                      </a:cubicBezTo>
                      <a:cubicBezTo>
                        <a:pt x="633" y="1217"/>
                        <a:pt x="608" y="1171"/>
                        <a:pt x="594" y="1143"/>
                      </a:cubicBezTo>
                      <a:cubicBezTo>
                        <a:pt x="579" y="1115"/>
                        <a:pt x="601" y="1057"/>
                        <a:pt x="602" y="1023"/>
                      </a:cubicBezTo>
                      <a:cubicBezTo>
                        <a:pt x="604" y="997"/>
                        <a:pt x="609" y="922"/>
                        <a:pt x="612" y="874"/>
                      </a:cubicBezTo>
                      <a:cubicBezTo>
                        <a:pt x="612" y="874"/>
                        <a:pt x="612" y="874"/>
                        <a:pt x="612" y="874"/>
                      </a:cubicBezTo>
                      <a:cubicBezTo>
                        <a:pt x="618" y="914"/>
                        <a:pt x="638" y="1004"/>
                        <a:pt x="641" y="1021"/>
                      </a:cubicBezTo>
                      <a:cubicBezTo>
                        <a:pt x="644" y="1038"/>
                        <a:pt x="635" y="1121"/>
                        <a:pt x="663" y="1217"/>
                      </a:cubicBezTo>
                      <a:cubicBezTo>
                        <a:pt x="678" y="1263"/>
                        <a:pt x="704" y="1424"/>
                        <a:pt x="699" y="1447"/>
                      </a:cubicBezTo>
                      <a:cubicBezTo>
                        <a:pt x="700" y="1456"/>
                        <a:pt x="697" y="1471"/>
                        <a:pt x="691" y="1487"/>
                      </a:cubicBezTo>
                      <a:cubicBezTo>
                        <a:pt x="683" y="1512"/>
                        <a:pt x="684" y="1548"/>
                        <a:pt x="685" y="1560"/>
                      </a:cubicBezTo>
                      <a:cubicBezTo>
                        <a:pt x="682" y="1575"/>
                        <a:pt x="676" y="1606"/>
                        <a:pt x="684" y="1608"/>
                      </a:cubicBezTo>
                      <a:cubicBezTo>
                        <a:pt x="680" y="1614"/>
                        <a:pt x="678" y="1614"/>
                        <a:pt x="680" y="1620"/>
                      </a:cubicBezTo>
                      <a:cubicBezTo>
                        <a:pt x="678" y="1625"/>
                        <a:pt x="678" y="1626"/>
                        <a:pt x="679" y="1629"/>
                      </a:cubicBezTo>
                      <a:cubicBezTo>
                        <a:pt x="682" y="1639"/>
                        <a:pt x="696" y="1630"/>
                        <a:pt x="691" y="1633"/>
                      </a:cubicBezTo>
                      <a:cubicBezTo>
                        <a:pt x="683" y="1637"/>
                        <a:pt x="676" y="1644"/>
                        <a:pt x="680" y="1655"/>
                      </a:cubicBezTo>
                      <a:cubicBezTo>
                        <a:pt x="682" y="1660"/>
                        <a:pt x="702" y="1649"/>
                        <a:pt x="713" y="1645"/>
                      </a:cubicBezTo>
                      <a:cubicBezTo>
                        <a:pt x="729" y="1640"/>
                        <a:pt x="748" y="1630"/>
                        <a:pt x="753" y="1621"/>
                      </a:cubicBezTo>
                      <a:cubicBezTo>
                        <a:pt x="758" y="1613"/>
                        <a:pt x="768" y="1598"/>
                        <a:pt x="771" y="1591"/>
                      </a:cubicBezTo>
                      <a:cubicBezTo>
                        <a:pt x="776" y="1582"/>
                        <a:pt x="775" y="1576"/>
                        <a:pt x="778" y="1569"/>
                      </a:cubicBezTo>
                      <a:cubicBezTo>
                        <a:pt x="781" y="1563"/>
                        <a:pt x="787" y="1555"/>
                        <a:pt x="784" y="1548"/>
                      </a:cubicBezTo>
                      <a:close/>
                    </a:path>
                  </a:pathLst>
                </a:custGeom>
                <a:solidFill>
                  <a:schemeClr val="accent2">
                    <a:lumMod val="40000"/>
                    <a:lumOff val="60000"/>
                  </a:schemeClr>
                </a:solidFill>
                <a:ln w="4763" cap="rnd">
                  <a:noFill/>
                  <a:prstDash val="solid"/>
                  <a:round/>
                  <a:headEnd/>
                  <a:tailEnd/>
                </a:ln>
              </p:spPr>
              <p:txBody>
                <a:bodyPr/>
                <a:lstStyle/>
                <a:p>
                  <a:pPr defTabSz="457161" fontAlgn="base">
                    <a:spcBef>
                      <a:spcPct val="0"/>
                    </a:spcBef>
                    <a:spcAft>
                      <a:spcPct val="0"/>
                    </a:spcAft>
                    <a:defRPr/>
                  </a:pPr>
                  <a:endParaRPr lang="fr-FR" sz="1799">
                    <a:solidFill>
                      <a:srgbClr val="000000"/>
                    </a:solidFill>
                    <a:latin typeface="Arial" pitchFamily="34" charset="0"/>
                    <a:cs typeface="Arial" pitchFamily="34" charset="0"/>
                  </a:endParaRPr>
                </a:p>
              </p:txBody>
            </p:sp>
          </p:grpSp>
          <p:grpSp>
            <p:nvGrpSpPr>
              <p:cNvPr id="13" name="Group 15"/>
              <p:cNvGrpSpPr>
                <a:grpSpLocks/>
              </p:cNvGrpSpPr>
              <p:nvPr/>
            </p:nvGrpSpPr>
            <p:grpSpPr bwMode="auto">
              <a:xfrm>
                <a:off x="3184053" y="1705275"/>
                <a:ext cx="1742461" cy="4777317"/>
                <a:chOff x="4703" y="1718"/>
                <a:chExt cx="751" cy="2304"/>
              </a:xfrm>
              <a:grpFill/>
            </p:grpSpPr>
            <p:sp>
              <p:nvSpPr>
                <p:cNvPr id="14" name="Freeform 16"/>
                <p:cNvSpPr>
                  <a:spLocks noEditPoints="1"/>
                </p:cNvSpPr>
                <p:nvPr/>
              </p:nvSpPr>
              <p:spPr bwMode="auto">
                <a:xfrm>
                  <a:off x="4703" y="1718"/>
                  <a:ext cx="751" cy="2304"/>
                </a:xfrm>
                <a:custGeom>
                  <a:avLst/>
                  <a:gdLst>
                    <a:gd name="T0" fmla="*/ 327 w 989"/>
                    <a:gd name="T1" fmla="*/ 474 h 3051"/>
                    <a:gd name="T2" fmla="*/ 295 w 989"/>
                    <a:gd name="T3" fmla="*/ 196 h 3051"/>
                    <a:gd name="T4" fmla="*/ 195 w 989"/>
                    <a:gd name="T5" fmla="*/ 113 h 3051"/>
                    <a:gd name="T6" fmla="*/ 201 w 989"/>
                    <a:gd name="T7" fmla="*/ 100 h 3051"/>
                    <a:gd name="T8" fmla="*/ 203 w 989"/>
                    <a:gd name="T9" fmla="*/ 93 h 3051"/>
                    <a:gd name="T10" fmla="*/ 205 w 989"/>
                    <a:gd name="T11" fmla="*/ 88 h 3051"/>
                    <a:gd name="T12" fmla="*/ 207 w 989"/>
                    <a:gd name="T13" fmla="*/ 85 h 3051"/>
                    <a:gd name="T14" fmla="*/ 216 w 989"/>
                    <a:gd name="T15" fmla="*/ 51 h 3051"/>
                    <a:gd name="T16" fmla="*/ 208 w 989"/>
                    <a:gd name="T17" fmla="*/ 66 h 3051"/>
                    <a:gd name="T18" fmla="*/ 212 w 989"/>
                    <a:gd name="T19" fmla="*/ 55 h 3051"/>
                    <a:gd name="T20" fmla="*/ 210 w 989"/>
                    <a:gd name="T21" fmla="*/ 24 h 3051"/>
                    <a:gd name="T22" fmla="*/ 181 w 989"/>
                    <a:gd name="T23" fmla="*/ 4 h 3051"/>
                    <a:gd name="T24" fmla="*/ 155 w 989"/>
                    <a:gd name="T25" fmla="*/ 2 h 3051"/>
                    <a:gd name="T26" fmla="*/ 143 w 989"/>
                    <a:gd name="T27" fmla="*/ 4 h 3051"/>
                    <a:gd name="T28" fmla="*/ 116 w 989"/>
                    <a:gd name="T29" fmla="*/ 48 h 3051"/>
                    <a:gd name="T30" fmla="*/ 119 w 989"/>
                    <a:gd name="T31" fmla="*/ 64 h 3051"/>
                    <a:gd name="T32" fmla="*/ 116 w 989"/>
                    <a:gd name="T33" fmla="*/ 52 h 3051"/>
                    <a:gd name="T34" fmla="*/ 121 w 989"/>
                    <a:gd name="T35" fmla="*/ 85 h 3051"/>
                    <a:gd name="T36" fmla="*/ 125 w 989"/>
                    <a:gd name="T37" fmla="*/ 88 h 3051"/>
                    <a:gd name="T38" fmla="*/ 125 w 989"/>
                    <a:gd name="T39" fmla="*/ 92 h 3051"/>
                    <a:gd name="T40" fmla="*/ 126 w 989"/>
                    <a:gd name="T41" fmla="*/ 97 h 3051"/>
                    <a:gd name="T42" fmla="*/ 127 w 989"/>
                    <a:gd name="T43" fmla="*/ 101 h 3051"/>
                    <a:gd name="T44" fmla="*/ 128 w 989"/>
                    <a:gd name="T45" fmla="*/ 106 h 3051"/>
                    <a:gd name="T46" fmla="*/ 80 w 989"/>
                    <a:gd name="T47" fmla="*/ 163 h 3051"/>
                    <a:gd name="T48" fmla="*/ 6 w 989"/>
                    <a:gd name="T49" fmla="*/ 435 h 3051"/>
                    <a:gd name="T50" fmla="*/ 2 w 989"/>
                    <a:gd name="T51" fmla="*/ 480 h 3051"/>
                    <a:gd name="T52" fmla="*/ 8 w 989"/>
                    <a:gd name="T53" fmla="*/ 554 h 3051"/>
                    <a:gd name="T54" fmla="*/ 38 w 989"/>
                    <a:gd name="T55" fmla="*/ 584 h 3051"/>
                    <a:gd name="T56" fmla="*/ 46 w 989"/>
                    <a:gd name="T57" fmla="*/ 580 h 3051"/>
                    <a:gd name="T58" fmla="*/ 57 w 989"/>
                    <a:gd name="T59" fmla="*/ 563 h 3051"/>
                    <a:gd name="T60" fmla="*/ 46 w 989"/>
                    <a:gd name="T61" fmla="*/ 554 h 3051"/>
                    <a:gd name="T62" fmla="*/ 36 w 989"/>
                    <a:gd name="T63" fmla="*/ 524 h 3051"/>
                    <a:gd name="T64" fmla="*/ 38 w 989"/>
                    <a:gd name="T65" fmla="*/ 491 h 3051"/>
                    <a:gd name="T66" fmla="*/ 64 w 989"/>
                    <a:gd name="T67" fmla="*/ 357 h 3051"/>
                    <a:gd name="T68" fmla="*/ 68 w 989"/>
                    <a:gd name="T69" fmla="*/ 503 h 3051"/>
                    <a:gd name="T70" fmla="*/ 110 w 989"/>
                    <a:gd name="T71" fmla="*/ 882 h 3051"/>
                    <a:gd name="T72" fmla="*/ 86 w 989"/>
                    <a:gd name="T73" fmla="*/ 974 h 3051"/>
                    <a:gd name="T74" fmla="*/ 96 w 989"/>
                    <a:gd name="T75" fmla="*/ 986 h 3051"/>
                    <a:gd name="T76" fmla="*/ 146 w 989"/>
                    <a:gd name="T77" fmla="*/ 985 h 3051"/>
                    <a:gd name="T78" fmla="*/ 155 w 989"/>
                    <a:gd name="T79" fmla="*/ 956 h 3051"/>
                    <a:gd name="T80" fmla="*/ 147 w 989"/>
                    <a:gd name="T81" fmla="*/ 707 h 3051"/>
                    <a:gd name="T82" fmla="*/ 181 w 989"/>
                    <a:gd name="T83" fmla="*/ 708 h 3051"/>
                    <a:gd name="T84" fmla="*/ 176 w 989"/>
                    <a:gd name="T85" fmla="*/ 925 h 3051"/>
                    <a:gd name="T86" fmla="*/ 183 w 989"/>
                    <a:gd name="T87" fmla="*/ 985 h 3051"/>
                    <a:gd name="T88" fmla="*/ 233 w 989"/>
                    <a:gd name="T89" fmla="*/ 984 h 3051"/>
                    <a:gd name="T90" fmla="*/ 243 w 989"/>
                    <a:gd name="T91" fmla="*/ 977 h 3051"/>
                    <a:gd name="T92" fmla="*/ 219 w 989"/>
                    <a:gd name="T93" fmla="*/ 881 h 3051"/>
                    <a:gd name="T94" fmla="*/ 241 w 989"/>
                    <a:gd name="T95" fmla="*/ 708 h 3051"/>
                    <a:gd name="T96" fmla="*/ 260 w 989"/>
                    <a:gd name="T97" fmla="*/ 373 h 3051"/>
                    <a:gd name="T98" fmla="*/ 267 w 989"/>
                    <a:gd name="T99" fmla="*/ 379 h 3051"/>
                    <a:gd name="T100" fmla="*/ 291 w 989"/>
                    <a:gd name="T101" fmla="*/ 488 h 3051"/>
                    <a:gd name="T102" fmla="*/ 289 w 989"/>
                    <a:gd name="T103" fmla="*/ 527 h 3051"/>
                    <a:gd name="T104" fmla="*/ 294 w 989"/>
                    <a:gd name="T105" fmla="*/ 530 h 3051"/>
                    <a:gd name="T106" fmla="*/ 274 w 989"/>
                    <a:gd name="T107" fmla="*/ 551 h 3051"/>
                    <a:gd name="T108" fmla="*/ 268 w 989"/>
                    <a:gd name="T109" fmla="*/ 572 h 3051"/>
                    <a:gd name="T110" fmla="*/ 283 w 989"/>
                    <a:gd name="T111" fmla="*/ 581 h 3051"/>
                    <a:gd name="T112" fmla="*/ 296 w 989"/>
                    <a:gd name="T113" fmla="*/ 581 h 3051"/>
                    <a:gd name="T114" fmla="*/ 327 w 989"/>
                    <a:gd name="T115" fmla="*/ 488 h 3051"/>
                    <a:gd name="T116" fmla="*/ 120 w 989"/>
                    <a:gd name="T117" fmla="*/ 67 h 3051"/>
                    <a:gd name="T118" fmla="*/ 52 w 989"/>
                    <a:gd name="T119" fmla="*/ 563 h 30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89" h="3051">
                      <a:moveTo>
                        <a:pt x="888" y="1603"/>
                      </a:moveTo>
                      <a:cubicBezTo>
                        <a:pt x="888" y="1602"/>
                        <a:pt x="888" y="1602"/>
                        <a:pt x="888" y="1602"/>
                      </a:cubicBezTo>
                      <a:cubicBezTo>
                        <a:pt x="888" y="1602"/>
                        <a:pt x="886" y="1602"/>
                        <a:pt x="888" y="1603"/>
                      </a:cubicBezTo>
                      <a:close/>
                      <a:moveTo>
                        <a:pt x="989" y="1500"/>
                      </a:moveTo>
                      <a:cubicBezTo>
                        <a:pt x="987" y="1497"/>
                        <a:pt x="987" y="1487"/>
                        <a:pt x="986" y="1476"/>
                      </a:cubicBezTo>
                      <a:cubicBezTo>
                        <a:pt x="986" y="1476"/>
                        <a:pt x="986" y="1476"/>
                        <a:pt x="986" y="1475"/>
                      </a:cubicBezTo>
                      <a:cubicBezTo>
                        <a:pt x="986" y="1470"/>
                        <a:pt x="985" y="1464"/>
                        <a:pt x="983" y="1459"/>
                      </a:cubicBezTo>
                      <a:cubicBezTo>
                        <a:pt x="979" y="1444"/>
                        <a:pt x="980" y="1429"/>
                        <a:pt x="976" y="1412"/>
                      </a:cubicBezTo>
                      <a:cubicBezTo>
                        <a:pt x="972" y="1395"/>
                        <a:pt x="971" y="1360"/>
                        <a:pt x="970" y="1337"/>
                      </a:cubicBezTo>
                      <a:cubicBezTo>
                        <a:pt x="969" y="1297"/>
                        <a:pt x="969" y="1139"/>
                        <a:pt x="946" y="1082"/>
                      </a:cubicBezTo>
                      <a:cubicBezTo>
                        <a:pt x="941" y="1064"/>
                        <a:pt x="936" y="1035"/>
                        <a:pt x="937" y="994"/>
                      </a:cubicBezTo>
                      <a:cubicBezTo>
                        <a:pt x="934" y="881"/>
                        <a:pt x="909" y="816"/>
                        <a:pt x="911" y="782"/>
                      </a:cubicBezTo>
                      <a:cubicBezTo>
                        <a:pt x="918" y="731"/>
                        <a:pt x="909" y="681"/>
                        <a:pt x="899" y="638"/>
                      </a:cubicBezTo>
                      <a:cubicBezTo>
                        <a:pt x="896" y="626"/>
                        <a:pt x="892" y="615"/>
                        <a:pt x="886" y="604"/>
                      </a:cubicBezTo>
                      <a:cubicBezTo>
                        <a:pt x="852" y="537"/>
                        <a:pt x="771" y="512"/>
                        <a:pt x="741" y="505"/>
                      </a:cubicBezTo>
                      <a:cubicBezTo>
                        <a:pt x="718" y="499"/>
                        <a:pt x="656" y="468"/>
                        <a:pt x="636" y="459"/>
                      </a:cubicBezTo>
                      <a:cubicBezTo>
                        <a:pt x="634" y="458"/>
                        <a:pt x="632" y="457"/>
                        <a:pt x="630" y="456"/>
                      </a:cubicBezTo>
                      <a:cubicBezTo>
                        <a:pt x="627" y="454"/>
                        <a:pt x="624" y="453"/>
                        <a:pt x="621" y="451"/>
                      </a:cubicBezTo>
                      <a:cubicBezTo>
                        <a:pt x="620" y="450"/>
                        <a:pt x="618" y="449"/>
                        <a:pt x="616" y="448"/>
                      </a:cubicBezTo>
                      <a:cubicBezTo>
                        <a:pt x="589" y="427"/>
                        <a:pt x="583" y="399"/>
                        <a:pt x="584" y="375"/>
                      </a:cubicBezTo>
                      <a:cubicBezTo>
                        <a:pt x="585" y="364"/>
                        <a:pt x="587" y="354"/>
                        <a:pt x="588" y="349"/>
                      </a:cubicBezTo>
                      <a:cubicBezTo>
                        <a:pt x="588" y="349"/>
                        <a:pt x="588" y="348"/>
                        <a:pt x="588" y="348"/>
                      </a:cubicBezTo>
                      <a:cubicBezTo>
                        <a:pt x="594" y="340"/>
                        <a:pt x="598" y="332"/>
                        <a:pt x="600" y="327"/>
                      </a:cubicBezTo>
                      <a:cubicBezTo>
                        <a:pt x="600" y="325"/>
                        <a:pt x="601" y="323"/>
                        <a:pt x="602" y="321"/>
                      </a:cubicBezTo>
                      <a:cubicBezTo>
                        <a:pt x="602" y="321"/>
                        <a:pt x="602" y="321"/>
                        <a:pt x="602" y="321"/>
                      </a:cubicBezTo>
                      <a:cubicBezTo>
                        <a:pt x="603" y="319"/>
                        <a:pt x="603" y="317"/>
                        <a:pt x="604" y="315"/>
                      </a:cubicBezTo>
                      <a:cubicBezTo>
                        <a:pt x="604" y="315"/>
                        <a:pt x="604" y="314"/>
                        <a:pt x="604" y="314"/>
                      </a:cubicBezTo>
                      <a:cubicBezTo>
                        <a:pt x="605" y="312"/>
                        <a:pt x="605" y="310"/>
                        <a:pt x="606" y="308"/>
                      </a:cubicBezTo>
                      <a:cubicBezTo>
                        <a:pt x="606" y="308"/>
                        <a:pt x="606" y="307"/>
                        <a:pt x="606" y="307"/>
                      </a:cubicBezTo>
                      <a:cubicBezTo>
                        <a:pt x="606" y="305"/>
                        <a:pt x="607" y="303"/>
                        <a:pt x="608" y="300"/>
                      </a:cubicBezTo>
                      <a:cubicBezTo>
                        <a:pt x="608" y="300"/>
                        <a:pt x="608" y="300"/>
                        <a:pt x="608" y="300"/>
                      </a:cubicBezTo>
                      <a:cubicBezTo>
                        <a:pt x="608" y="298"/>
                        <a:pt x="609" y="295"/>
                        <a:pt x="609" y="293"/>
                      </a:cubicBezTo>
                      <a:cubicBezTo>
                        <a:pt x="609" y="293"/>
                        <a:pt x="609" y="293"/>
                        <a:pt x="609" y="293"/>
                      </a:cubicBezTo>
                      <a:cubicBezTo>
                        <a:pt x="610" y="290"/>
                        <a:pt x="610" y="288"/>
                        <a:pt x="611" y="286"/>
                      </a:cubicBezTo>
                      <a:cubicBezTo>
                        <a:pt x="611" y="286"/>
                        <a:pt x="611" y="286"/>
                        <a:pt x="611" y="286"/>
                      </a:cubicBezTo>
                      <a:cubicBezTo>
                        <a:pt x="611" y="283"/>
                        <a:pt x="611" y="281"/>
                        <a:pt x="612" y="279"/>
                      </a:cubicBezTo>
                      <a:cubicBezTo>
                        <a:pt x="612" y="279"/>
                        <a:pt x="612" y="279"/>
                        <a:pt x="612" y="279"/>
                      </a:cubicBezTo>
                      <a:cubicBezTo>
                        <a:pt x="612" y="277"/>
                        <a:pt x="612" y="275"/>
                        <a:pt x="612" y="273"/>
                      </a:cubicBezTo>
                      <a:cubicBezTo>
                        <a:pt x="612" y="273"/>
                        <a:pt x="612" y="273"/>
                        <a:pt x="612" y="273"/>
                      </a:cubicBezTo>
                      <a:cubicBezTo>
                        <a:pt x="612" y="273"/>
                        <a:pt x="613" y="272"/>
                        <a:pt x="613" y="272"/>
                      </a:cubicBezTo>
                      <a:cubicBezTo>
                        <a:pt x="613" y="272"/>
                        <a:pt x="613" y="272"/>
                        <a:pt x="613" y="272"/>
                      </a:cubicBezTo>
                      <a:cubicBezTo>
                        <a:pt x="614" y="271"/>
                        <a:pt x="616" y="270"/>
                        <a:pt x="618" y="269"/>
                      </a:cubicBezTo>
                      <a:cubicBezTo>
                        <a:pt x="618" y="269"/>
                        <a:pt x="618" y="269"/>
                        <a:pt x="618" y="269"/>
                      </a:cubicBezTo>
                      <a:cubicBezTo>
                        <a:pt x="618" y="268"/>
                        <a:pt x="619" y="268"/>
                        <a:pt x="620" y="268"/>
                      </a:cubicBezTo>
                      <a:cubicBezTo>
                        <a:pt x="620" y="267"/>
                        <a:pt x="620" y="267"/>
                        <a:pt x="620" y="267"/>
                      </a:cubicBezTo>
                      <a:cubicBezTo>
                        <a:pt x="621" y="267"/>
                        <a:pt x="621" y="266"/>
                        <a:pt x="622" y="266"/>
                      </a:cubicBezTo>
                      <a:cubicBezTo>
                        <a:pt x="622" y="266"/>
                        <a:pt x="622" y="265"/>
                        <a:pt x="622" y="265"/>
                      </a:cubicBezTo>
                      <a:cubicBezTo>
                        <a:pt x="623" y="265"/>
                        <a:pt x="623" y="265"/>
                        <a:pt x="623" y="264"/>
                      </a:cubicBezTo>
                      <a:cubicBezTo>
                        <a:pt x="624" y="264"/>
                        <a:pt x="624" y="264"/>
                        <a:pt x="624" y="263"/>
                      </a:cubicBezTo>
                      <a:cubicBezTo>
                        <a:pt x="625" y="263"/>
                        <a:pt x="625" y="263"/>
                        <a:pt x="625" y="263"/>
                      </a:cubicBezTo>
                      <a:cubicBezTo>
                        <a:pt x="625" y="262"/>
                        <a:pt x="626" y="261"/>
                        <a:pt x="626" y="261"/>
                      </a:cubicBezTo>
                      <a:cubicBezTo>
                        <a:pt x="630" y="256"/>
                        <a:pt x="631" y="251"/>
                        <a:pt x="634" y="246"/>
                      </a:cubicBezTo>
                      <a:cubicBezTo>
                        <a:pt x="638" y="240"/>
                        <a:pt x="636" y="236"/>
                        <a:pt x="640" y="226"/>
                      </a:cubicBezTo>
                      <a:cubicBezTo>
                        <a:pt x="643" y="217"/>
                        <a:pt x="645" y="202"/>
                        <a:pt x="645" y="196"/>
                      </a:cubicBezTo>
                      <a:cubicBezTo>
                        <a:pt x="645" y="190"/>
                        <a:pt x="652" y="174"/>
                        <a:pt x="652" y="166"/>
                      </a:cubicBezTo>
                      <a:cubicBezTo>
                        <a:pt x="652" y="161"/>
                        <a:pt x="650" y="157"/>
                        <a:pt x="648" y="156"/>
                      </a:cubicBezTo>
                      <a:cubicBezTo>
                        <a:pt x="647" y="155"/>
                        <a:pt x="646" y="155"/>
                        <a:pt x="645" y="155"/>
                      </a:cubicBezTo>
                      <a:cubicBezTo>
                        <a:pt x="644" y="154"/>
                        <a:pt x="643" y="155"/>
                        <a:pt x="642" y="155"/>
                      </a:cubicBezTo>
                      <a:cubicBezTo>
                        <a:pt x="632" y="187"/>
                        <a:pt x="632" y="187"/>
                        <a:pt x="632" y="187"/>
                      </a:cubicBezTo>
                      <a:cubicBezTo>
                        <a:pt x="630" y="196"/>
                        <a:pt x="630" y="196"/>
                        <a:pt x="630" y="196"/>
                      </a:cubicBezTo>
                      <a:cubicBezTo>
                        <a:pt x="628" y="204"/>
                        <a:pt x="622" y="215"/>
                        <a:pt x="622" y="215"/>
                      </a:cubicBezTo>
                      <a:cubicBezTo>
                        <a:pt x="622" y="214"/>
                        <a:pt x="622" y="214"/>
                        <a:pt x="622" y="214"/>
                      </a:cubicBezTo>
                      <a:cubicBezTo>
                        <a:pt x="623" y="211"/>
                        <a:pt x="625" y="207"/>
                        <a:pt x="627" y="202"/>
                      </a:cubicBezTo>
                      <a:cubicBezTo>
                        <a:pt x="627" y="201"/>
                        <a:pt x="628" y="199"/>
                        <a:pt x="629" y="197"/>
                      </a:cubicBezTo>
                      <a:cubicBezTo>
                        <a:pt x="629" y="196"/>
                        <a:pt x="629" y="196"/>
                        <a:pt x="630" y="195"/>
                      </a:cubicBezTo>
                      <a:cubicBezTo>
                        <a:pt x="630" y="193"/>
                        <a:pt x="631" y="191"/>
                        <a:pt x="632" y="188"/>
                      </a:cubicBezTo>
                      <a:cubicBezTo>
                        <a:pt x="632" y="188"/>
                        <a:pt x="632" y="187"/>
                        <a:pt x="632" y="187"/>
                      </a:cubicBezTo>
                      <a:cubicBezTo>
                        <a:pt x="633" y="185"/>
                        <a:pt x="634" y="182"/>
                        <a:pt x="635" y="180"/>
                      </a:cubicBezTo>
                      <a:cubicBezTo>
                        <a:pt x="635" y="180"/>
                        <a:pt x="635" y="179"/>
                        <a:pt x="635" y="179"/>
                      </a:cubicBezTo>
                      <a:cubicBezTo>
                        <a:pt x="636" y="176"/>
                        <a:pt x="636" y="173"/>
                        <a:pt x="637" y="171"/>
                      </a:cubicBezTo>
                      <a:cubicBezTo>
                        <a:pt x="637" y="170"/>
                        <a:pt x="637" y="170"/>
                        <a:pt x="638" y="169"/>
                      </a:cubicBezTo>
                      <a:cubicBezTo>
                        <a:pt x="638" y="166"/>
                        <a:pt x="639" y="163"/>
                        <a:pt x="639" y="160"/>
                      </a:cubicBezTo>
                      <a:cubicBezTo>
                        <a:pt x="639" y="160"/>
                        <a:pt x="639" y="159"/>
                        <a:pt x="639" y="159"/>
                      </a:cubicBezTo>
                      <a:cubicBezTo>
                        <a:pt x="640" y="156"/>
                        <a:pt x="640" y="153"/>
                        <a:pt x="640" y="149"/>
                      </a:cubicBezTo>
                      <a:cubicBezTo>
                        <a:pt x="641" y="148"/>
                        <a:pt x="641" y="146"/>
                        <a:pt x="641" y="144"/>
                      </a:cubicBezTo>
                      <a:cubicBezTo>
                        <a:pt x="641" y="143"/>
                        <a:pt x="641" y="143"/>
                        <a:pt x="641" y="143"/>
                      </a:cubicBezTo>
                      <a:cubicBezTo>
                        <a:pt x="642" y="127"/>
                        <a:pt x="641" y="101"/>
                        <a:pt x="630" y="76"/>
                      </a:cubicBezTo>
                      <a:cubicBezTo>
                        <a:pt x="630" y="74"/>
                        <a:pt x="630" y="73"/>
                        <a:pt x="629" y="71"/>
                      </a:cubicBezTo>
                      <a:cubicBezTo>
                        <a:pt x="625" y="55"/>
                        <a:pt x="616" y="40"/>
                        <a:pt x="599" y="33"/>
                      </a:cubicBezTo>
                      <a:cubicBezTo>
                        <a:pt x="602" y="35"/>
                        <a:pt x="605" y="36"/>
                        <a:pt x="608" y="37"/>
                      </a:cubicBezTo>
                      <a:cubicBezTo>
                        <a:pt x="599" y="28"/>
                        <a:pt x="583" y="17"/>
                        <a:pt x="570" y="15"/>
                      </a:cubicBezTo>
                      <a:cubicBezTo>
                        <a:pt x="577" y="15"/>
                        <a:pt x="584" y="21"/>
                        <a:pt x="592" y="21"/>
                      </a:cubicBezTo>
                      <a:cubicBezTo>
                        <a:pt x="586" y="15"/>
                        <a:pt x="575" y="9"/>
                        <a:pt x="566" y="8"/>
                      </a:cubicBezTo>
                      <a:cubicBezTo>
                        <a:pt x="560" y="7"/>
                        <a:pt x="551" y="12"/>
                        <a:pt x="544" y="12"/>
                      </a:cubicBezTo>
                      <a:cubicBezTo>
                        <a:pt x="543" y="11"/>
                        <a:pt x="542" y="11"/>
                        <a:pt x="541" y="11"/>
                      </a:cubicBezTo>
                      <a:cubicBezTo>
                        <a:pt x="539" y="10"/>
                        <a:pt x="537" y="9"/>
                        <a:pt x="535" y="8"/>
                      </a:cubicBezTo>
                      <a:cubicBezTo>
                        <a:pt x="528" y="4"/>
                        <a:pt x="521" y="4"/>
                        <a:pt x="513" y="2"/>
                      </a:cubicBezTo>
                      <a:cubicBezTo>
                        <a:pt x="499" y="0"/>
                        <a:pt x="486" y="0"/>
                        <a:pt x="472" y="1"/>
                      </a:cubicBezTo>
                      <a:cubicBezTo>
                        <a:pt x="475" y="1"/>
                        <a:pt x="478" y="3"/>
                        <a:pt x="482" y="4"/>
                      </a:cubicBezTo>
                      <a:cubicBezTo>
                        <a:pt x="480" y="3"/>
                        <a:pt x="478" y="3"/>
                        <a:pt x="476" y="3"/>
                      </a:cubicBezTo>
                      <a:cubicBezTo>
                        <a:pt x="472" y="4"/>
                        <a:pt x="469" y="4"/>
                        <a:pt x="465" y="5"/>
                      </a:cubicBezTo>
                      <a:cubicBezTo>
                        <a:pt x="463" y="5"/>
                        <a:pt x="462" y="6"/>
                        <a:pt x="460" y="6"/>
                      </a:cubicBezTo>
                      <a:cubicBezTo>
                        <a:pt x="457" y="7"/>
                        <a:pt x="453" y="7"/>
                        <a:pt x="450" y="7"/>
                      </a:cubicBezTo>
                      <a:cubicBezTo>
                        <a:pt x="442" y="8"/>
                        <a:pt x="433" y="8"/>
                        <a:pt x="425" y="10"/>
                      </a:cubicBezTo>
                      <a:cubicBezTo>
                        <a:pt x="424" y="10"/>
                        <a:pt x="422" y="10"/>
                        <a:pt x="421" y="11"/>
                      </a:cubicBezTo>
                      <a:cubicBezTo>
                        <a:pt x="422" y="12"/>
                        <a:pt x="423" y="12"/>
                        <a:pt x="424" y="12"/>
                      </a:cubicBezTo>
                      <a:cubicBezTo>
                        <a:pt x="425" y="12"/>
                        <a:pt x="426" y="12"/>
                        <a:pt x="427" y="12"/>
                      </a:cubicBezTo>
                      <a:cubicBezTo>
                        <a:pt x="427" y="12"/>
                        <a:pt x="428" y="12"/>
                        <a:pt x="429" y="12"/>
                      </a:cubicBezTo>
                      <a:cubicBezTo>
                        <a:pt x="423" y="14"/>
                        <a:pt x="418" y="16"/>
                        <a:pt x="413" y="18"/>
                      </a:cubicBezTo>
                      <a:cubicBezTo>
                        <a:pt x="410" y="19"/>
                        <a:pt x="407" y="20"/>
                        <a:pt x="404" y="21"/>
                      </a:cubicBezTo>
                      <a:cubicBezTo>
                        <a:pt x="394" y="25"/>
                        <a:pt x="387" y="33"/>
                        <a:pt x="378" y="39"/>
                      </a:cubicBezTo>
                      <a:cubicBezTo>
                        <a:pt x="380" y="37"/>
                        <a:pt x="383" y="36"/>
                        <a:pt x="385" y="35"/>
                      </a:cubicBezTo>
                      <a:cubicBezTo>
                        <a:pt x="381" y="40"/>
                        <a:pt x="374" y="43"/>
                        <a:pt x="370" y="48"/>
                      </a:cubicBezTo>
                      <a:cubicBezTo>
                        <a:pt x="368" y="52"/>
                        <a:pt x="367" y="56"/>
                        <a:pt x="366" y="60"/>
                      </a:cubicBezTo>
                      <a:cubicBezTo>
                        <a:pt x="343" y="95"/>
                        <a:pt x="348" y="137"/>
                        <a:pt x="349" y="147"/>
                      </a:cubicBezTo>
                      <a:cubicBezTo>
                        <a:pt x="349" y="147"/>
                        <a:pt x="349" y="148"/>
                        <a:pt x="349" y="148"/>
                      </a:cubicBezTo>
                      <a:cubicBezTo>
                        <a:pt x="350" y="149"/>
                        <a:pt x="350" y="149"/>
                        <a:pt x="350" y="150"/>
                      </a:cubicBezTo>
                      <a:cubicBezTo>
                        <a:pt x="350" y="150"/>
                        <a:pt x="350" y="150"/>
                        <a:pt x="350" y="150"/>
                      </a:cubicBezTo>
                      <a:cubicBezTo>
                        <a:pt x="350" y="151"/>
                        <a:pt x="350" y="152"/>
                        <a:pt x="350" y="153"/>
                      </a:cubicBezTo>
                      <a:cubicBezTo>
                        <a:pt x="350" y="153"/>
                        <a:pt x="350" y="153"/>
                        <a:pt x="350" y="153"/>
                      </a:cubicBezTo>
                      <a:cubicBezTo>
                        <a:pt x="352" y="159"/>
                        <a:pt x="353" y="169"/>
                        <a:pt x="356" y="179"/>
                      </a:cubicBezTo>
                      <a:cubicBezTo>
                        <a:pt x="357" y="187"/>
                        <a:pt x="358" y="194"/>
                        <a:pt x="359" y="199"/>
                      </a:cubicBezTo>
                      <a:cubicBezTo>
                        <a:pt x="359" y="199"/>
                        <a:pt x="359" y="199"/>
                        <a:pt x="359" y="199"/>
                      </a:cubicBezTo>
                      <a:cubicBezTo>
                        <a:pt x="357" y="190"/>
                        <a:pt x="355" y="181"/>
                        <a:pt x="355" y="179"/>
                      </a:cubicBezTo>
                      <a:cubicBezTo>
                        <a:pt x="355" y="179"/>
                        <a:pt x="355" y="179"/>
                        <a:pt x="355" y="178"/>
                      </a:cubicBezTo>
                      <a:cubicBezTo>
                        <a:pt x="355" y="178"/>
                        <a:pt x="355" y="178"/>
                        <a:pt x="355" y="178"/>
                      </a:cubicBezTo>
                      <a:cubicBezTo>
                        <a:pt x="355" y="178"/>
                        <a:pt x="353" y="172"/>
                        <a:pt x="352" y="166"/>
                      </a:cubicBezTo>
                      <a:cubicBezTo>
                        <a:pt x="351" y="164"/>
                        <a:pt x="350" y="162"/>
                        <a:pt x="350" y="160"/>
                      </a:cubicBezTo>
                      <a:cubicBezTo>
                        <a:pt x="350" y="160"/>
                        <a:pt x="350" y="160"/>
                        <a:pt x="350" y="160"/>
                      </a:cubicBezTo>
                      <a:cubicBezTo>
                        <a:pt x="350" y="158"/>
                        <a:pt x="346" y="155"/>
                        <a:pt x="346" y="155"/>
                      </a:cubicBezTo>
                      <a:cubicBezTo>
                        <a:pt x="341" y="152"/>
                        <a:pt x="337" y="158"/>
                        <a:pt x="337" y="166"/>
                      </a:cubicBezTo>
                      <a:cubicBezTo>
                        <a:pt x="337" y="174"/>
                        <a:pt x="343" y="190"/>
                        <a:pt x="343" y="196"/>
                      </a:cubicBezTo>
                      <a:cubicBezTo>
                        <a:pt x="343" y="202"/>
                        <a:pt x="345" y="217"/>
                        <a:pt x="349" y="226"/>
                      </a:cubicBezTo>
                      <a:cubicBezTo>
                        <a:pt x="352" y="236"/>
                        <a:pt x="351" y="240"/>
                        <a:pt x="354" y="246"/>
                      </a:cubicBezTo>
                      <a:cubicBezTo>
                        <a:pt x="357" y="251"/>
                        <a:pt x="359" y="256"/>
                        <a:pt x="362" y="261"/>
                      </a:cubicBezTo>
                      <a:cubicBezTo>
                        <a:pt x="362" y="261"/>
                        <a:pt x="363" y="262"/>
                        <a:pt x="363" y="263"/>
                      </a:cubicBezTo>
                      <a:cubicBezTo>
                        <a:pt x="364" y="263"/>
                        <a:pt x="364" y="263"/>
                        <a:pt x="364" y="263"/>
                      </a:cubicBezTo>
                      <a:cubicBezTo>
                        <a:pt x="364" y="264"/>
                        <a:pt x="365" y="264"/>
                        <a:pt x="365" y="264"/>
                      </a:cubicBezTo>
                      <a:cubicBezTo>
                        <a:pt x="365" y="265"/>
                        <a:pt x="366" y="265"/>
                        <a:pt x="366" y="265"/>
                      </a:cubicBezTo>
                      <a:cubicBezTo>
                        <a:pt x="366" y="266"/>
                        <a:pt x="367" y="266"/>
                        <a:pt x="367" y="266"/>
                      </a:cubicBezTo>
                      <a:cubicBezTo>
                        <a:pt x="368" y="267"/>
                        <a:pt x="368" y="267"/>
                        <a:pt x="369" y="267"/>
                      </a:cubicBezTo>
                      <a:cubicBezTo>
                        <a:pt x="369" y="267"/>
                        <a:pt x="369" y="268"/>
                        <a:pt x="369" y="268"/>
                      </a:cubicBezTo>
                      <a:cubicBezTo>
                        <a:pt x="372" y="270"/>
                        <a:pt x="374" y="271"/>
                        <a:pt x="376" y="272"/>
                      </a:cubicBezTo>
                      <a:cubicBezTo>
                        <a:pt x="376" y="272"/>
                        <a:pt x="376" y="272"/>
                        <a:pt x="376" y="272"/>
                      </a:cubicBezTo>
                      <a:cubicBezTo>
                        <a:pt x="376" y="274"/>
                        <a:pt x="376" y="276"/>
                        <a:pt x="376" y="278"/>
                      </a:cubicBezTo>
                      <a:cubicBezTo>
                        <a:pt x="376" y="278"/>
                        <a:pt x="376" y="278"/>
                        <a:pt x="376" y="278"/>
                      </a:cubicBezTo>
                      <a:cubicBezTo>
                        <a:pt x="377" y="279"/>
                        <a:pt x="377" y="280"/>
                        <a:pt x="377" y="281"/>
                      </a:cubicBezTo>
                      <a:cubicBezTo>
                        <a:pt x="377" y="281"/>
                        <a:pt x="377" y="281"/>
                        <a:pt x="377" y="281"/>
                      </a:cubicBezTo>
                      <a:cubicBezTo>
                        <a:pt x="377" y="282"/>
                        <a:pt x="377" y="283"/>
                        <a:pt x="377" y="285"/>
                      </a:cubicBezTo>
                      <a:cubicBezTo>
                        <a:pt x="377" y="285"/>
                        <a:pt x="377" y="285"/>
                        <a:pt x="377" y="285"/>
                      </a:cubicBezTo>
                      <a:cubicBezTo>
                        <a:pt x="377" y="286"/>
                        <a:pt x="377" y="287"/>
                        <a:pt x="378" y="288"/>
                      </a:cubicBezTo>
                      <a:cubicBezTo>
                        <a:pt x="378" y="288"/>
                        <a:pt x="378" y="289"/>
                        <a:pt x="378" y="289"/>
                      </a:cubicBezTo>
                      <a:cubicBezTo>
                        <a:pt x="378" y="290"/>
                        <a:pt x="378" y="291"/>
                        <a:pt x="378" y="292"/>
                      </a:cubicBezTo>
                      <a:cubicBezTo>
                        <a:pt x="378" y="292"/>
                        <a:pt x="378" y="293"/>
                        <a:pt x="378" y="293"/>
                      </a:cubicBezTo>
                      <a:cubicBezTo>
                        <a:pt x="378" y="294"/>
                        <a:pt x="378" y="295"/>
                        <a:pt x="379" y="296"/>
                      </a:cubicBezTo>
                      <a:cubicBezTo>
                        <a:pt x="379" y="296"/>
                        <a:pt x="379" y="297"/>
                        <a:pt x="379" y="297"/>
                      </a:cubicBezTo>
                      <a:cubicBezTo>
                        <a:pt x="379" y="298"/>
                        <a:pt x="379" y="299"/>
                        <a:pt x="379" y="300"/>
                      </a:cubicBezTo>
                      <a:cubicBezTo>
                        <a:pt x="379" y="300"/>
                        <a:pt x="379" y="301"/>
                        <a:pt x="379" y="301"/>
                      </a:cubicBezTo>
                      <a:cubicBezTo>
                        <a:pt x="380" y="302"/>
                        <a:pt x="380" y="303"/>
                        <a:pt x="380" y="304"/>
                      </a:cubicBezTo>
                      <a:cubicBezTo>
                        <a:pt x="380" y="304"/>
                        <a:pt x="380" y="305"/>
                        <a:pt x="380" y="305"/>
                      </a:cubicBezTo>
                      <a:cubicBezTo>
                        <a:pt x="380" y="306"/>
                        <a:pt x="381" y="307"/>
                        <a:pt x="381" y="307"/>
                      </a:cubicBezTo>
                      <a:cubicBezTo>
                        <a:pt x="381" y="308"/>
                        <a:pt x="381" y="309"/>
                        <a:pt x="381" y="309"/>
                      </a:cubicBezTo>
                      <a:cubicBezTo>
                        <a:pt x="381" y="310"/>
                        <a:pt x="381" y="311"/>
                        <a:pt x="382" y="311"/>
                      </a:cubicBezTo>
                      <a:cubicBezTo>
                        <a:pt x="382" y="312"/>
                        <a:pt x="382" y="312"/>
                        <a:pt x="382" y="313"/>
                      </a:cubicBezTo>
                      <a:cubicBezTo>
                        <a:pt x="382" y="313"/>
                        <a:pt x="382" y="314"/>
                        <a:pt x="382" y="315"/>
                      </a:cubicBezTo>
                      <a:cubicBezTo>
                        <a:pt x="383" y="315"/>
                        <a:pt x="383" y="316"/>
                        <a:pt x="383" y="316"/>
                      </a:cubicBezTo>
                      <a:cubicBezTo>
                        <a:pt x="383" y="317"/>
                        <a:pt x="383" y="318"/>
                        <a:pt x="383" y="318"/>
                      </a:cubicBezTo>
                      <a:cubicBezTo>
                        <a:pt x="384" y="319"/>
                        <a:pt x="384" y="319"/>
                        <a:pt x="384" y="320"/>
                      </a:cubicBezTo>
                      <a:cubicBezTo>
                        <a:pt x="384" y="320"/>
                        <a:pt x="384" y="321"/>
                        <a:pt x="384" y="321"/>
                      </a:cubicBezTo>
                      <a:cubicBezTo>
                        <a:pt x="385" y="322"/>
                        <a:pt x="385" y="322"/>
                        <a:pt x="385" y="323"/>
                      </a:cubicBezTo>
                      <a:cubicBezTo>
                        <a:pt x="385" y="323"/>
                        <a:pt x="385" y="324"/>
                        <a:pt x="385" y="324"/>
                      </a:cubicBezTo>
                      <a:cubicBezTo>
                        <a:pt x="386" y="325"/>
                        <a:pt x="386" y="326"/>
                        <a:pt x="387" y="327"/>
                      </a:cubicBezTo>
                      <a:cubicBezTo>
                        <a:pt x="389" y="330"/>
                        <a:pt x="392" y="336"/>
                        <a:pt x="397" y="343"/>
                      </a:cubicBezTo>
                      <a:cubicBezTo>
                        <a:pt x="397" y="350"/>
                        <a:pt x="399" y="360"/>
                        <a:pt x="399" y="371"/>
                      </a:cubicBezTo>
                      <a:cubicBezTo>
                        <a:pt x="400" y="385"/>
                        <a:pt x="398" y="401"/>
                        <a:pt x="393" y="415"/>
                      </a:cubicBezTo>
                      <a:cubicBezTo>
                        <a:pt x="386" y="432"/>
                        <a:pt x="373" y="448"/>
                        <a:pt x="349" y="461"/>
                      </a:cubicBezTo>
                      <a:cubicBezTo>
                        <a:pt x="346" y="462"/>
                        <a:pt x="342" y="464"/>
                        <a:pt x="338" y="465"/>
                      </a:cubicBezTo>
                      <a:cubicBezTo>
                        <a:pt x="309" y="477"/>
                        <a:pt x="270" y="497"/>
                        <a:pt x="244" y="502"/>
                      </a:cubicBezTo>
                      <a:cubicBezTo>
                        <a:pt x="224" y="505"/>
                        <a:pt x="117" y="546"/>
                        <a:pt x="96" y="637"/>
                      </a:cubicBezTo>
                      <a:cubicBezTo>
                        <a:pt x="87" y="666"/>
                        <a:pt x="78" y="702"/>
                        <a:pt x="76" y="737"/>
                      </a:cubicBezTo>
                      <a:cubicBezTo>
                        <a:pt x="75" y="753"/>
                        <a:pt x="75" y="768"/>
                        <a:pt x="77" y="784"/>
                      </a:cubicBezTo>
                      <a:cubicBezTo>
                        <a:pt x="79" y="818"/>
                        <a:pt x="54" y="883"/>
                        <a:pt x="51" y="996"/>
                      </a:cubicBezTo>
                      <a:cubicBezTo>
                        <a:pt x="52" y="1036"/>
                        <a:pt x="48" y="1064"/>
                        <a:pt x="43" y="1082"/>
                      </a:cubicBezTo>
                      <a:cubicBezTo>
                        <a:pt x="41" y="1086"/>
                        <a:pt x="40" y="1090"/>
                        <a:pt x="39" y="1094"/>
                      </a:cubicBezTo>
                      <a:cubicBezTo>
                        <a:pt x="19" y="1158"/>
                        <a:pt x="19" y="1301"/>
                        <a:pt x="18" y="1338"/>
                      </a:cubicBezTo>
                      <a:cubicBezTo>
                        <a:pt x="17" y="1362"/>
                        <a:pt x="16" y="1396"/>
                        <a:pt x="12" y="1413"/>
                      </a:cubicBezTo>
                      <a:cubicBezTo>
                        <a:pt x="9" y="1426"/>
                        <a:pt x="10" y="1438"/>
                        <a:pt x="9" y="1450"/>
                      </a:cubicBezTo>
                      <a:cubicBezTo>
                        <a:pt x="9" y="1450"/>
                        <a:pt x="9" y="1450"/>
                        <a:pt x="9" y="1450"/>
                      </a:cubicBezTo>
                      <a:cubicBezTo>
                        <a:pt x="9" y="1451"/>
                        <a:pt x="9" y="1453"/>
                        <a:pt x="8" y="1454"/>
                      </a:cubicBezTo>
                      <a:cubicBezTo>
                        <a:pt x="8" y="1455"/>
                        <a:pt x="8" y="1457"/>
                        <a:pt x="7" y="1458"/>
                      </a:cubicBezTo>
                      <a:cubicBezTo>
                        <a:pt x="7" y="1459"/>
                        <a:pt x="7" y="1460"/>
                        <a:pt x="7" y="1461"/>
                      </a:cubicBezTo>
                      <a:cubicBezTo>
                        <a:pt x="5" y="1467"/>
                        <a:pt x="3" y="1469"/>
                        <a:pt x="4" y="1477"/>
                      </a:cubicBezTo>
                      <a:cubicBezTo>
                        <a:pt x="5" y="1498"/>
                        <a:pt x="5" y="1498"/>
                        <a:pt x="5" y="1498"/>
                      </a:cubicBezTo>
                      <a:cubicBezTo>
                        <a:pt x="5" y="1499"/>
                        <a:pt x="5" y="1500"/>
                        <a:pt x="4" y="1501"/>
                      </a:cubicBezTo>
                      <a:cubicBezTo>
                        <a:pt x="5" y="1502"/>
                        <a:pt x="5" y="1519"/>
                        <a:pt x="5" y="1523"/>
                      </a:cubicBezTo>
                      <a:cubicBezTo>
                        <a:pt x="6" y="1523"/>
                        <a:pt x="6" y="1523"/>
                        <a:pt x="6" y="1523"/>
                      </a:cubicBezTo>
                      <a:cubicBezTo>
                        <a:pt x="6" y="1541"/>
                        <a:pt x="7" y="1569"/>
                        <a:pt x="4" y="1585"/>
                      </a:cubicBezTo>
                      <a:cubicBezTo>
                        <a:pt x="0" y="1611"/>
                        <a:pt x="3" y="1626"/>
                        <a:pt x="4" y="1642"/>
                      </a:cubicBezTo>
                      <a:cubicBezTo>
                        <a:pt x="6" y="1658"/>
                        <a:pt x="22" y="1682"/>
                        <a:pt x="26" y="1701"/>
                      </a:cubicBezTo>
                      <a:cubicBezTo>
                        <a:pt x="36" y="1743"/>
                        <a:pt x="48" y="1744"/>
                        <a:pt x="57" y="1757"/>
                      </a:cubicBezTo>
                      <a:cubicBezTo>
                        <a:pt x="65" y="1770"/>
                        <a:pt x="85" y="1779"/>
                        <a:pt x="91" y="1784"/>
                      </a:cubicBezTo>
                      <a:cubicBezTo>
                        <a:pt x="91" y="1784"/>
                        <a:pt x="91" y="1784"/>
                        <a:pt x="91" y="1784"/>
                      </a:cubicBezTo>
                      <a:cubicBezTo>
                        <a:pt x="92" y="1785"/>
                        <a:pt x="92" y="1785"/>
                        <a:pt x="92" y="1785"/>
                      </a:cubicBezTo>
                      <a:cubicBezTo>
                        <a:pt x="92" y="1785"/>
                        <a:pt x="93" y="1785"/>
                        <a:pt x="93" y="1785"/>
                      </a:cubicBezTo>
                      <a:cubicBezTo>
                        <a:pt x="96" y="1789"/>
                        <a:pt x="104" y="1796"/>
                        <a:pt x="114" y="1797"/>
                      </a:cubicBezTo>
                      <a:cubicBezTo>
                        <a:pt x="114" y="1797"/>
                        <a:pt x="114" y="1797"/>
                        <a:pt x="114" y="1797"/>
                      </a:cubicBezTo>
                      <a:cubicBezTo>
                        <a:pt x="114" y="1798"/>
                        <a:pt x="114" y="1798"/>
                        <a:pt x="115" y="1798"/>
                      </a:cubicBezTo>
                      <a:cubicBezTo>
                        <a:pt x="115" y="1798"/>
                        <a:pt x="115" y="1798"/>
                        <a:pt x="115" y="1798"/>
                      </a:cubicBezTo>
                      <a:cubicBezTo>
                        <a:pt x="116" y="1798"/>
                        <a:pt x="117" y="1798"/>
                        <a:pt x="117" y="1798"/>
                      </a:cubicBezTo>
                      <a:cubicBezTo>
                        <a:pt x="118" y="1797"/>
                        <a:pt x="119" y="1798"/>
                        <a:pt x="119" y="1797"/>
                      </a:cubicBezTo>
                      <a:cubicBezTo>
                        <a:pt x="121" y="1797"/>
                        <a:pt x="122" y="1797"/>
                        <a:pt x="123" y="1796"/>
                      </a:cubicBezTo>
                      <a:cubicBezTo>
                        <a:pt x="130" y="1793"/>
                        <a:pt x="130" y="1785"/>
                        <a:pt x="130" y="1783"/>
                      </a:cubicBezTo>
                      <a:cubicBezTo>
                        <a:pt x="131" y="1783"/>
                        <a:pt x="134" y="1784"/>
                        <a:pt x="138" y="1784"/>
                      </a:cubicBezTo>
                      <a:cubicBezTo>
                        <a:pt x="142" y="1784"/>
                        <a:pt x="156" y="1785"/>
                        <a:pt x="163" y="1783"/>
                      </a:cubicBezTo>
                      <a:cubicBezTo>
                        <a:pt x="165" y="1783"/>
                        <a:pt x="167" y="1782"/>
                        <a:pt x="167" y="1781"/>
                      </a:cubicBezTo>
                      <a:cubicBezTo>
                        <a:pt x="179" y="1770"/>
                        <a:pt x="164" y="1759"/>
                        <a:pt x="163" y="1758"/>
                      </a:cubicBezTo>
                      <a:cubicBezTo>
                        <a:pt x="174" y="1757"/>
                        <a:pt x="174" y="1757"/>
                        <a:pt x="174" y="1757"/>
                      </a:cubicBezTo>
                      <a:cubicBezTo>
                        <a:pt x="174" y="1757"/>
                        <a:pt x="174" y="1757"/>
                        <a:pt x="175" y="1757"/>
                      </a:cubicBezTo>
                      <a:cubicBezTo>
                        <a:pt x="175" y="1756"/>
                        <a:pt x="175" y="1756"/>
                        <a:pt x="175" y="1756"/>
                      </a:cubicBezTo>
                      <a:cubicBezTo>
                        <a:pt x="189" y="1748"/>
                        <a:pt x="171" y="1732"/>
                        <a:pt x="171" y="1732"/>
                      </a:cubicBezTo>
                      <a:cubicBezTo>
                        <a:pt x="171" y="1731"/>
                        <a:pt x="170" y="1731"/>
                        <a:pt x="167" y="1730"/>
                      </a:cubicBezTo>
                      <a:cubicBezTo>
                        <a:pt x="151" y="1721"/>
                        <a:pt x="151" y="1721"/>
                        <a:pt x="151" y="1721"/>
                      </a:cubicBezTo>
                      <a:cubicBezTo>
                        <a:pt x="160" y="1718"/>
                        <a:pt x="172" y="1715"/>
                        <a:pt x="172" y="1713"/>
                      </a:cubicBezTo>
                      <a:cubicBezTo>
                        <a:pt x="171" y="1713"/>
                        <a:pt x="171" y="1713"/>
                        <a:pt x="171" y="1712"/>
                      </a:cubicBezTo>
                      <a:cubicBezTo>
                        <a:pt x="172" y="1712"/>
                        <a:pt x="172" y="1712"/>
                        <a:pt x="172" y="1712"/>
                      </a:cubicBezTo>
                      <a:cubicBezTo>
                        <a:pt x="171" y="1697"/>
                        <a:pt x="165" y="1694"/>
                        <a:pt x="158" y="1694"/>
                      </a:cubicBezTo>
                      <a:cubicBezTo>
                        <a:pt x="151" y="1695"/>
                        <a:pt x="144" y="1698"/>
                        <a:pt x="139" y="1701"/>
                      </a:cubicBezTo>
                      <a:cubicBezTo>
                        <a:pt x="137" y="1702"/>
                        <a:pt x="136" y="1702"/>
                        <a:pt x="135" y="1703"/>
                      </a:cubicBezTo>
                      <a:cubicBezTo>
                        <a:pt x="133" y="1703"/>
                        <a:pt x="132" y="1704"/>
                        <a:pt x="131" y="1703"/>
                      </a:cubicBezTo>
                      <a:cubicBezTo>
                        <a:pt x="123" y="1692"/>
                        <a:pt x="116" y="1696"/>
                        <a:pt x="111" y="1694"/>
                      </a:cubicBezTo>
                      <a:cubicBezTo>
                        <a:pt x="99" y="1629"/>
                        <a:pt x="99" y="1629"/>
                        <a:pt x="99" y="1629"/>
                      </a:cubicBezTo>
                      <a:cubicBezTo>
                        <a:pt x="99" y="1629"/>
                        <a:pt x="99" y="1628"/>
                        <a:pt x="99" y="1627"/>
                      </a:cubicBezTo>
                      <a:cubicBezTo>
                        <a:pt x="105" y="1618"/>
                        <a:pt x="92" y="1598"/>
                        <a:pt x="92" y="1598"/>
                      </a:cubicBezTo>
                      <a:cubicBezTo>
                        <a:pt x="92" y="1598"/>
                        <a:pt x="101" y="1603"/>
                        <a:pt x="109" y="1612"/>
                      </a:cubicBezTo>
                      <a:cubicBezTo>
                        <a:pt x="110" y="1614"/>
                        <a:pt x="111" y="1616"/>
                        <a:pt x="112" y="1618"/>
                      </a:cubicBezTo>
                      <a:cubicBezTo>
                        <a:pt x="117" y="1631"/>
                        <a:pt x="129" y="1652"/>
                        <a:pt x="143" y="1658"/>
                      </a:cubicBezTo>
                      <a:cubicBezTo>
                        <a:pt x="150" y="1661"/>
                        <a:pt x="157" y="1661"/>
                        <a:pt x="165" y="1656"/>
                      </a:cubicBezTo>
                      <a:cubicBezTo>
                        <a:pt x="184" y="1644"/>
                        <a:pt x="165" y="1611"/>
                        <a:pt x="148" y="1590"/>
                      </a:cubicBezTo>
                      <a:cubicBezTo>
                        <a:pt x="144" y="1585"/>
                        <a:pt x="139" y="1580"/>
                        <a:pt x="136" y="1577"/>
                      </a:cubicBezTo>
                      <a:cubicBezTo>
                        <a:pt x="134" y="1575"/>
                        <a:pt x="133" y="1574"/>
                        <a:pt x="132" y="1573"/>
                      </a:cubicBezTo>
                      <a:cubicBezTo>
                        <a:pt x="121" y="1556"/>
                        <a:pt x="119" y="1528"/>
                        <a:pt x="115" y="1510"/>
                      </a:cubicBezTo>
                      <a:cubicBezTo>
                        <a:pt x="114" y="1496"/>
                        <a:pt x="106" y="1481"/>
                        <a:pt x="106" y="1476"/>
                      </a:cubicBezTo>
                      <a:cubicBezTo>
                        <a:pt x="107" y="1475"/>
                        <a:pt x="107" y="1473"/>
                        <a:pt x="108" y="1471"/>
                      </a:cubicBezTo>
                      <a:cubicBezTo>
                        <a:pt x="110" y="1464"/>
                        <a:pt x="113" y="1450"/>
                        <a:pt x="116" y="1436"/>
                      </a:cubicBezTo>
                      <a:cubicBezTo>
                        <a:pt x="117" y="1426"/>
                        <a:pt x="134" y="1366"/>
                        <a:pt x="148" y="1311"/>
                      </a:cubicBezTo>
                      <a:cubicBezTo>
                        <a:pt x="159" y="1275"/>
                        <a:pt x="168" y="1242"/>
                        <a:pt x="169" y="1232"/>
                      </a:cubicBezTo>
                      <a:cubicBezTo>
                        <a:pt x="178" y="1188"/>
                        <a:pt x="188" y="1163"/>
                        <a:pt x="191" y="1137"/>
                      </a:cubicBezTo>
                      <a:cubicBezTo>
                        <a:pt x="193" y="1125"/>
                        <a:pt x="193" y="1113"/>
                        <a:pt x="191" y="1098"/>
                      </a:cubicBezTo>
                      <a:cubicBezTo>
                        <a:pt x="192" y="1066"/>
                        <a:pt x="204" y="980"/>
                        <a:pt x="207" y="961"/>
                      </a:cubicBezTo>
                      <a:cubicBezTo>
                        <a:pt x="207" y="969"/>
                        <a:pt x="207" y="976"/>
                        <a:pt x="207" y="984"/>
                      </a:cubicBezTo>
                      <a:cubicBezTo>
                        <a:pt x="207" y="984"/>
                        <a:pt x="207" y="984"/>
                        <a:pt x="207" y="984"/>
                      </a:cubicBezTo>
                      <a:cubicBezTo>
                        <a:pt x="197" y="1045"/>
                        <a:pt x="200" y="1084"/>
                        <a:pt x="202" y="1117"/>
                      </a:cubicBezTo>
                      <a:cubicBezTo>
                        <a:pt x="202" y="1120"/>
                        <a:pt x="202" y="1125"/>
                        <a:pt x="202" y="1131"/>
                      </a:cubicBezTo>
                      <a:cubicBezTo>
                        <a:pt x="193" y="1258"/>
                        <a:pt x="214" y="1421"/>
                        <a:pt x="213" y="1459"/>
                      </a:cubicBezTo>
                      <a:cubicBezTo>
                        <a:pt x="210" y="1478"/>
                        <a:pt x="205" y="1504"/>
                        <a:pt x="203" y="1547"/>
                      </a:cubicBezTo>
                      <a:cubicBezTo>
                        <a:pt x="202" y="1562"/>
                        <a:pt x="202" y="1588"/>
                        <a:pt x="203" y="1625"/>
                      </a:cubicBezTo>
                      <a:cubicBezTo>
                        <a:pt x="203" y="1725"/>
                        <a:pt x="212" y="1867"/>
                        <a:pt x="247" y="2046"/>
                      </a:cubicBezTo>
                      <a:cubicBezTo>
                        <a:pt x="249" y="2058"/>
                        <a:pt x="251" y="2069"/>
                        <a:pt x="253" y="2081"/>
                      </a:cubicBezTo>
                      <a:cubicBezTo>
                        <a:pt x="256" y="2097"/>
                        <a:pt x="258" y="2150"/>
                        <a:pt x="264" y="2179"/>
                      </a:cubicBezTo>
                      <a:cubicBezTo>
                        <a:pt x="265" y="2186"/>
                        <a:pt x="280" y="2220"/>
                        <a:pt x="281" y="2266"/>
                      </a:cubicBezTo>
                      <a:cubicBezTo>
                        <a:pt x="283" y="2340"/>
                        <a:pt x="274" y="2437"/>
                        <a:pt x="277" y="2490"/>
                      </a:cubicBezTo>
                      <a:cubicBezTo>
                        <a:pt x="280" y="2576"/>
                        <a:pt x="317" y="2656"/>
                        <a:pt x="331" y="2712"/>
                      </a:cubicBezTo>
                      <a:cubicBezTo>
                        <a:pt x="344" y="2768"/>
                        <a:pt x="350" y="2812"/>
                        <a:pt x="347" y="2823"/>
                      </a:cubicBezTo>
                      <a:cubicBezTo>
                        <a:pt x="345" y="2833"/>
                        <a:pt x="342" y="2851"/>
                        <a:pt x="351" y="2867"/>
                      </a:cubicBezTo>
                      <a:cubicBezTo>
                        <a:pt x="351" y="2867"/>
                        <a:pt x="351" y="2867"/>
                        <a:pt x="351" y="2867"/>
                      </a:cubicBezTo>
                      <a:cubicBezTo>
                        <a:pt x="347" y="2877"/>
                        <a:pt x="325" y="2923"/>
                        <a:pt x="312" y="2932"/>
                      </a:cubicBezTo>
                      <a:cubicBezTo>
                        <a:pt x="300" y="2942"/>
                        <a:pt x="296" y="2950"/>
                        <a:pt x="286" y="2956"/>
                      </a:cubicBezTo>
                      <a:cubicBezTo>
                        <a:pt x="276" y="2962"/>
                        <a:pt x="270" y="2967"/>
                        <a:pt x="266" y="2978"/>
                      </a:cubicBezTo>
                      <a:cubicBezTo>
                        <a:pt x="264" y="2984"/>
                        <a:pt x="260" y="2990"/>
                        <a:pt x="258" y="2996"/>
                      </a:cubicBezTo>
                      <a:cubicBezTo>
                        <a:pt x="257" y="3000"/>
                        <a:pt x="256" y="3004"/>
                        <a:pt x="260" y="3007"/>
                      </a:cubicBezTo>
                      <a:cubicBezTo>
                        <a:pt x="261" y="3008"/>
                        <a:pt x="263" y="3009"/>
                        <a:pt x="263" y="3010"/>
                      </a:cubicBezTo>
                      <a:cubicBezTo>
                        <a:pt x="264" y="3009"/>
                        <a:pt x="264" y="3009"/>
                        <a:pt x="264" y="3009"/>
                      </a:cubicBezTo>
                      <a:cubicBezTo>
                        <a:pt x="263" y="3013"/>
                        <a:pt x="263" y="3015"/>
                        <a:pt x="265" y="3017"/>
                      </a:cubicBezTo>
                      <a:cubicBezTo>
                        <a:pt x="269" y="3025"/>
                        <a:pt x="276" y="3026"/>
                        <a:pt x="286" y="3025"/>
                      </a:cubicBezTo>
                      <a:cubicBezTo>
                        <a:pt x="287" y="3024"/>
                        <a:pt x="287" y="3024"/>
                        <a:pt x="287" y="3024"/>
                      </a:cubicBezTo>
                      <a:cubicBezTo>
                        <a:pt x="287" y="3027"/>
                        <a:pt x="288" y="3029"/>
                        <a:pt x="290" y="3032"/>
                      </a:cubicBezTo>
                      <a:cubicBezTo>
                        <a:pt x="296" y="3041"/>
                        <a:pt x="317" y="3045"/>
                        <a:pt x="325" y="3037"/>
                      </a:cubicBezTo>
                      <a:cubicBezTo>
                        <a:pt x="336" y="3043"/>
                        <a:pt x="358" y="3044"/>
                        <a:pt x="366" y="3034"/>
                      </a:cubicBezTo>
                      <a:cubicBezTo>
                        <a:pt x="367" y="3035"/>
                        <a:pt x="367" y="3036"/>
                        <a:pt x="367" y="3036"/>
                      </a:cubicBezTo>
                      <a:cubicBezTo>
                        <a:pt x="367" y="3036"/>
                        <a:pt x="367" y="3036"/>
                        <a:pt x="367" y="3036"/>
                      </a:cubicBezTo>
                      <a:cubicBezTo>
                        <a:pt x="374" y="3051"/>
                        <a:pt x="398" y="3048"/>
                        <a:pt x="412" y="3045"/>
                      </a:cubicBezTo>
                      <a:cubicBezTo>
                        <a:pt x="425" y="3043"/>
                        <a:pt x="431" y="3036"/>
                        <a:pt x="438" y="3030"/>
                      </a:cubicBezTo>
                      <a:cubicBezTo>
                        <a:pt x="438" y="3030"/>
                        <a:pt x="438" y="3030"/>
                        <a:pt x="438" y="3030"/>
                      </a:cubicBezTo>
                      <a:cubicBezTo>
                        <a:pt x="439" y="3030"/>
                        <a:pt x="439" y="3029"/>
                        <a:pt x="439" y="3029"/>
                      </a:cubicBezTo>
                      <a:cubicBezTo>
                        <a:pt x="440" y="3028"/>
                        <a:pt x="441" y="3028"/>
                        <a:pt x="442" y="3027"/>
                      </a:cubicBezTo>
                      <a:cubicBezTo>
                        <a:pt x="447" y="3023"/>
                        <a:pt x="452" y="3018"/>
                        <a:pt x="453" y="3012"/>
                      </a:cubicBezTo>
                      <a:cubicBezTo>
                        <a:pt x="455" y="3008"/>
                        <a:pt x="455" y="3003"/>
                        <a:pt x="454" y="2997"/>
                      </a:cubicBezTo>
                      <a:cubicBezTo>
                        <a:pt x="452" y="2981"/>
                        <a:pt x="454" y="2981"/>
                        <a:pt x="456" y="2962"/>
                      </a:cubicBezTo>
                      <a:cubicBezTo>
                        <a:pt x="456" y="2961"/>
                        <a:pt x="456" y="2960"/>
                        <a:pt x="456" y="2959"/>
                      </a:cubicBezTo>
                      <a:cubicBezTo>
                        <a:pt x="459" y="2953"/>
                        <a:pt x="464" y="2948"/>
                        <a:pt x="466" y="2939"/>
                      </a:cubicBezTo>
                      <a:cubicBezTo>
                        <a:pt x="467" y="2936"/>
                        <a:pt x="468" y="2933"/>
                        <a:pt x="468" y="2929"/>
                      </a:cubicBezTo>
                      <a:cubicBezTo>
                        <a:pt x="469" y="2914"/>
                        <a:pt x="458" y="2851"/>
                        <a:pt x="459" y="2843"/>
                      </a:cubicBezTo>
                      <a:cubicBezTo>
                        <a:pt x="462" y="2823"/>
                        <a:pt x="448" y="2807"/>
                        <a:pt x="444" y="2775"/>
                      </a:cubicBezTo>
                      <a:cubicBezTo>
                        <a:pt x="439" y="2742"/>
                        <a:pt x="452" y="2632"/>
                        <a:pt x="452" y="2612"/>
                      </a:cubicBezTo>
                      <a:cubicBezTo>
                        <a:pt x="452" y="2574"/>
                        <a:pt x="472" y="2511"/>
                        <a:pt x="467" y="2434"/>
                      </a:cubicBezTo>
                      <a:cubicBezTo>
                        <a:pt x="463" y="2389"/>
                        <a:pt x="441" y="2252"/>
                        <a:pt x="441" y="2221"/>
                      </a:cubicBezTo>
                      <a:cubicBezTo>
                        <a:pt x="441" y="2215"/>
                        <a:pt x="440" y="2181"/>
                        <a:pt x="442" y="2175"/>
                      </a:cubicBezTo>
                      <a:cubicBezTo>
                        <a:pt x="448" y="2155"/>
                        <a:pt x="465" y="1903"/>
                        <a:pt x="465" y="1900"/>
                      </a:cubicBezTo>
                      <a:cubicBezTo>
                        <a:pt x="468" y="1870"/>
                        <a:pt x="489" y="1711"/>
                        <a:pt x="489" y="1711"/>
                      </a:cubicBezTo>
                      <a:cubicBezTo>
                        <a:pt x="490" y="1711"/>
                        <a:pt x="490" y="1711"/>
                        <a:pt x="490" y="1711"/>
                      </a:cubicBezTo>
                      <a:cubicBezTo>
                        <a:pt x="492" y="1711"/>
                        <a:pt x="494" y="1712"/>
                        <a:pt x="496" y="1712"/>
                      </a:cubicBezTo>
                      <a:cubicBezTo>
                        <a:pt x="497" y="1712"/>
                        <a:pt x="498" y="1712"/>
                        <a:pt x="499" y="1712"/>
                      </a:cubicBezTo>
                      <a:cubicBezTo>
                        <a:pt x="500" y="1719"/>
                        <a:pt x="523" y="1868"/>
                        <a:pt x="525" y="1897"/>
                      </a:cubicBezTo>
                      <a:cubicBezTo>
                        <a:pt x="525" y="1900"/>
                        <a:pt x="539" y="2156"/>
                        <a:pt x="546" y="2177"/>
                      </a:cubicBezTo>
                      <a:cubicBezTo>
                        <a:pt x="548" y="2183"/>
                        <a:pt x="546" y="2217"/>
                        <a:pt x="546" y="2223"/>
                      </a:cubicBezTo>
                      <a:cubicBezTo>
                        <a:pt x="546" y="2254"/>
                        <a:pt x="524" y="2390"/>
                        <a:pt x="521" y="2435"/>
                      </a:cubicBezTo>
                      <a:cubicBezTo>
                        <a:pt x="516" y="2513"/>
                        <a:pt x="536" y="2576"/>
                        <a:pt x="536" y="2613"/>
                      </a:cubicBezTo>
                      <a:cubicBezTo>
                        <a:pt x="536" y="2634"/>
                        <a:pt x="549" y="2744"/>
                        <a:pt x="544" y="2776"/>
                      </a:cubicBezTo>
                      <a:cubicBezTo>
                        <a:pt x="543" y="2784"/>
                        <a:pt x="541" y="2791"/>
                        <a:pt x="539" y="2798"/>
                      </a:cubicBezTo>
                      <a:cubicBezTo>
                        <a:pt x="537" y="2807"/>
                        <a:pt x="533" y="2815"/>
                        <a:pt x="531" y="2822"/>
                      </a:cubicBezTo>
                      <a:cubicBezTo>
                        <a:pt x="529" y="2829"/>
                        <a:pt x="528" y="2837"/>
                        <a:pt x="529" y="2844"/>
                      </a:cubicBezTo>
                      <a:cubicBezTo>
                        <a:pt x="530" y="2853"/>
                        <a:pt x="518" y="2916"/>
                        <a:pt x="519" y="2931"/>
                      </a:cubicBezTo>
                      <a:cubicBezTo>
                        <a:pt x="521" y="2949"/>
                        <a:pt x="531" y="2953"/>
                        <a:pt x="532" y="2963"/>
                      </a:cubicBezTo>
                      <a:cubicBezTo>
                        <a:pt x="534" y="2983"/>
                        <a:pt x="536" y="2983"/>
                        <a:pt x="533" y="2999"/>
                      </a:cubicBezTo>
                      <a:cubicBezTo>
                        <a:pt x="531" y="3014"/>
                        <a:pt x="537" y="3020"/>
                        <a:pt x="545" y="3027"/>
                      </a:cubicBezTo>
                      <a:cubicBezTo>
                        <a:pt x="546" y="3028"/>
                        <a:pt x="547" y="3028"/>
                        <a:pt x="548" y="3029"/>
                      </a:cubicBezTo>
                      <a:cubicBezTo>
                        <a:pt x="548" y="3029"/>
                        <a:pt x="549" y="3030"/>
                        <a:pt x="549" y="3030"/>
                      </a:cubicBezTo>
                      <a:cubicBezTo>
                        <a:pt x="549" y="3030"/>
                        <a:pt x="549" y="3030"/>
                        <a:pt x="549" y="3030"/>
                      </a:cubicBezTo>
                      <a:cubicBezTo>
                        <a:pt x="556" y="3036"/>
                        <a:pt x="562" y="3043"/>
                        <a:pt x="575" y="3045"/>
                      </a:cubicBezTo>
                      <a:cubicBezTo>
                        <a:pt x="589" y="3048"/>
                        <a:pt x="613" y="3050"/>
                        <a:pt x="620" y="3036"/>
                      </a:cubicBezTo>
                      <a:cubicBezTo>
                        <a:pt x="620" y="3036"/>
                        <a:pt x="620" y="3036"/>
                        <a:pt x="620" y="3036"/>
                      </a:cubicBezTo>
                      <a:cubicBezTo>
                        <a:pt x="620" y="3035"/>
                        <a:pt x="620" y="3035"/>
                        <a:pt x="621" y="3034"/>
                      </a:cubicBezTo>
                      <a:cubicBezTo>
                        <a:pt x="629" y="3044"/>
                        <a:pt x="651" y="3043"/>
                        <a:pt x="662" y="3037"/>
                      </a:cubicBezTo>
                      <a:cubicBezTo>
                        <a:pt x="670" y="3045"/>
                        <a:pt x="691" y="3041"/>
                        <a:pt x="697" y="3032"/>
                      </a:cubicBezTo>
                      <a:cubicBezTo>
                        <a:pt x="699" y="3030"/>
                        <a:pt x="699" y="3028"/>
                        <a:pt x="700" y="3027"/>
                      </a:cubicBezTo>
                      <a:cubicBezTo>
                        <a:pt x="700" y="3026"/>
                        <a:pt x="700" y="3025"/>
                        <a:pt x="701" y="3024"/>
                      </a:cubicBezTo>
                      <a:cubicBezTo>
                        <a:pt x="701" y="3025"/>
                        <a:pt x="701" y="3025"/>
                        <a:pt x="701" y="3025"/>
                      </a:cubicBezTo>
                      <a:cubicBezTo>
                        <a:pt x="711" y="3026"/>
                        <a:pt x="721" y="3023"/>
                        <a:pt x="723" y="3017"/>
                      </a:cubicBezTo>
                      <a:cubicBezTo>
                        <a:pt x="723" y="3017"/>
                        <a:pt x="723" y="3016"/>
                        <a:pt x="724" y="3015"/>
                      </a:cubicBezTo>
                      <a:cubicBezTo>
                        <a:pt x="724" y="3013"/>
                        <a:pt x="724" y="3011"/>
                        <a:pt x="724" y="3009"/>
                      </a:cubicBezTo>
                      <a:cubicBezTo>
                        <a:pt x="725" y="3009"/>
                        <a:pt x="726" y="3008"/>
                        <a:pt x="727" y="3007"/>
                      </a:cubicBezTo>
                      <a:cubicBezTo>
                        <a:pt x="729" y="3006"/>
                        <a:pt x="730" y="3005"/>
                        <a:pt x="730" y="3003"/>
                      </a:cubicBezTo>
                      <a:cubicBezTo>
                        <a:pt x="733" y="2996"/>
                        <a:pt x="725" y="2986"/>
                        <a:pt x="722" y="2978"/>
                      </a:cubicBezTo>
                      <a:cubicBezTo>
                        <a:pt x="718" y="2967"/>
                        <a:pt x="713" y="2962"/>
                        <a:pt x="702" y="2956"/>
                      </a:cubicBezTo>
                      <a:cubicBezTo>
                        <a:pt x="692" y="2950"/>
                        <a:pt x="689" y="2942"/>
                        <a:pt x="676" y="2932"/>
                      </a:cubicBezTo>
                      <a:cubicBezTo>
                        <a:pt x="662" y="2922"/>
                        <a:pt x="638" y="2869"/>
                        <a:pt x="637" y="2865"/>
                      </a:cubicBezTo>
                      <a:cubicBezTo>
                        <a:pt x="638" y="2863"/>
                        <a:pt x="639" y="2861"/>
                        <a:pt x="640" y="2859"/>
                      </a:cubicBezTo>
                      <a:cubicBezTo>
                        <a:pt x="645" y="2845"/>
                        <a:pt x="642" y="2830"/>
                        <a:pt x="640" y="2822"/>
                      </a:cubicBezTo>
                      <a:cubicBezTo>
                        <a:pt x="638" y="2810"/>
                        <a:pt x="643" y="2766"/>
                        <a:pt x="657" y="2710"/>
                      </a:cubicBezTo>
                      <a:cubicBezTo>
                        <a:pt x="659" y="2703"/>
                        <a:pt x="661" y="2696"/>
                        <a:pt x="663" y="2689"/>
                      </a:cubicBezTo>
                      <a:cubicBezTo>
                        <a:pt x="670" y="2666"/>
                        <a:pt x="679" y="2640"/>
                        <a:pt x="687" y="2612"/>
                      </a:cubicBezTo>
                      <a:cubicBezTo>
                        <a:pt x="699" y="2574"/>
                        <a:pt x="709" y="2532"/>
                        <a:pt x="711" y="2488"/>
                      </a:cubicBezTo>
                      <a:cubicBezTo>
                        <a:pt x="713" y="2435"/>
                        <a:pt x="705" y="2339"/>
                        <a:pt x="706" y="2265"/>
                      </a:cubicBezTo>
                      <a:cubicBezTo>
                        <a:pt x="707" y="2236"/>
                        <a:pt x="713" y="2213"/>
                        <a:pt x="718" y="2197"/>
                      </a:cubicBezTo>
                      <a:cubicBezTo>
                        <a:pt x="720" y="2189"/>
                        <a:pt x="722" y="2184"/>
                        <a:pt x="723" y="2181"/>
                      </a:cubicBezTo>
                      <a:cubicBezTo>
                        <a:pt x="723" y="2179"/>
                        <a:pt x="724" y="2178"/>
                        <a:pt x="724" y="2177"/>
                      </a:cubicBezTo>
                      <a:cubicBezTo>
                        <a:pt x="730" y="2148"/>
                        <a:pt x="732" y="2095"/>
                        <a:pt x="735" y="2079"/>
                      </a:cubicBezTo>
                      <a:cubicBezTo>
                        <a:pt x="778" y="1831"/>
                        <a:pt x="786" y="1666"/>
                        <a:pt x="786" y="1588"/>
                      </a:cubicBezTo>
                      <a:cubicBezTo>
                        <a:pt x="786" y="1570"/>
                        <a:pt x="786" y="1555"/>
                        <a:pt x="786" y="1546"/>
                      </a:cubicBezTo>
                      <a:cubicBezTo>
                        <a:pt x="786" y="1546"/>
                        <a:pt x="783" y="1527"/>
                        <a:pt x="781" y="1506"/>
                      </a:cubicBezTo>
                      <a:cubicBezTo>
                        <a:pt x="779" y="1486"/>
                        <a:pt x="777" y="1466"/>
                        <a:pt x="775" y="1458"/>
                      </a:cubicBezTo>
                      <a:cubicBezTo>
                        <a:pt x="775" y="1453"/>
                        <a:pt x="775" y="1443"/>
                        <a:pt x="775" y="1430"/>
                      </a:cubicBezTo>
                      <a:cubicBezTo>
                        <a:pt x="778" y="1367"/>
                        <a:pt x="788" y="1235"/>
                        <a:pt x="784" y="1147"/>
                      </a:cubicBezTo>
                      <a:cubicBezTo>
                        <a:pt x="785" y="1125"/>
                        <a:pt x="784" y="1112"/>
                        <a:pt x="784" y="1110"/>
                      </a:cubicBezTo>
                      <a:cubicBezTo>
                        <a:pt x="785" y="1084"/>
                        <a:pt x="783" y="1044"/>
                        <a:pt x="781" y="1012"/>
                      </a:cubicBezTo>
                      <a:cubicBezTo>
                        <a:pt x="781" y="1004"/>
                        <a:pt x="781" y="997"/>
                        <a:pt x="780" y="988"/>
                      </a:cubicBezTo>
                      <a:cubicBezTo>
                        <a:pt x="781" y="978"/>
                        <a:pt x="781" y="968"/>
                        <a:pt x="780" y="959"/>
                      </a:cubicBezTo>
                      <a:cubicBezTo>
                        <a:pt x="780" y="960"/>
                        <a:pt x="781" y="961"/>
                        <a:pt x="781" y="962"/>
                      </a:cubicBezTo>
                      <a:cubicBezTo>
                        <a:pt x="783" y="978"/>
                        <a:pt x="796" y="1067"/>
                        <a:pt x="797" y="1100"/>
                      </a:cubicBezTo>
                      <a:cubicBezTo>
                        <a:pt x="794" y="1125"/>
                        <a:pt x="798" y="1143"/>
                        <a:pt x="804" y="1166"/>
                      </a:cubicBezTo>
                      <a:cubicBezTo>
                        <a:pt x="808" y="1183"/>
                        <a:pt x="814" y="1202"/>
                        <a:pt x="819" y="1228"/>
                      </a:cubicBezTo>
                      <a:cubicBezTo>
                        <a:pt x="820" y="1233"/>
                        <a:pt x="823" y="1245"/>
                        <a:pt x="827" y="1260"/>
                      </a:cubicBezTo>
                      <a:cubicBezTo>
                        <a:pt x="840" y="1317"/>
                        <a:pt x="870" y="1424"/>
                        <a:pt x="872" y="1438"/>
                      </a:cubicBezTo>
                      <a:cubicBezTo>
                        <a:pt x="875" y="1455"/>
                        <a:pt x="880" y="1473"/>
                        <a:pt x="882" y="1477"/>
                      </a:cubicBezTo>
                      <a:cubicBezTo>
                        <a:pt x="882" y="1477"/>
                        <a:pt x="882" y="1478"/>
                        <a:pt x="882" y="1480"/>
                      </a:cubicBezTo>
                      <a:cubicBezTo>
                        <a:pt x="880" y="1485"/>
                        <a:pt x="877" y="1493"/>
                        <a:pt x="875" y="1501"/>
                      </a:cubicBezTo>
                      <a:cubicBezTo>
                        <a:pt x="874" y="1501"/>
                        <a:pt x="874" y="1501"/>
                        <a:pt x="874" y="1501"/>
                      </a:cubicBezTo>
                      <a:cubicBezTo>
                        <a:pt x="873" y="1503"/>
                        <a:pt x="872" y="1505"/>
                        <a:pt x="871" y="1507"/>
                      </a:cubicBezTo>
                      <a:cubicBezTo>
                        <a:pt x="861" y="1522"/>
                        <a:pt x="861" y="1558"/>
                        <a:pt x="848" y="1576"/>
                      </a:cubicBezTo>
                      <a:cubicBezTo>
                        <a:pt x="848" y="1577"/>
                        <a:pt x="847" y="1578"/>
                        <a:pt x="846" y="1579"/>
                      </a:cubicBezTo>
                      <a:cubicBezTo>
                        <a:pt x="843" y="1582"/>
                        <a:pt x="838" y="1587"/>
                        <a:pt x="834" y="1592"/>
                      </a:cubicBezTo>
                      <a:cubicBezTo>
                        <a:pt x="817" y="1613"/>
                        <a:pt x="798" y="1646"/>
                        <a:pt x="817" y="1658"/>
                      </a:cubicBezTo>
                      <a:cubicBezTo>
                        <a:pt x="825" y="1663"/>
                        <a:pt x="832" y="1663"/>
                        <a:pt x="839" y="1660"/>
                      </a:cubicBezTo>
                      <a:cubicBezTo>
                        <a:pt x="854" y="1654"/>
                        <a:pt x="865" y="1633"/>
                        <a:pt x="870" y="1620"/>
                      </a:cubicBezTo>
                      <a:cubicBezTo>
                        <a:pt x="871" y="1618"/>
                        <a:pt x="872" y="1616"/>
                        <a:pt x="873" y="1615"/>
                      </a:cubicBezTo>
                      <a:cubicBezTo>
                        <a:pt x="881" y="1605"/>
                        <a:pt x="890" y="1600"/>
                        <a:pt x="890" y="1600"/>
                      </a:cubicBezTo>
                      <a:cubicBezTo>
                        <a:pt x="890" y="1600"/>
                        <a:pt x="889" y="1601"/>
                        <a:pt x="888" y="1603"/>
                      </a:cubicBezTo>
                      <a:cubicBezTo>
                        <a:pt x="888" y="1603"/>
                        <a:pt x="888" y="1603"/>
                        <a:pt x="888" y="1603"/>
                      </a:cubicBezTo>
                      <a:cubicBezTo>
                        <a:pt x="888" y="1604"/>
                        <a:pt x="888" y="1604"/>
                        <a:pt x="888" y="1604"/>
                      </a:cubicBezTo>
                      <a:cubicBezTo>
                        <a:pt x="885" y="1610"/>
                        <a:pt x="879" y="1622"/>
                        <a:pt x="883" y="1629"/>
                      </a:cubicBezTo>
                      <a:cubicBezTo>
                        <a:pt x="883" y="1630"/>
                        <a:pt x="883" y="1630"/>
                        <a:pt x="884" y="1631"/>
                      </a:cubicBezTo>
                      <a:cubicBezTo>
                        <a:pt x="871" y="1696"/>
                        <a:pt x="871" y="1696"/>
                        <a:pt x="871" y="1696"/>
                      </a:cubicBezTo>
                      <a:cubicBezTo>
                        <a:pt x="866" y="1698"/>
                        <a:pt x="859" y="1693"/>
                        <a:pt x="851" y="1705"/>
                      </a:cubicBezTo>
                      <a:cubicBezTo>
                        <a:pt x="850" y="1705"/>
                        <a:pt x="849" y="1705"/>
                        <a:pt x="848" y="1705"/>
                      </a:cubicBezTo>
                      <a:cubicBezTo>
                        <a:pt x="848" y="1705"/>
                        <a:pt x="848" y="1705"/>
                        <a:pt x="848" y="1705"/>
                      </a:cubicBezTo>
                      <a:cubicBezTo>
                        <a:pt x="848" y="1705"/>
                        <a:pt x="848" y="1705"/>
                        <a:pt x="848" y="1705"/>
                      </a:cubicBezTo>
                      <a:cubicBezTo>
                        <a:pt x="846" y="1704"/>
                        <a:pt x="844" y="1704"/>
                        <a:pt x="843" y="1703"/>
                      </a:cubicBezTo>
                      <a:cubicBezTo>
                        <a:pt x="837" y="1700"/>
                        <a:pt x="830" y="1696"/>
                        <a:pt x="824" y="1696"/>
                      </a:cubicBezTo>
                      <a:cubicBezTo>
                        <a:pt x="817" y="1696"/>
                        <a:pt x="811" y="1699"/>
                        <a:pt x="810" y="1714"/>
                      </a:cubicBezTo>
                      <a:cubicBezTo>
                        <a:pt x="810" y="1714"/>
                        <a:pt x="811" y="1714"/>
                        <a:pt x="811" y="1714"/>
                      </a:cubicBezTo>
                      <a:cubicBezTo>
                        <a:pt x="811" y="1715"/>
                        <a:pt x="811" y="1715"/>
                        <a:pt x="811" y="1715"/>
                      </a:cubicBezTo>
                      <a:cubicBezTo>
                        <a:pt x="810" y="1717"/>
                        <a:pt x="822" y="1720"/>
                        <a:pt x="831" y="1723"/>
                      </a:cubicBezTo>
                      <a:cubicBezTo>
                        <a:pt x="815" y="1732"/>
                        <a:pt x="815" y="1732"/>
                        <a:pt x="815" y="1732"/>
                      </a:cubicBezTo>
                      <a:cubicBezTo>
                        <a:pt x="812" y="1733"/>
                        <a:pt x="811" y="1733"/>
                        <a:pt x="811" y="1734"/>
                      </a:cubicBezTo>
                      <a:cubicBezTo>
                        <a:pt x="811" y="1734"/>
                        <a:pt x="793" y="1750"/>
                        <a:pt x="807" y="1758"/>
                      </a:cubicBezTo>
                      <a:cubicBezTo>
                        <a:pt x="808" y="1758"/>
                        <a:pt x="808" y="1758"/>
                        <a:pt x="808" y="1758"/>
                      </a:cubicBezTo>
                      <a:cubicBezTo>
                        <a:pt x="808" y="1758"/>
                        <a:pt x="808" y="1759"/>
                        <a:pt x="808" y="1759"/>
                      </a:cubicBezTo>
                      <a:cubicBezTo>
                        <a:pt x="819" y="1760"/>
                        <a:pt x="819" y="1760"/>
                        <a:pt x="819" y="1760"/>
                      </a:cubicBezTo>
                      <a:cubicBezTo>
                        <a:pt x="818" y="1761"/>
                        <a:pt x="803" y="1772"/>
                        <a:pt x="815" y="1783"/>
                      </a:cubicBezTo>
                      <a:cubicBezTo>
                        <a:pt x="815" y="1784"/>
                        <a:pt x="817" y="1785"/>
                        <a:pt x="819" y="1785"/>
                      </a:cubicBezTo>
                      <a:cubicBezTo>
                        <a:pt x="826" y="1787"/>
                        <a:pt x="840" y="1786"/>
                        <a:pt x="844" y="1786"/>
                      </a:cubicBezTo>
                      <a:cubicBezTo>
                        <a:pt x="848" y="1786"/>
                        <a:pt x="851" y="1785"/>
                        <a:pt x="852" y="1785"/>
                      </a:cubicBezTo>
                      <a:cubicBezTo>
                        <a:pt x="852" y="1787"/>
                        <a:pt x="852" y="1795"/>
                        <a:pt x="859" y="1798"/>
                      </a:cubicBezTo>
                      <a:cubicBezTo>
                        <a:pt x="860" y="1799"/>
                        <a:pt x="861" y="1799"/>
                        <a:pt x="863" y="1799"/>
                      </a:cubicBezTo>
                      <a:cubicBezTo>
                        <a:pt x="863" y="1799"/>
                        <a:pt x="864" y="1799"/>
                        <a:pt x="864" y="1799"/>
                      </a:cubicBezTo>
                      <a:cubicBezTo>
                        <a:pt x="865" y="1800"/>
                        <a:pt x="866" y="1800"/>
                        <a:pt x="868" y="1799"/>
                      </a:cubicBezTo>
                      <a:cubicBezTo>
                        <a:pt x="868" y="1799"/>
                        <a:pt x="868" y="1799"/>
                        <a:pt x="868" y="1799"/>
                      </a:cubicBezTo>
                      <a:cubicBezTo>
                        <a:pt x="878" y="1798"/>
                        <a:pt x="886" y="1791"/>
                        <a:pt x="889" y="1787"/>
                      </a:cubicBezTo>
                      <a:cubicBezTo>
                        <a:pt x="889" y="1787"/>
                        <a:pt x="890" y="1787"/>
                        <a:pt x="890" y="1787"/>
                      </a:cubicBezTo>
                      <a:cubicBezTo>
                        <a:pt x="891" y="1786"/>
                        <a:pt x="891" y="1786"/>
                        <a:pt x="891" y="1786"/>
                      </a:cubicBezTo>
                      <a:cubicBezTo>
                        <a:pt x="891" y="1786"/>
                        <a:pt x="891" y="1786"/>
                        <a:pt x="891" y="1786"/>
                      </a:cubicBezTo>
                      <a:cubicBezTo>
                        <a:pt x="897" y="1781"/>
                        <a:pt x="917" y="1772"/>
                        <a:pt x="925" y="1759"/>
                      </a:cubicBezTo>
                      <a:cubicBezTo>
                        <a:pt x="934" y="1746"/>
                        <a:pt x="946" y="1745"/>
                        <a:pt x="956" y="1703"/>
                      </a:cubicBezTo>
                      <a:cubicBezTo>
                        <a:pt x="960" y="1684"/>
                        <a:pt x="976" y="1659"/>
                        <a:pt x="978" y="1644"/>
                      </a:cubicBezTo>
                      <a:cubicBezTo>
                        <a:pt x="979" y="1628"/>
                        <a:pt x="982" y="1613"/>
                        <a:pt x="978" y="1587"/>
                      </a:cubicBezTo>
                      <a:cubicBezTo>
                        <a:pt x="975" y="1569"/>
                        <a:pt x="980" y="1528"/>
                        <a:pt x="983" y="1501"/>
                      </a:cubicBezTo>
                      <a:lnTo>
                        <a:pt x="989" y="1500"/>
                      </a:lnTo>
                      <a:close/>
                      <a:moveTo>
                        <a:pt x="612" y="272"/>
                      </a:moveTo>
                      <a:cubicBezTo>
                        <a:pt x="612" y="272"/>
                        <a:pt x="612" y="272"/>
                        <a:pt x="612" y="272"/>
                      </a:cubicBezTo>
                      <a:cubicBezTo>
                        <a:pt x="612" y="272"/>
                        <a:pt x="612" y="272"/>
                        <a:pt x="612" y="272"/>
                      </a:cubicBezTo>
                      <a:cubicBezTo>
                        <a:pt x="612" y="272"/>
                        <a:pt x="612" y="272"/>
                        <a:pt x="612" y="272"/>
                      </a:cubicBezTo>
                      <a:close/>
                      <a:moveTo>
                        <a:pt x="361" y="207"/>
                      </a:moveTo>
                      <a:cubicBezTo>
                        <a:pt x="361" y="207"/>
                        <a:pt x="361" y="207"/>
                        <a:pt x="361" y="207"/>
                      </a:cubicBezTo>
                      <a:cubicBezTo>
                        <a:pt x="361" y="206"/>
                        <a:pt x="361" y="205"/>
                        <a:pt x="361" y="204"/>
                      </a:cubicBezTo>
                      <a:cubicBezTo>
                        <a:pt x="361" y="204"/>
                        <a:pt x="361" y="204"/>
                        <a:pt x="360" y="204"/>
                      </a:cubicBezTo>
                      <a:cubicBezTo>
                        <a:pt x="361" y="204"/>
                        <a:pt x="361" y="204"/>
                        <a:pt x="361" y="204"/>
                      </a:cubicBezTo>
                      <a:cubicBezTo>
                        <a:pt x="361" y="207"/>
                        <a:pt x="362" y="209"/>
                        <a:pt x="362" y="210"/>
                      </a:cubicBezTo>
                      <a:cubicBezTo>
                        <a:pt x="362" y="209"/>
                        <a:pt x="362" y="208"/>
                        <a:pt x="361" y="207"/>
                      </a:cubicBezTo>
                      <a:close/>
                      <a:moveTo>
                        <a:pt x="160" y="1730"/>
                      </a:moveTo>
                      <a:cubicBezTo>
                        <a:pt x="159" y="1730"/>
                        <a:pt x="158" y="1730"/>
                        <a:pt x="157" y="1730"/>
                      </a:cubicBezTo>
                      <a:cubicBezTo>
                        <a:pt x="156" y="1729"/>
                        <a:pt x="154" y="1729"/>
                        <a:pt x="152" y="1729"/>
                      </a:cubicBezTo>
                      <a:cubicBezTo>
                        <a:pt x="155" y="1729"/>
                        <a:pt x="158" y="1729"/>
                        <a:pt x="160" y="1730"/>
                      </a:cubicBezTo>
                      <a:close/>
                      <a:moveTo>
                        <a:pt x="824" y="1731"/>
                      </a:moveTo>
                      <a:cubicBezTo>
                        <a:pt x="823" y="1732"/>
                        <a:pt x="822" y="1732"/>
                        <a:pt x="821" y="1732"/>
                      </a:cubicBezTo>
                      <a:cubicBezTo>
                        <a:pt x="824" y="1731"/>
                        <a:pt x="827" y="1731"/>
                        <a:pt x="830" y="1731"/>
                      </a:cubicBezTo>
                      <a:cubicBezTo>
                        <a:pt x="828" y="1731"/>
                        <a:pt x="826" y="1731"/>
                        <a:pt x="824" y="1731"/>
                      </a:cubicBezTo>
                      <a:close/>
                    </a:path>
                  </a:pathLst>
                </a:custGeom>
                <a:grpFill/>
                <a:ln w="9525">
                  <a:noFill/>
                  <a:round/>
                  <a:headEnd/>
                  <a:tailEnd/>
                </a:ln>
              </p:spPr>
              <p:txBody>
                <a:bodyPr/>
                <a:lstStyle/>
                <a:p>
                  <a:pPr defTabSz="457161">
                    <a:defRPr/>
                  </a:pPr>
                  <a:endParaRPr lang="fr-FR" sz="1799">
                    <a:solidFill>
                      <a:srgbClr val="37424A"/>
                    </a:solidFill>
                    <a:latin typeface="Calibri" panose="020F0502020204030204"/>
                  </a:endParaRPr>
                </a:p>
              </p:txBody>
            </p:sp>
            <p:sp>
              <p:nvSpPr>
                <p:cNvPr id="15" name="Freeform 17"/>
                <p:cNvSpPr>
                  <a:spLocks noEditPoints="1"/>
                </p:cNvSpPr>
                <p:nvPr/>
              </p:nvSpPr>
              <p:spPr bwMode="auto">
                <a:xfrm>
                  <a:off x="4703" y="1718"/>
                  <a:ext cx="751" cy="2304"/>
                </a:xfrm>
                <a:custGeom>
                  <a:avLst/>
                  <a:gdLst>
                    <a:gd name="T0" fmla="*/ 213 w 989"/>
                    <a:gd name="T1" fmla="*/ 48 h 3051"/>
                    <a:gd name="T2" fmla="*/ 190 w 989"/>
                    <a:gd name="T3" fmla="*/ 5 h 3051"/>
                    <a:gd name="T4" fmla="*/ 157 w 989"/>
                    <a:gd name="T5" fmla="*/ 1 h 3051"/>
                    <a:gd name="T6" fmla="*/ 140 w 989"/>
                    <a:gd name="T7" fmla="*/ 4 h 3051"/>
                    <a:gd name="T8" fmla="*/ 128 w 989"/>
                    <a:gd name="T9" fmla="*/ 11 h 3051"/>
                    <a:gd name="T10" fmla="*/ 116 w 989"/>
                    <a:gd name="T11" fmla="*/ 50 h 3051"/>
                    <a:gd name="T12" fmla="*/ 116 w 989"/>
                    <a:gd name="T13" fmla="*/ 73 h 3051"/>
                    <a:gd name="T14" fmla="*/ 122 w 989"/>
                    <a:gd name="T15" fmla="*/ 87 h 3051"/>
                    <a:gd name="T16" fmla="*/ 125 w 989"/>
                    <a:gd name="T17" fmla="*/ 91 h 3051"/>
                    <a:gd name="T18" fmla="*/ 126 w 989"/>
                    <a:gd name="T19" fmla="*/ 95 h 3051"/>
                    <a:gd name="T20" fmla="*/ 126 w 989"/>
                    <a:gd name="T21" fmla="*/ 100 h 3051"/>
                    <a:gd name="T22" fmla="*/ 128 w 989"/>
                    <a:gd name="T23" fmla="*/ 104 h 3051"/>
                    <a:gd name="T24" fmla="*/ 131 w 989"/>
                    <a:gd name="T25" fmla="*/ 134 h 3051"/>
                    <a:gd name="T26" fmla="*/ 17 w 989"/>
                    <a:gd name="T27" fmla="*/ 324 h 3051"/>
                    <a:gd name="T28" fmla="*/ 3 w 989"/>
                    <a:gd name="T29" fmla="*/ 473 h 3051"/>
                    <a:gd name="T30" fmla="*/ 2 w 989"/>
                    <a:gd name="T31" fmla="*/ 495 h 3051"/>
                    <a:gd name="T32" fmla="*/ 30 w 989"/>
                    <a:gd name="T33" fmla="*/ 581 h 3051"/>
                    <a:gd name="T34" fmla="*/ 39 w 989"/>
                    <a:gd name="T35" fmla="*/ 584 h 3051"/>
                    <a:gd name="T36" fmla="*/ 58 w 989"/>
                    <a:gd name="T37" fmla="*/ 572 h 3051"/>
                    <a:gd name="T38" fmla="*/ 57 w 989"/>
                    <a:gd name="T39" fmla="*/ 557 h 3051"/>
                    <a:gd name="T40" fmla="*/ 33 w 989"/>
                    <a:gd name="T41" fmla="*/ 530 h 3051"/>
                    <a:gd name="T42" fmla="*/ 49 w 989"/>
                    <a:gd name="T43" fmla="*/ 517 h 3051"/>
                    <a:gd name="T44" fmla="*/ 49 w 989"/>
                    <a:gd name="T45" fmla="*/ 427 h 3051"/>
                    <a:gd name="T46" fmla="*/ 67 w 989"/>
                    <a:gd name="T47" fmla="*/ 363 h 3051"/>
                    <a:gd name="T48" fmla="*/ 87 w 989"/>
                    <a:gd name="T49" fmla="*/ 708 h 3051"/>
                    <a:gd name="T50" fmla="*/ 104 w 989"/>
                    <a:gd name="T51" fmla="*/ 954 h 3051"/>
                    <a:gd name="T52" fmla="*/ 88 w 989"/>
                    <a:gd name="T53" fmla="*/ 981 h 3051"/>
                    <a:gd name="T54" fmla="*/ 122 w 989"/>
                    <a:gd name="T55" fmla="*/ 988 h 3051"/>
                    <a:gd name="T56" fmla="*/ 151 w 989"/>
                    <a:gd name="T57" fmla="*/ 975 h 3051"/>
                    <a:gd name="T58" fmla="*/ 150 w 989"/>
                    <a:gd name="T59" fmla="*/ 849 h 3051"/>
                    <a:gd name="T60" fmla="*/ 165 w 989"/>
                    <a:gd name="T61" fmla="*/ 557 h 3051"/>
                    <a:gd name="T62" fmla="*/ 181 w 989"/>
                    <a:gd name="T63" fmla="*/ 902 h 3051"/>
                    <a:gd name="T64" fmla="*/ 181 w 989"/>
                    <a:gd name="T65" fmla="*/ 984 h 3051"/>
                    <a:gd name="T66" fmla="*/ 207 w 989"/>
                    <a:gd name="T67" fmla="*/ 986 h 3051"/>
                    <a:gd name="T68" fmla="*/ 241 w 989"/>
                    <a:gd name="T69" fmla="*/ 981 h 3051"/>
                    <a:gd name="T70" fmla="*/ 212 w 989"/>
                    <a:gd name="T71" fmla="*/ 932 h 3051"/>
                    <a:gd name="T72" fmla="*/ 235 w 989"/>
                    <a:gd name="T73" fmla="*/ 736 h 3051"/>
                    <a:gd name="T74" fmla="*/ 260 w 989"/>
                    <a:gd name="T75" fmla="*/ 490 h 3051"/>
                    <a:gd name="T76" fmla="*/ 260 w 989"/>
                    <a:gd name="T77" fmla="*/ 312 h 3051"/>
                    <a:gd name="T78" fmla="*/ 294 w 989"/>
                    <a:gd name="T79" fmla="*/ 480 h 3051"/>
                    <a:gd name="T80" fmla="*/ 277 w 989"/>
                    <a:gd name="T81" fmla="*/ 518 h 3051"/>
                    <a:gd name="T82" fmla="*/ 295 w 989"/>
                    <a:gd name="T83" fmla="*/ 522 h 3051"/>
                    <a:gd name="T84" fmla="*/ 282 w 989"/>
                    <a:gd name="T85" fmla="*/ 555 h 3051"/>
                    <a:gd name="T86" fmla="*/ 276 w 989"/>
                    <a:gd name="T87" fmla="*/ 560 h 3051"/>
                    <a:gd name="T88" fmla="*/ 271 w 989"/>
                    <a:gd name="T89" fmla="*/ 579 h 3051"/>
                    <a:gd name="T90" fmla="*/ 289 w 989"/>
                    <a:gd name="T91" fmla="*/ 585 h 3051"/>
                    <a:gd name="T92" fmla="*/ 317 w 989"/>
                    <a:gd name="T93" fmla="*/ 554 h 3051"/>
                    <a:gd name="T94" fmla="*/ 327 w 989"/>
                    <a:gd name="T95" fmla="*/ 474 h 3051"/>
                    <a:gd name="T96" fmla="*/ 295 w 989"/>
                    <a:gd name="T97" fmla="*/ 196 h 3051"/>
                    <a:gd name="T98" fmla="*/ 195 w 989"/>
                    <a:gd name="T99" fmla="*/ 113 h 3051"/>
                    <a:gd name="T100" fmla="*/ 201 w 989"/>
                    <a:gd name="T101" fmla="*/ 100 h 3051"/>
                    <a:gd name="T102" fmla="*/ 203 w 989"/>
                    <a:gd name="T103" fmla="*/ 93 h 3051"/>
                    <a:gd name="T104" fmla="*/ 205 w 989"/>
                    <a:gd name="T105" fmla="*/ 88 h 3051"/>
                    <a:gd name="T106" fmla="*/ 207 w 989"/>
                    <a:gd name="T107" fmla="*/ 85 h 3051"/>
                    <a:gd name="T108" fmla="*/ 216 w 989"/>
                    <a:gd name="T109" fmla="*/ 51 h 3051"/>
                    <a:gd name="T110" fmla="*/ 53 w 989"/>
                    <a:gd name="T111" fmla="*/ 563 h 3051"/>
                    <a:gd name="T112" fmla="*/ 274 w 989"/>
                    <a:gd name="T113" fmla="*/ 563 h 30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9" h="3051">
                      <a:moveTo>
                        <a:pt x="888" y="1603"/>
                      </a:moveTo>
                      <a:cubicBezTo>
                        <a:pt x="888" y="1602"/>
                        <a:pt x="888" y="1602"/>
                        <a:pt x="888" y="1602"/>
                      </a:cubicBezTo>
                      <a:cubicBezTo>
                        <a:pt x="888" y="1602"/>
                        <a:pt x="886" y="1602"/>
                        <a:pt x="888" y="1603"/>
                      </a:cubicBezTo>
                      <a:close/>
                      <a:moveTo>
                        <a:pt x="638" y="169"/>
                      </a:moveTo>
                      <a:cubicBezTo>
                        <a:pt x="638" y="166"/>
                        <a:pt x="639" y="163"/>
                        <a:pt x="639" y="160"/>
                      </a:cubicBezTo>
                      <a:cubicBezTo>
                        <a:pt x="639" y="160"/>
                        <a:pt x="639" y="159"/>
                        <a:pt x="639" y="159"/>
                      </a:cubicBezTo>
                      <a:cubicBezTo>
                        <a:pt x="640" y="156"/>
                        <a:pt x="640" y="153"/>
                        <a:pt x="640" y="149"/>
                      </a:cubicBezTo>
                      <a:cubicBezTo>
                        <a:pt x="641" y="148"/>
                        <a:pt x="641" y="146"/>
                        <a:pt x="641" y="144"/>
                      </a:cubicBezTo>
                      <a:cubicBezTo>
                        <a:pt x="641" y="143"/>
                        <a:pt x="641" y="143"/>
                        <a:pt x="641" y="143"/>
                      </a:cubicBezTo>
                      <a:cubicBezTo>
                        <a:pt x="642" y="127"/>
                        <a:pt x="641" y="101"/>
                        <a:pt x="630" y="76"/>
                      </a:cubicBezTo>
                      <a:cubicBezTo>
                        <a:pt x="630" y="74"/>
                        <a:pt x="630" y="73"/>
                        <a:pt x="629" y="71"/>
                      </a:cubicBezTo>
                      <a:cubicBezTo>
                        <a:pt x="625" y="55"/>
                        <a:pt x="616" y="40"/>
                        <a:pt x="599" y="33"/>
                      </a:cubicBezTo>
                      <a:cubicBezTo>
                        <a:pt x="602" y="35"/>
                        <a:pt x="605" y="36"/>
                        <a:pt x="608" y="37"/>
                      </a:cubicBezTo>
                      <a:cubicBezTo>
                        <a:pt x="599" y="28"/>
                        <a:pt x="583" y="17"/>
                        <a:pt x="570" y="15"/>
                      </a:cubicBezTo>
                      <a:cubicBezTo>
                        <a:pt x="577" y="15"/>
                        <a:pt x="584" y="21"/>
                        <a:pt x="592" y="21"/>
                      </a:cubicBezTo>
                      <a:cubicBezTo>
                        <a:pt x="586" y="15"/>
                        <a:pt x="575" y="9"/>
                        <a:pt x="566" y="8"/>
                      </a:cubicBezTo>
                      <a:cubicBezTo>
                        <a:pt x="560" y="7"/>
                        <a:pt x="551" y="12"/>
                        <a:pt x="544" y="12"/>
                      </a:cubicBezTo>
                      <a:cubicBezTo>
                        <a:pt x="543" y="11"/>
                        <a:pt x="542" y="11"/>
                        <a:pt x="541" y="11"/>
                      </a:cubicBezTo>
                      <a:cubicBezTo>
                        <a:pt x="539" y="10"/>
                        <a:pt x="537" y="9"/>
                        <a:pt x="535" y="8"/>
                      </a:cubicBezTo>
                      <a:cubicBezTo>
                        <a:pt x="528" y="4"/>
                        <a:pt x="521" y="4"/>
                        <a:pt x="513" y="2"/>
                      </a:cubicBezTo>
                      <a:cubicBezTo>
                        <a:pt x="499" y="0"/>
                        <a:pt x="486" y="0"/>
                        <a:pt x="472" y="1"/>
                      </a:cubicBezTo>
                      <a:cubicBezTo>
                        <a:pt x="475" y="1"/>
                        <a:pt x="478" y="3"/>
                        <a:pt x="482" y="4"/>
                      </a:cubicBezTo>
                      <a:cubicBezTo>
                        <a:pt x="480" y="3"/>
                        <a:pt x="478" y="3"/>
                        <a:pt x="476" y="3"/>
                      </a:cubicBezTo>
                      <a:cubicBezTo>
                        <a:pt x="472" y="4"/>
                        <a:pt x="469" y="4"/>
                        <a:pt x="465" y="5"/>
                      </a:cubicBezTo>
                      <a:cubicBezTo>
                        <a:pt x="463" y="5"/>
                        <a:pt x="462" y="6"/>
                        <a:pt x="460" y="6"/>
                      </a:cubicBezTo>
                      <a:cubicBezTo>
                        <a:pt x="457" y="7"/>
                        <a:pt x="453" y="7"/>
                        <a:pt x="450" y="7"/>
                      </a:cubicBezTo>
                      <a:cubicBezTo>
                        <a:pt x="442" y="8"/>
                        <a:pt x="433" y="8"/>
                        <a:pt x="425" y="10"/>
                      </a:cubicBezTo>
                      <a:cubicBezTo>
                        <a:pt x="424" y="10"/>
                        <a:pt x="422" y="10"/>
                        <a:pt x="421" y="11"/>
                      </a:cubicBezTo>
                      <a:cubicBezTo>
                        <a:pt x="422" y="12"/>
                        <a:pt x="423" y="12"/>
                        <a:pt x="424" y="12"/>
                      </a:cubicBezTo>
                      <a:cubicBezTo>
                        <a:pt x="425" y="12"/>
                        <a:pt x="426" y="12"/>
                        <a:pt x="427" y="12"/>
                      </a:cubicBezTo>
                      <a:cubicBezTo>
                        <a:pt x="427" y="12"/>
                        <a:pt x="428" y="12"/>
                        <a:pt x="429" y="12"/>
                      </a:cubicBezTo>
                      <a:cubicBezTo>
                        <a:pt x="423" y="14"/>
                        <a:pt x="418" y="16"/>
                        <a:pt x="413" y="18"/>
                      </a:cubicBezTo>
                      <a:cubicBezTo>
                        <a:pt x="410" y="19"/>
                        <a:pt x="407" y="20"/>
                        <a:pt x="404" y="21"/>
                      </a:cubicBezTo>
                      <a:cubicBezTo>
                        <a:pt x="394" y="25"/>
                        <a:pt x="387" y="33"/>
                        <a:pt x="378" y="39"/>
                      </a:cubicBezTo>
                      <a:cubicBezTo>
                        <a:pt x="380" y="37"/>
                        <a:pt x="383" y="36"/>
                        <a:pt x="385" y="35"/>
                      </a:cubicBezTo>
                      <a:cubicBezTo>
                        <a:pt x="381" y="40"/>
                        <a:pt x="374" y="43"/>
                        <a:pt x="370" y="48"/>
                      </a:cubicBezTo>
                      <a:cubicBezTo>
                        <a:pt x="368" y="52"/>
                        <a:pt x="367" y="56"/>
                        <a:pt x="366" y="60"/>
                      </a:cubicBezTo>
                      <a:cubicBezTo>
                        <a:pt x="343" y="95"/>
                        <a:pt x="348" y="137"/>
                        <a:pt x="349" y="147"/>
                      </a:cubicBezTo>
                      <a:cubicBezTo>
                        <a:pt x="349" y="147"/>
                        <a:pt x="349" y="148"/>
                        <a:pt x="349" y="148"/>
                      </a:cubicBezTo>
                      <a:cubicBezTo>
                        <a:pt x="350" y="149"/>
                        <a:pt x="350" y="149"/>
                        <a:pt x="350" y="150"/>
                      </a:cubicBezTo>
                      <a:cubicBezTo>
                        <a:pt x="350" y="150"/>
                        <a:pt x="350" y="150"/>
                        <a:pt x="350" y="150"/>
                      </a:cubicBezTo>
                      <a:cubicBezTo>
                        <a:pt x="350" y="151"/>
                        <a:pt x="350" y="153"/>
                        <a:pt x="350" y="153"/>
                      </a:cubicBezTo>
                      <a:cubicBezTo>
                        <a:pt x="352" y="166"/>
                        <a:pt x="352" y="166"/>
                        <a:pt x="352" y="166"/>
                      </a:cubicBezTo>
                      <a:cubicBezTo>
                        <a:pt x="351" y="164"/>
                        <a:pt x="350" y="162"/>
                        <a:pt x="350" y="160"/>
                      </a:cubicBezTo>
                      <a:cubicBezTo>
                        <a:pt x="350" y="160"/>
                        <a:pt x="350" y="160"/>
                        <a:pt x="350" y="160"/>
                      </a:cubicBezTo>
                      <a:cubicBezTo>
                        <a:pt x="350" y="158"/>
                        <a:pt x="346" y="155"/>
                        <a:pt x="346" y="155"/>
                      </a:cubicBezTo>
                      <a:cubicBezTo>
                        <a:pt x="341" y="152"/>
                        <a:pt x="337" y="158"/>
                        <a:pt x="337" y="166"/>
                      </a:cubicBezTo>
                      <a:cubicBezTo>
                        <a:pt x="337" y="174"/>
                        <a:pt x="343" y="190"/>
                        <a:pt x="343" y="196"/>
                      </a:cubicBezTo>
                      <a:cubicBezTo>
                        <a:pt x="343" y="202"/>
                        <a:pt x="345" y="217"/>
                        <a:pt x="349" y="226"/>
                      </a:cubicBezTo>
                      <a:cubicBezTo>
                        <a:pt x="352" y="236"/>
                        <a:pt x="351" y="240"/>
                        <a:pt x="354" y="246"/>
                      </a:cubicBezTo>
                      <a:cubicBezTo>
                        <a:pt x="357" y="251"/>
                        <a:pt x="359" y="256"/>
                        <a:pt x="362" y="261"/>
                      </a:cubicBezTo>
                      <a:cubicBezTo>
                        <a:pt x="362" y="261"/>
                        <a:pt x="363" y="262"/>
                        <a:pt x="363" y="263"/>
                      </a:cubicBezTo>
                      <a:cubicBezTo>
                        <a:pt x="364" y="263"/>
                        <a:pt x="364" y="263"/>
                        <a:pt x="364" y="263"/>
                      </a:cubicBezTo>
                      <a:cubicBezTo>
                        <a:pt x="364" y="264"/>
                        <a:pt x="365" y="264"/>
                        <a:pt x="365" y="264"/>
                      </a:cubicBezTo>
                      <a:cubicBezTo>
                        <a:pt x="365" y="265"/>
                        <a:pt x="366" y="265"/>
                        <a:pt x="366" y="265"/>
                      </a:cubicBezTo>
                      <a:cubicBezTo>
                        <a:pt x="366" y="266"/>
                        <a:pt x="367" y="266"/>
                        <a:pt x="367" y="266"/>
                      </a:cubicBezTo>
                      <a:cubicBezTo>
                        <a:pt x="368" y="267"/>
                        <a:pt x="368" y="267"/>
                        <a:pt x="369" y="267"/>
                      </a:cubicBezTo>
                      <a:cubicBezTo>
                        <a:pt x="369" y="267"/>
                        <a:pt x="369" y="268"/>
                        <a:pt x="369" y="268"/>
                      </a:cubicBezTo>
                      <a:cubicBezTo>
                        <a:pt x="372" y="270"/>
                        <a:pt x="374" y="271"/>
                        <a:pt x="376" y="272"/>
                      </a:cubicBezTo>
                      <a:cubicBezTo>
                        <a:pt x="376" y="272"/>
                        <a:pt x="376" y="272"/>
                        <a:pt x="376" y="272"/>
                      </a:cubicBezTo>
                      <a:cubicBezTo>
                        <a:pt x="376" y="274"/>
                        <a:pt x="376" y="276"/>
                        <a:pt x="376" y="278"/>
                      </a:cubicBezTo>
                      <a:cubicBezTo>
                        <a:pt x="376" y="278"/>
                        <a:pt x="376" y="278"/>
                        <a:pt x="376" y="278"/>
                      </a:cubicBezTo>
                      <a:cubicBezTo>
                        <a:pt x="377" y="279"/>
                        <a:pt x="377" y="280"/>
                        <a:pt x="377" y="281"/>
                      </a:cubicBezTo>
                      <a:cubicBezTo>
                        <a:pt x="377" y="281"/>
                        <a:pt x="377" y="281"/>
                        <a:pt x="377" y="281"/>
                      </a:cubicBezTo>
                      <a:cubicBezTo>
                        <a:pt x="377" y="282"/>
                        <a:pt x="377" y="283"/>
                        <a:pt x="377" y="285"/>
                      </a:cubicBezTo>
                      <a:cubicBezTo>
                        <a:pt x="377" y="285"/>
                        <a:pt x="377" y="285"/>
                        <a:pt x="377" y="285"/>
                      </a:cubicBezTo>
                      <a:cubicBezTo>
                        <a:pt x="377" y="286"/>
                        <a:pt x="377" y="287"/>
                        <a:pt x="378" y="288"/>
                      </a:cubicBezTo>
                      <a:cubicBezTo>
                        <a:pt x="378" y="288"/>
                        <a:pt x="378" y="289"/>
                        <a:pt x="378" y="289"/>
                      </a:cubicBezTo>
                      <a:cubicBezTo>
                        <a:pt x="378" y="290"/>
                        <a:pt x="378" y="291"/>
                        <a:pt x="378" y="292"/>
                      </a:cubicBezTo>
                      <a:cubicBezTo>
                        <a:pt x="378" y="292"/>
                        <a:pt x="378" y="293"/>
                        <a:pt x="378" y="293"/>
                      </a:cubicBezTo>
                      <a:cubicBezTo>
                        <a:pt x="378" y="294"/>
                        <a:pt x="378" y="295"/>
                        <a:pt x="379" y="296"/>
                      </a:cubicBezTo>
                      <a:cubicBezTo>
                        <a:pt x="379" y="296"/>
                        <a:pt x="379" y="297"/>
                        <a:pt x="379" y="297"/>
                      </a:cubicBezTo>
                      <a:cubicBezTo>
                        <a:pt x="379" y="298"/>
                        <a:pt x="379" y="299"/>
                        <a:pt x="379" y="300"/>
                      </a:cubicBezTo>
                      <a:cubicBezTo>
                        <a:pt x="379" y="300"/>
                        <a:pt x="379" y="301"/>
                        <a:pt x="379" y="301"/>
                      </a:cubicBezTo>
                      <a:cubicBezTo>
                        <a:pt x="380" y="302"/>
                        <a:pt x="380" y="303"/>
                        <a:pt x="380" y="304"/>
                      </a:cubicBezTo>
                      <a:cubicBezTo>
                        <a:pt x="380" y="304"/>
                        <a:pt x="380" y="305"/>
                        <a:pt x="380" y="305"/>
                      </a:cubicBezTo>
                      <a:cubicBezTo>
                        <a:pt x="380" y="306"/>
                        <a:pt x="381" y="307"/>
                        <a:pt x="381" y="307"/>
                      </a:cubicBezTo>
                      <a:cubicBezTo>
                        <a:pt x="381" y="308"/>
                        <a:pt x="381" y="309"/>
                        <a:pt x="381" y="309"/>
                      </a:cubicBezTo>
                      <a:cubicBezTo>
                        <a:pt x="381" y="310"/>
                        <a:pt x="381" y="311"/>
                        <a:pt x="382" y="311"/>
                      </a:cubicBezTo>
                      <a:cubicBezTo>
                        <a:pt x="382" y="312"/>
                        <a:pt x="382" y="312"/>
                        <a:pt x="382" y="313"/>
                      </a:cubicBezTo>
                      <a:cubicBezTo>
                        <a:pt x="382" y="313"/>
                        <a:pt x="382" y="314"/>
                        <a:pt x="382" y="315"/>
                      </a:cubicBezTo>
                      <a:cubicBezTo>
                        <a:pt x="383" y="315"/>
                        <a:pt x="383" y="316"/>
                        <a:pt x="383" y="316"/>
                      </a:cubicBezTo>
                      <a:cubicBezTo>
                        <a:pt x="383" y="317"/>
                        <a:pt x="383" y="318"/>
                        <a:pt x="383" y="318"/>
                      </a:cubicBezTo>
                      <a:cubicBezTo>
                        <a:pt x="384" y="319"/>
                        <a:pt x="384" y="319"/>
                        <a:pt x="384" y="320"/>
                      </a:cubicBezTo>
                      <a:cubicBezTo>
                        <a:pt x="384" y="320"/>
                        <a:pt x="384" y="321"/>
                        <a:pt x="384" y="321"/>
                      </a:cubicBezTo>
                      <a:cubicBezTo>
                        <a:pt x="385" y="322"/>
                        <a:pt x="385" y="322"/>
                        <a:pt x="385" y="323"/>
                      </a:cubicBezTo>
                      <a:cubicBezTo>
                        <a:pt x="385" y="323"/>
                        <a:pt x="385" y="324"/>
                        <a:pt x="385" y="324"/>
                      </a:cubicBezTo>
                      <a:cubicBezTo>
                        <a:pt x="386" y="325"/>
                        <a:pt x="386" y="326"/>
                        <a:pt x="387" y="327"/>
                      </a:cubicBezTo>
                      <a:cubicBezTo>
                        <a:pt x="389" y="330"/>
                        <a:pt x="392" y="336"/>
                        <a:pt x="397" y="343"/>
                      </a:cubicBezTo>
                      <a:cubicBezTo>
                        <a:pt x="397" y="350"/>
                        <a:pt x="399" y="360"/>
                        <a:pt x="399" y="371"/>
                      </a:cubicBezTo>
                      <a:cubicBezTo>
                        <a:pt x="400" y="385"/>
                        <a:pt x="398" y="401"/>
                        <a:pt x="393" y="415"/>
                      </a:cubicBezTo>
                      <a:cubicBezTo>
                        <a:pt x="386" y="432"/>
                        <a:pt x="373" y="448"/>
                        <a:pt x="349" y="461"/>
                      </a:cubicBezTo>
                      <a:cubicBezTo>
                        <a:pt x="346" y="462"/>
                        <a:pt x="342" y="464"/>
                        <a:pt x="338" y="465"/>
                      </a:cubicBezTo>
                      <a:cubicBezTo>
                        <a:pt x="309" y="477"/>
                        <a:pt x="270" y="497"/>
                        <a:pt x="244" y="502"/>
                      </a:cubicBezTo>
                      <a:cubicBezTo>
                        <a:pt x="224" y="505"/>
                        <a:pt x="117" y="546"/>
                        <a:pt x="96" y="637"/>
                      </a:cubicBezTo>
                      <a:cubicBezTo>
                        <a:pt x="87" y="666"/>
                        <a:pt x="78" y="702"/>
                        <a:pt x="76" y="737"/>
                      </a:cubicBezTo>
                      <a:cubicBezTo>
                        <a:pt x="75" y="753"/>
                        <a:pt x="75" y="768"/>
                        <a:pt x="77" y="784"/>
                      </a:cubicBezTo>
                      <a:cubicBezTo>
                        <a:pt x="79" y="818"/>
                        <a:pt x="54" y="883"/>
                        <a:pt x="51" y="996"/>
                      </a:cubicBezTo>
                      <a:cubicBezTo>
                        <a:pt x="52" y="1036"/>
                        <a:pt x="48" y="1064"/>
                        <a:pt x="43" y="1082"/>
                      </a:cubicBezTo>
                      <a:cubicBezTo>
                        <a:pt x="41" y="1086"/>
                        <a:pt x="40" y="1090"/>
                        <a:pt x="39" y="1094"/>
                      </a:cubicBezTo>
                      <a:cubicBezTo>
                        <a:pt x="19" y="1158"/>
                        <a:pt x="19" y="1301"/>
                        <a:pt x="18" y="1338"/>
                      </a:cubicBezTo>
                      <a:cubicBezTo>
                        <a:pt x="17" y="1362"/>
                        <a:pt x="16" y="1396"/>
                        <a:pt x="12" y="1413"/>
                      </a:cubicBezTo>
                      <a:cubicBezTo>
                        <a:pt x="9" y="1426"/>
                        <a:pt x="10" y="1438"/>
                        <a:pt x="9" y="1450"/>
                      </a:cubicBezTo>
                      <a:cubicBezTo>
                        <a:pt x="9" y="1450"/>
                        <a:pt x="9" y="1450"/>
                        <a:pt x="9" y="1450"/>
                      </a:cubicBezTo>
                      <a:cubicBezTo>
                        <a:pt x="9" y="1451"/>
                        <a:pt x="9" y="1453"/>
                        <a:pt x="8" y="1454"/>
                      </a:cubicBezTo>
                      <a:cubicBezTo>
                        <a:pt x="8" y="1455"/>
                        <a:pt x="8" y="1457"/>
                        <a:pt x="7" y="1458"/>
                      </a:cubicBezTo>
                      <a:cubicBezTo>
                        <a:pt x="7" y="1459"/>
                        <a:pt x="7" y="1460"/>
                        <a:pt x="7" y="1461"/>
                      </a:cubicBezTo>
                      <a:cubicBezTo>
                        <a:pt x="5" y="1467"/>
                        <a:pt x="3" y="1469"/>
                        <a:pt x="4" y="1477"/>
                      </a:cubicBezTo>
                      <a:cubicBezTo>
                        <a:pt x="5" y="1498"/>
                        <a:pt x="5" y="1498"/>
                        <a:pt x="5" y="1498"/>
                      </a:cubicBezTo>
                      <a:cubicBezTo>
                        <a:pt x="5" y="1499"/>
                        <a:pt x="5" y="1500"/>
                        <a:pt x="4" y="1501"/>
                      </a:cubicBezTo>
                      <a:cubicBezTo>
                        <a:pt x="5" y="1502"/>
                        <a:pt x="5" y="1519"/>
                        <a:pt x="5" y="1523"/>
                      </a:cubicBezTo>
                      <a:cubicBezTo>
                        <a:pt x="6" y="1523"/>
                        <a:pt x="6" y="1523"/>
                        <a:pt x="6" y="1523"/>
                      </a:cubicBezTo>
                      <a:cubicBezTo>
                        <a:pt x="6" y="1541"/>
                        <a:pt x="7" y="1569"/>
                        <a:pt x="4" y="1585"/>
                      </a:cubicBezTo>
                      <a:cubicBezTo>
                        <a:pt x="0" y="1611"/>
                        <a:pt x="3" y="1626"/>
                        <a:pt x="4" y="1642"/>
                      </a:cubicBezTo>
                      <a:cubicBezTo>
                        <a:pt x="6" y="1658"/>
                        <a:pt x="22" y="1682"/>
                        <a:pt x="26" y="1701"/>
                      </a:cubicBezTo>
                      <a:cubicBezTo>
                        <a:pt x="36" y="1743"/>
                        <a:pt x="48" y="1744"/>
                        <a:pt x="57" y="1757"/>
                      </a:cubicBezTo>
                      <a:cubicBezTo>
                        <a:pt x="65" y="1770"/>
                        <a:pt x="85" y="1779"/>
                        <a:pt x="91" y="1784"/>
                      </a:cubicBezTo>
                      <a:cubicBezTo>
                        <a:pt x="91" y="1784"/>
                        <a:pt x="91" y="1784"/>
                        <a:pt x="91" y="1784"/>
                      </a:cubicBezTo>
                      <a:cubicBezTo>
                        <a:pt x="92" y="1785"/>
                        <a:pt x="92" y="1785"/>
                        <a:pt x="92" y="1785"/>
                      </a:cubicBezTo>
                      <a:cubicBezTo>
                        <a:pt x="92" y="1785"/>
                        <a:pt x="93" y="1785"/>
                        <a:pt x="93" y="1785"/>
                      </a:cubicBezTo>
                      <a:cubicBezTo>
                        <a:pt x="96" y="1789"/>
                        <a:pt x="104" y="1796"/>
                        <a:pt x="114" y="1797"/>
                      </a:cubicBezTo>
                      <a:cubicBezTo>
                        <a:pt x="114" y="1797"/>
                        <a:pt x="114" y="1797"/>
                        <a:pt x="114" y="1797"/>
                      </a:cubicBezTo>
                      <a:cubicBezTo>
                        <a:pt x="114" y="1798"/>
                        <a:pt x="114" y="1798"/>
                        <a:pt x="115" y="1798"/>
                      </a:cubicBezTo>
                      <a:cubicBezTo>
                        <a:pt x="115" y="1798"/>
                        <a:pt x="115" y="1798"/>
                        <a:pt x="115" y="1798"/>
                      </a:cubicBezTo>
                      <a:cubicBezTo>
                        <a:pt x="116" y="1798"/>
                        <a:pt x="117" y="1798"/>
                        <a:pt x="117" y="1798"/>
                      </a:cubicBezTo>
                      <a:cubicBezTo>
                        <a:pt x="118" y="1797"/>
                        <a:pt x="119" y="1798"/>
                        <a:pt x="119" y="1797"/>
                      </a:cubicBezTo>
                      <a:cubicBezTo>
                        <a:pt x="121" y="1797"/>
                        <a:pt x="122" y="1797"/>
                        <a:pt x="123" y="1796"/>
                      </a:cubicBezTo>
                      <a:cubicBezTo>
                        <a:pt x="130" y="1793"/>
                        <a:pt x="130" y="1785"/>
                        <a:pt x="130" y="1783"/>
                      </a:cubicBezTo>
                      <a:cubicBezTo>
                        <a:pt x="131" y="1783"/>
                        <a:pt x="134" y="1784"/>
                        <a:pt x="138" y="1784"/>
                      </a:cubicBezTo>
                      <a:cubicBezTo>
                        <a:pt x="142" y="1784"/>
                        <a:pt x="156" y="1785"/>
                        <a:pt x="163" y="1783"/>
                      </a:cubicBezTo>
                      <a:cubicBezTo>
                        <a:pt x="165" y="1783"/>
                        <a:pt x="167" y="1782"/>
                        <a:pt x="167" y="1781"/>
                      </a:cubicBezTo>
                      <a:cubicBezTo>
                        <a:pt x="179" y="1770"/>
                        <a:pt x="164" y="1759"/>
                        <a:pt x="163" y="1758"/>
                      </a:cubicBezTo>
                      <a:cubicBezTo>
                        <a:pt x="174" y="1757"/>
                        <a:pt x="174" y="1757"/>
                        <a:pt x="174" y="1757"/>
                      </a:cubicBezTo>
                      <a:cubicBezTo>
                        <a:pt x="174" y="1757"/>
                        <a:pt x="174" y="1757"/>
                        <a:pt x="175" y="1757"/>
                      </a:cubicBezTo>
                      <a:cubicBezTo>
                        <a:pt x="175" y="1756"/>
                        <a:pt x="175" y="1756"/>
                        <a:pt x="175" y="1756"/>
                      </a:cubicBezTo>
                      <a:cubicBezTo>
                        <a:pt x="189" y="1748"/>
                        <a:pt x="171" y="1732"/>
                        <a:pt x="171" y="1732"/>
                      </a:cubicBezTo>
                      <a:cubicBezTo>
                        <a:pt x="171" y="1731"/>
                        <a:pt x="170" y="1731"/>
                        <a:pt x="167" y="1730"/>
                      </a:cubicBezTo>
                      <a:cubicBezTo>
                        <a:pt x="151" y="1721"/>
                        <a:pt x="151" y="1721"/>
                        <a:pt x="151" y="1721"/>
                      </a:cubicBezTo>
                      <a:cubicBezTo>
                        <a:pt x="160" y="1718"/>
                        <a:pt x="172" y="1715"/>
                        <a:pt x="172" y="1713"/>
                      </a:cubicBezTo>
                      <a:cubicBezTo>
                        <a:pt x="171" y="1713"/>
                        <a:pt x="171" y="1713"/>
                        <a:pt x="171" y="1712"/>
                      </a:cubicBezTo>
                      <a:cubicBezTo>
                        <a:pt x="172" y="1712"/>
                        <a:pt x="172" y="1712"/>
                        <a:pt x="172" y="1712"/>
                      </a:cubicBezTo>
                      <a:cubicBezTo>
                        <a:pt x="171" y="1697"/>
                        <a:pt x="165" y="1694"/>
                        <a:pt x="158" y="1694"/>
                      </a:cubicBezTo>
                      <a:cubicBezTo>
                        <a:pt x="151" y="1695"/>
                        <a:pt x="144" y="1698"/>
                        <a:pt x="139" y="1701"/>
                      </a:cubicBezTo>
                      <a:cubicBezTo>
                        <a:pt x="137" y="1702"/>
                        <a:pt x="136" y="1702"/>
                        <a:pt x="135" y="1703"/>
                      </a:cubicBezTo>
                      <a:cubicBezTo>
                        <a:pt x="133" y="1703"/>
                        <a:pt x="132" y="1704"/>
                        <a:pt x="131" y="1703"/>
                      </a:cubicBezTo>
                      <a:cubicBezTo>
                        <a:pt x="123" y="1692"/>
                        <a:pt x="116" y="1696"/>
                        <a:pt x="111" y="1694"/>
                      </a:cubicBezTo>
                      <a:cubicBezTo>
                        <a:pt x="99" y="1629"/>
                        <a:pt x="99" y="1629"/>
                        <a:pt x="99" y="1629"/>
                      </a:cubicBezTo>
                      <a:cubicBezTo>
                        <a:pt x="99" y="1629"/>
                        <a:pt x="99" y="1628"/>
                        <a:pt x="99" y="1627"/>
                      </a:cubicBezTo>
                      <a:cubicBezTo>
                        <a:pt x="105" y="1618"/>
                        <a:pt x="92" y="1598"/>
                        <a:pt x="92" y="1598"/>
                      </a:cubicBezTo>
                      <a:cubicBezTo>
                        <a:pt x="92" y="1598"/>
                        <a:pt x="101" y="1603"/>
                        <a:pt x="109" y="1612"/>
                      </a:cubicBezTo>
                      <a:cubicBezTo>
                        <a:pt x="110" y="1614"/>
                        <a:pt x="111" y="1616"/>
                        <a:pt x="112" y="1618"/>
                      </a:cubicBezTo>
                      <a:cubicBezTo>
                        <a:pt x="117" y="1631"/>
                        <a:pt x="129" y="1652"/>
                        <a:pt x="143" y="1658"/>
                      </a:cubicBezTo>
                      <a:cubicBezTo>
                        <a:pt x="150" y="1661"/>
                        <a:pt x="157" y="1661"/>
                        <a:pt x="165" y="1656"/>
                      </a:cubicBezTo>
                      <a:cubicBezTo>
                        <a:pt x="184" y="1644"/>
                        <a:pt x="165" y="1611"/>
                        <a:pt x="148" y="1590"/>
                      </a:cubicBezTo>
                      <a:cubicBezTo>
                        <a:pt x="144" y="1585"/>
                        <a:pt x="139" y="1580"/>
                        <a:pt x="136" y="1577"/>
                      </a:cubicBezTo>
                      <a:cubicBezTo>
                        <a:pt x="134" y="1575"/>
                        <a:pt x="133" y="1574"/>
                        <a:pt x="132" y="1573"/>
                      </a:cubicBezTo>
                      <a:cubicBezTo>
                        <a:pt x="121" y="1556"/>
                        <a:pt x="119" y="1528"/>
                        <a:pt x="115" y="1510"/>
                      </a:cubicBezTo>
                      <a:cubicBezTo>
                        <a:pt x="114" y="1496"/>
                        <a:pt x="106" y="1481"/>
                        <a:pt x="106" y="1476"/>
                      </a:cubicBezTo>
                      <a:cubicBezTo>
                        <a:pt x="107" y="1475"/>
                        <a:pt x="107" y="1473"/>
                        <a:pt x="108" y="1471"/>
                      </a:cubicBezTo>
                      <a:cubicBezTo>
                        <a:pt x="110" y="1464"/>
                        <a:pt x="113" y="1450"/>
                        <a:pt x="116" y="1436"/>
                      </a:cubicBezTo>
                      <a:cubicBezTo>
                        <a:pt x="117" y="1426"/>
                        <a:pt x="134" y="1366"/>
                        <a:pt x="148" y="1311"/>
                      </a:cubicBezTo>
                      <a:cubicBezTo>
                        <a:pt x="159" y="1275"/>
                        <a:pt x="168" y="1242"/>
                        <a:pt x="169" y="1232"/>
                      </a:cubicBezTo>
                      <a:cubicBezTo>
                        <a:pt x="178" y="1188"/>
                        <a:pt x="188" y="1163"/>
                        <a:pt x="191" y="1137"/>
                      </a:cubicBezTo>
                      <a:cubicBezTo>
                        <a:pt x="193" y="1125"/>
                        <a:pt x="193" y="1113"/>
                        <a:pt x="191" y="1098"/>
                      </a:cubicBezTo>
                      <a:cubicBezTo>
                        <a:pt x="192" y="1066"/>
                        <a:pt x="204" y="980"/>
                        <a:pt x="207" y="961"/>
                      </a:cubicBezTo>
                      <a:cubicBezTo>
                        <a:pt x="207" y="969"/>
                        <a:pt x="207" y="976"/>
                        <a:pt x="207" y="984"/>
                      </a:cubicBezTo>
                      <a:cubicBezTo>
                        <a:pt x="207" y="984"/>
                        <a:pt x="207" y="984"/>
                        <a:pt x="207" y="984"/>
                      </a:cubicBezTo>
                      <a:cubicBezTo>
                        <a:pt x="197" y="1045"/>
                        <a:pt x="200" y="1084"/>
                        <a:pt x="202" y="1117"/>
                      </a:cubicBezTo>
                      <a:cubicBezTo>
                        <a:pt x="202" y="1120"/>
                        <a:pt x="202" y="1125"/>
                        <a:pt x="202" y="1131"/>
                      </a:cubicBezTo>
                      <a:cubicBezTo>
                        <a:pt x="193" y="1258"/>
                        <a:pt x="214" y="1421"/>
                        <a:pt x="213" y="1459"/>
                      </a:cubicBezTo>
                      <a:cubicBezTo>
                        <a:pt x="210" y="1478"/>
                        <a:pt x="205" y="1504"/>
                        <a:pt x="203" y="1547"/>
                      </a:cubicBezTo>
                      <a:cubicBezTo>
                        <a:pt x="202" y="1562"/>
                        <a:pt x="202" y="1588"/>
                        <a:pt x="203" y="1625"/>
                      </a:cubicBezTo>
                      <a:cubicBezTo>
                        <a:pt x="203" y="1725"/>
                        <a:pt x="212" y="1867"/>
                        <a:pt x="247" y="2046"/>
                      </a:cubicBezTo>
                      <a:cubicBezTo>
                        <a:pt x="249" y="2058"/>
                        <a:pt x="251" y="2069"/>
                        <a:pt x="253" y="2081"/>
                      </a:cubicBezTo>
                      <a:cubicBezTo>
                        <a:pt x="256" y="2097"/>
                        <a:pt x="258" y="2150"/>
                        <a:pt x="264" y="2179"/>
                      </a:cubicBezTo>
                      <a:cubicBezTo>
                        <a:pt x="265" y="2186"/>
                        <a:pt x="280" y="2220"/>
                        <a:pt x="281" y="2266"/>
                      </a:cubicBezTo>
                      <a:cubicBezTo>
                        <a:pt x="283" y="2340"/>
                        <a:pt x="274" y="2437"/>
                        <a:pt x="277" y="2490"/>
                      </a:cubicBezTo>
                      <a:cubicBezTo>
                        <a:pt x="280" y="2576"/>
                        <a:pt x="317" y="2656"/>
                        <a:pt x="331" y="2712"/>
                      </a:cubicBezTo>
                      <a:cubicBezTo>
                        <a:pt x="344" y="2768"/>
                        <a:pt x="350" y="2812"/>
                        <a:pt x="347" y="2823"/>
                      </a:cubicBezTo>
                      <a:cubicBezTo>
                        <a:pt x="345" y="2833"/>
                        <a:pt x="342" y="2851"/>
                        <a:pt x="351" y="2867"/>
                      </a:cubicBezTo>
                      <a:cubicBezTo>
                        <a:pt x="351" y="2867"/>
                        <a:pt x="351" y="2867"/>
                        <a:pt x="351" y="2867"/>
                      </a:cubicBezTo>
                      <a:cubicBezTo>
                        <a:pt x="347" y="2877"/>
                        <a:pt x="325" y="2923"/>
                        <a:pt x="312" y="2932"/>
                      </a:cubicBezTo>
                      <a:cubicBezTo>
                        <a:pt x="300" y="2942"/>
                        <a:pt x="296" y="2950"/>
                        <a:pt x="286" y="2956"/>
                      </a:cubicBezTo>
                      <a:cubicBezTo>
                        <a:pt x="276" y="2962"/>
                        <a:pt x="270" y="2967"/>
                        <a:pt x="266" y="2978"/>
                      </a:cubicBezTo>
                      <a:cubicBezTo>
                        <a:pt x="264" y="2984"/>
                        <a:pt x="260" y="2990"/>
                        <a:pt x="258" y="2996"/>
                      </a:cubicBezTo>
                      <a:cubicBezTo>
                        <a:pt x="257" y="3000"/>
                        <a:pt x="256" y="3004"/>
                        <a:pt x="260" y="3007"/>
                      </a:cubicBezTo>
                      <a:cubicBezTo>
                        <a:pt x="261" y="3008"/>
                        <a:pt x="263" y="3009"/>
                        <a:pt x="263" y="3010"/>
                      </a:cubicBezTo>
                      <a:cubicBezTo>
                        <a:pt x="264" y="3009"/>
                        <a:pt x="264" y="3009"/>
                        <a:pt x="264" y="3009"/>
                      </a:cubicBezTo>
                      <a:cubicBezTo>
                        <a:pt x="263" y="3013"/>
                        <a:pt x="263" y="3015"/>
                        <a:pt x="265" y="3017"/>
                      </a:cubicBezTo>
                      <a:cubicBezTo>
                        <a:pt x="269" y="3025"/>
                        <a:pt x="276" y="3026"/>
                        <a:pt x="286" y="3025"/>
                      </a:cubicBezTo>
                      <a:cubicBezTo>
                        <a:pt x="287" y="3024"/>
                        <a:pt x="287" y="3024"/>
                        <a:pt x="287" y="3024"/>
                      </a:cubicBezTo>
                      <a:cubicBezTo>
                        <a:pt x="287" y="3027"/>
                        <a:pt x="288" y="3029"/>
                        <a:pt x="290" y="3032"/>
                      </a:cubicBezTo>
                      <a:cubicBezTo>
                        <a:pt x="296" y="3041"/>
                        <a:pt x="317" y="3045"/>
                        <a:pt x="325" y="3037"/>
                      </a:cubicBezTo>
                      <a:cubicBezTo>
                        <a:pt x="336" y="3043"/>
                        <a:pt x="358" y="3044"/>
                        <a:pt x="366" y="3034"/>
                      </a:cubicBezTo>
                      <a:cubicBezTo>
                        <a:pt x="367" y="3035"/>
                        <a:pt x="367" y="3036"/>
                        <a:pt x="367" y="3036"/>
                      </a:cubicBezTo>
                      <a:cubicBezTo>
                        <a:pt x="367" y="3036"/>
                        <a:pt x="367" y="3036"/>
                        <a:pt x="367" y="3036"/>
                      </a:cubicBezTo>
                      <a:cubicBezTo>
                        <a:pt x="374" y="3051"/>
                        <a:pt x="398" y="3048"/>
                        <a:pt x="412" y="3045"/>
                      </a:cubicBezTo>
                      <a:cubicBezTo>
                        <a:pt x="425" y="3043"/>
                        <a:pt x="431" y="3036"/>
                        <a:pt x="438" y="3030"/>
                      </a:cubicBezTo>
                      <a:cubicBezTo>
                        <a:pt x="438" y="3030"/>
                        <a:pt x="438" y="3030"/>
                        <a:pt x="438" y="3030"/>
                      </a:cubicBezTo>
                      <a:cubicBezTo>
                        <a:pt x="439" y="3030"/>
                        <a:pt x="439" y="3029"/>
                        <a:pt x="439" y="3029"/>
                      </a:cubicBezTo>
                      <a:cubicBezTo>
                        <a:pt x="440" y="3028"/>
                        <a:pt x="441" y="3028"/>
                        <a:pt x="442" y="3027"/>
                      </a:cubicBezTo>
                      <a:cubicBezTo>
                        <a:pt x="447" y="3023"/>
                        <a:pt x="452" y="3018"/>
                        <a:pt x="453" y="3012"/>
                      </a:cubicBezTo>
                      <a:cubicBezTo>
                        <a:pt x="455" y="3008"/>
                        <a:pt x="455" y="3003"/>
                        <a:pt x="454" y="2997"/>
                      </a:cubicBezTo>
                      <a:cubicBezTo>
                        <a:pt x="452" y="2981"/>
                        <a:pt x="454" y="2981"/>
                        <a:pt x="456" y="2962"/>
                      </a:cubicBezTo>
                      <a:cubicBezTo>
                        <a:pt x="456" y="2961"/>
                        <a:pt x="456" y="2960"/>
                        <a:pt x="456" y="2959"/>
                      </a:cubicBezTo>
                      <a:cubicBezTo>
                        <a:pt x="459" y="2953"/>
                        <a:pt x="464" y="2948"/>
                        <a:pt x="466" y="2939"/>
                      </a:cubicBezTo>
                      <a:cubicBezTo>
                        <a:pt x="467" y="2936"/>
                        <a:pt x="468" y="2933"/>
                        <a:pt x="468" y="2929"/>
                      </a:cubicBezTo>
                      <a:cubicBezTo>
                        <a:pt x="469" y="2914"/>
                        <a:pt x="458" y="2851"/>
                        <a:pt x="459" y="2843"/>
                      </a:cubicBezTo>
                      <a:cubicBezTo>
                        <a:pt x="462" y="2823"/>
                        <a:pt x="448" y="2807"/>
                        <a:pt x="444" y="2775"/>
                      </a:cubicBezTo>
                      <a:cubicBezTo>
                        <a:pt x="439" y="2742"/>
                        <a:pt x="452" y="2632"/>
                        <a:pt x="452" y="2612"/>
                      </a:cubicBezTo>
                      <a:cubicBezTo>
                        <a:pt x="452" y="2574"/>
                        <a:pt x="472" y="2511"/>
                        <a:pt x="467" y="2434"/>
                      </a:cubicBezTo>
                      <a:cubicBezTo>
                        <a:pt x="463" y="2389"/>
                        <a:pt x="441" y="2252"/>
                        <a:pt x="441" y="2221"/>
                      </a:cubicBezTo>
                      <a:cubicBezTo>
                        <a:pt x="441" y="2215"/>
                        <a:pt x="440" y="2181"/>
                        <a:pt x="442" y="2175"/>
                      </a:cubicBezTo>
                      <a:cubicBezTo>
                        <a:pt x="448" y="2155"/>
                        <a:pt x="465" y="1903"/>
                        <a:pt x="465" y="1900"/>
                      </a:cubicBezTo>
                      <a:cubicBezTo>
                        <a:pt x="468" y="1870"/>
                        <a:pt x="489" y="1711"/>
                        <a:pt x="489" y="1711"/>
                      </a:cubicBezTo>
                      <a:cubicBezTo>
                        <a:pt x="490" y="1711"/>
                        <a:pt x="490" y="1711"/>
                        <a:pt x="490" y="1711"/>
                      </a:cubicBezTo>
                      <a:cubicBezTo>
                        <a:pt x="492" y="1711"/>
                        <a:pt x="494" y="1712"/>
                        <a:pt x="496" y="1712"/>
                      </a:cubicBezTo>
                      <a:cubicBezTo>
                        <a:pt x="497" y="1712"/>
                        <a:pt x="498" y="1712"/>
                        <a:pt x="499" y="1712"/>
                      </a:cubicBezTo>
                      <a:cubicBezTo>
                        <a:pt x="500" y="1719"/>
                        <a:pt x="523" y="1868"/>
                        <a:pt x="525" y="1897"/>
                      </a:cubicBezTo>
                      <a:cubicBezTo>
                        <a:pt x="525" y="1900"/>
                        <a:pt x="539" y="2156"/>
                        <a:pt x="546" y="2177"/>
                      </a:cubicBezTo>
                      <a:cubicBezTo>
                        <a:pt x="548" y="2183"/>
                        <a:pt x="546" y="2217"/>
                        <a:pt x="546" y="2223"/>
                      </a:cubicBezTo>
                      <a:cubicBezTo>
                        <a:pt x="546" y="2254"/>
                        <a:pt x="524" y="2390"/>
                        <a:pt x="521" y="2435"/>
                      </a:cubicBezTo>
                      <a:cubicBezTo>
                        <a:pt x="516" y="2513"/>
                        <a:pt x="536" y="2576"/>
                        <a:pt x="536" y="2613"/>
                      </a:cubicBezTo>
                      <a:cubicBezTo>
                        <a:pt x="536" y="2634"/>
                        <a:pt x="549" y="2744"/>
                        <a:pt x="544" y="2776"/>
                      </a:cubicBezTo>
                      <a:cubicBezTo>
                        <a:pt x="543" y="2784"/>
                        <a:pt x="541" y="2791"/>
                        <a:pt x="539" y="2798"/>
                      </a:cubicBezTo>
                      <a:cubicBezTo>
                        <a:pt x="537" y="2807"/>
                        <a:pt x="533" y="2815"/>
                        <a:pt x="531" y="2822"/>
                      </a:cubicBezTo>
                      <a:cubicBezTo>
                        <a:pt x="529" y="2829"/>
                        <a:pt x="528" y="2837"/>
                        <a:pt x="529" y="2844"/>
                      </a:cubicBezTo>
                      <a:cubicBezTo>
                        <a:pt x="530" y="2853"/>
                        <a:pt x="518" y="2916"/>
                        <a:pt x="519" y="2931"/>
                      </a:cubicBezTo>
                      <a:cubicBezTo>
                        <a:pt x="521" y="2949"/>
                        <a:pt x="531" y="2953"/>
                        <a:pt x="532" y="2963"/>
                      </a:cubicBezTo>
                      <a:cubicBezTo>
                        <a:pt x="534" y="2983"/>
                        <a:pt x="536" y="2983"/>
                        <a:pt x="533" y="2999"/>
                      </a:cubicBezTo>
                      <a:cubicBezTo>
                        <a:pt x="531" y="3014"/>
                        <a:pt x="537" y="3020"/>
                        <a:pt x="545" y="3027"/>
                      </a:cubicBezTo>
                      <a:cubicBezTo>
                        <a:pt x="546" y="3028"/>
                        <a:pt x="547" y="3028"/>
                        <a:pt x="548" y="3029"/>
                      </a:cubicBezTo>
                      <a:cubicBezTo>
                        <a:pt x="548" y="3029"/>
                        <a:pt x="549" y="3030"/>
                        <a:pt x="549" y="3030"/>
                      </a:cubicBezTo>
                      <a:cubicBezTo>
                        <a:pt x="549" y="3030"/>
                        <a:pt x="549" y="3030"/>
                        <a:pt x="549" y="3030"/>
                      </a:cubicBezTo>
                      <a:cubicBezTo>
                        <a:pt x="556" y="3036"/>
                        <a:pt x="562" y="3043"/>
                        <a:pt x="575" y="3045"/>
                      </a:cubicBezTo>
                      <a:cubicBezTo>
                        <a:pt x="589" y="3048"/>
                        <a:pt x="613" y="3050"/>
                        <a:pt x="620" y="3036"/>
                      </a:cubicBezTo>
                      <a:cubicBezTo>
                        <a:pt x="620" y="3036"/>
                        <a:pt x="620" y="3036"/>
                        <a:pt x="620" y="3036"/>
                      </a:cubicBezTo>
                      <a:cubicBezTo>
                        <a:pt x="620" y="3035"/>
                        <a:pt x="620" y="3035"/>
                        <a:pt x="621" y="3034"/>
                      </a:cubicBezTo>
                      <a:cubicBezTo>
                        <a:pt x="629" y="3044"/>
                        <a:pt x="651" y="3043"/>
                        <a:pt x="662" y="3037"/>
                      </a:cubicBezTo>
                      <a:cubicBezTo>
                        <a:pt x="670" y="3045"/>
                        <a:pt x="691" y="3041"/>
                        <a:pt x="697" y="3032"/>
                      </a:cubicBezTo>
                      <a:cubicBezTo>
                        <a:pt x="699" y="3030"/>
                        <a:pt x="699" y="3028"/>
                        <a:pt x="700" y="3027"/>
                      </a:cubicBezTo>
                      <a:cubicBezTo>
                        <a:pt x="700" y="3026"/>
                        <a:pt x="700" y="3025"/>
                        <a:pt x="701" y="3024"/>
                      </a:cubicBezTo>
                      <a:cubicBezTo>
                        <a:pt x="701" y="3025"/>
                        <a:pt x="701" y="3025"/>
                        <a:pt x="701" y="3025"/>
                      </a:cubicBezTo>
                      <a:cubicBezTo>
                        <a:pt x="711" y="3026"/>
                        <a:pt x="721" y="3023"/>
                        <a:pt x="723" y="3017"/>
                      </a:cubicBezTo>
                      <a:cubicBezTo>
                        <a:pt x="723" y="3017"/>
                        <a:pt x="723" y="3016"/>
                        <a:pt x="724" y="3015"/>
                      </a:cubicBezTo>
                      <a:cubicBezTo>
                        <a:pt x="724" y="3013"/>
                        <a:pt x="724" y="3011"/>
                        <a:pt x="724" y="3009"/>
                      </a:cubicBezTo>
                      <a:cubicBezTo>
                        <a:pt x="725" y="3009"/>
                        <a:pt x="726" y="3008"/>
                        <a:pt x="727" y="3007"/>
                      </a:cubicBezTo>
                      <a:cubicBezTo>
                        <a:pt x="729" y="3006"/>
                        <a:pt x="730" y="3005"/>
                        <a:pt x="730" y="3003"/>
                      </a:cubicBezTo>
                      <a:cubicBezTo>
                        <a:pt x="733" y="2996"/>
                        <a:pt x="725" y="2986"/>
                        <a:pt x="722" y="2978"/>
                      </a:cubicBezTo>
                      <a:cubicBezTo>
                        <a:pt x="718" y="2967"/>
                        <a:pt x="713" y="2962"/>
                        <a:pt x="702" y="2956"/>
                      </a:cubicBezTo>
                      <a:cubicBezTo>
                        <a:pt x="692" y="2950"/>
                        <a:pt x="689" y="2942"/>
                        <a:pt x="676" y="2932"/>
                      </a:cubicBezTo>
                      <a:cubicBezTo>
                        <a:pt x="662" y="2922"/>
                        <a:pt x="638" y="2869"/>
                        <a:pt x="637" y="2865"/>
                      </a:cubicBezTo>
                      <a:cubicBezTo>
                        <a:pt x="638" y="2863"/>
                        <a:pt x="639" y="2861"/>
                        <a:pt x="640" y="2859"/>
                      </a:cubicBezTo>
                      <a:cubicBezTo>
                        <a:pt x="645" y="2845"/>
                        <a:pt x="642" y="2830"/>
                        <a:pt x="640" y="2822"/>
                      </a:cubicBezTo>
                      <a:cubicBezTo>
                        <a:pt x="638" y="2810"/>
                        <a:pt x="643" y="2766"/>
                        <a:pt x="657" y="2710"/>
                      </a:cubicBezTo>
                      <a:cubicBezTo>
                        <a:pt x="659" y="2703"/>
                        <a:pt x="661" y="2696"/>
                        <a:pt x="663" y="2689"/>
                      </a:cubicBezTo>
                      <a:cubicBezTo>
                        <a:pt x="670" y="2666"/>
                        <a:pt x="679" y="2640"/>
                        <a:pt x="687" y="2612"/>
                      </a:cubicBezTo>
                      <a:cubicBezTo>
                        <a:pt x="699" y="2574"/>
                        <a:pt x="709" y="2532"/>
                        <a:pt x="711" y="2488"/>
                      </a:cubicBezTo>
                      <a:cubicBezTo>
                        <a:pt x="713" y="2435"/>
                        <a:pt x="705" y="2339"/>
                        <a:pt x="706" y="2265"/>
                      </a:cubicBezTo>
                      <a:cubicBezTo>
                        <a:pt x="707" y="2236"/>
                        <a:pt x="713" y="2213"/>
                        <a:pt x="718" y="2197"/>
                      </a:cubicBezTo>
                      <a:cubicBezTo>
                        <a:pt x="720" y="2189"/>
                        <a:pt x="722" y="2184"/>
                        <a:pt x="723" y="2181"/>
                      </a:cubicBezTo>
                      <a:cubicBezTo>
                        <a:pt x="723" y="2179"/>
                        <a:pt x="724" y="2178"/>
                        <a:pt x="724" y="2177"/>
                      </a:cubicBezTo>
                      <a:cubicBezTo>
                        <a:pt x="730" y="2148"/>
                        <a:pt x="732" y="2095"/>
                        <a:pt x="735" y="2079"/>
                      </a:cubicBezTo>
                      <a:cubicBezTo>
                        <a:pt x="778" y="1831"/>
                        <a:pt x="786" y="1666"/>
                        <a:pt x="786" y="1588"/>
                      </a:cubicBezTo>
                      <a:cubicBezTo>
                        <a:pt x="786" y="1570"/>
                        <a:pt x="786" y="1555"/>
                        <a:pt x="786" y="1546"/>
                      </a:cubicBezTo>
                      <a:cubicBezTo>
                        <a:pt x="786" y="1546"/>
                        <a:pt x="783" y="1527"/>
                        <a:pt x="781" y="1506"/>
                      </a:cubicBezTo>
                      <a:cubicBezTo>
                        <a:pt x="779" y="1486"/>
                        <a:pt x="777" y="1466"/>
                        <a:pt x="775" y="1458"/>
                      </a:cubicBezTo>
                      <a:cubicBezTo>
                        <a:pt x="775" y="1453"/>
                        <a:pt x="775" y="1443"/>
                        <a:pt x="775" y="1430"/>
                      </a:cubicBezTo>
                      <a:cubicBezTo>
                        <a:pt x="778" y="1367"/>
                        <a:pt x="788" y="1235"/>
                        <a:pt x="784" y="1147"/>
                      </a:cubicBezTo>
                      <a:cubicBezTo>
                        <a:pt x="785" y="1125"/>
                        <a:pt x="784" y="1112"/>
                        <a:pt x="784" y="1110"/>
                      </a:cubicBezTo>
                      <a:cubicBezTo>
                        <a:pt x="785" y="1084"/>
                        <a:pt x="783" y="1044"/>
                        <a:pt x="781" y="1012"/>
                      </a:cubicBezTo>
                      <a:cubicBezTo>
                        <a:pt x="781" y="1004"/>
                        <a:pt x="781" y="997"/>
                        <a:pt x="780" y="988"/>
                      </a:cubicBezTo>
                      <a:cubicBezTo>
                        <a:pt x="781" y="978"/>
                        <a:pt x="781" y="968"/>
                        <a:pt x="780" y="959"/>
                      </a:cubicBezTo>
                      <a:cubicBezTo>
                        <a:pt x="780" y="960"/>
                        <a:pt x="781" y="961"/>
                        <a:pt x="781" y="962"/>
                      </a:cubicBezTo>
                      <a:cubicBezTo>
                        <a:pt x="783" y="978"/>
                        <a:pt x="796" y="1067"/>
                        <a:pt x="797" y="1100"/>
                      </a:cubicBezTo>
                      <a:cubicBezTo>
                        <a:pt x="794" y="1125"/>
                        <a:pt x="798" y="1143"/>
                        <a:pt x="804" y="1166"/>
                      </a:cubicBezTo>
                      <a:cubicBezTo>
                        <a:pt x="808" y="1183"/>
                        <a:pt x="814" y="1202"/>
                        <a:pt x="819" y="1228"/>
                      </a:cubicBezTo>
                      <a:cubicBezTo>
                        <a:pt x="820" y="1233"/>
                        <a:pt x="823" y="1245"/>
                        <a:pt x="827" y="1260"/>
                      </a:cubicBezTo>
                      <a:cubicBezTo>
                        <a:pt x="840" y="1317"/>
                        <a:pt x="870" y="1424"/>
                        <a:pt x="872" y="1438"/>
                      </a:cubicBezTo>
                      <a:cubicBezTo>
                        <a:pt x="875" y="1455"/>
                        <a:pt x="880" y="1473"/>
                        <a:pt x="882" y="1477"/>
                      </a:cubicBezTo>
                      <a:cubicBezTo>
                        <a:pt x="882" y="1477"/>
                        <a:pt x="882" y="1478"/>
                        <a:pt x="882" y="1480"/>
                      </a:cubicBezTo>
                      <a:cubicBezTo>
                        <a:pt x="880" y="1485"/>
                        <a:pt x="877" y="1493"/>
                        <a:pt x="875" y="1501"/>
                      </a:cubicBezTo>
                      <a:cubicBezTo>
                        <a:pt x="874" y="1501"/>
                        <a:pt x="874" y="1501"/>
                        <a:pt x="874" y="1501"/>
                      </a:cubicBezTo>
                      <a:cubicBezTo>
                        <a:pt x="873" y="1503"/>
                        <a:pt x="872" y="1505"/>
                        <a:pt x="871" y="1507"/>
                      </a:cubicBezTo>
                      <a:cubicBezTo>
                        <a:pt x="861" y="1522"/>
                        <a:pt x="861" y="1558"/>
                        <a:pt x="848" y="1576"/>
                      </a:cubicBezTo>
                      <a:cubicBezTo>
                        <a:pt x="848" y="1577"/>
                        <a:pt x="847" y="1578"/>
                        <a:pt x="846" y="1579"/>
                      </a:cubicBezTo>
                      <a:cubicBezTo>
                        <a:pt x="843" y="1582"/>
                        <a:pt x="838" y="1587"/>
                        <a:pt x="834" y="1592"/>
                      </a:cubicBezTo>
                      <a:cubicBezTo>
                        <a:pt x="817" y="1613"/>
                        <a:pt x="798" y="1646"/>
                        <a:pt x="817" y="1658"/>
                      </a:cubicBezTo>
                      <a:cubicBezTo>
                        <a:pt x="825" y="1663"/>
                        <a:pt x="832" y="1663"/>
                        <a:pt x="839" y="1660"/>
                      </a:cubicBezTo>
                      <a:cubicBezTo>
                        <a:pt x="854" y="1654"/>
                        <a:pt x="865" y="1633"/>
                        <a:pt x="870" y="1620"/>
                      </a:cubicBezTo>
                      <a:cubicBezTo>
                        <a:pt x="871" y="1618"/>
                        <a:pt x="872" y="1616"/>
                        <a:pt x="873" y="1615"/>
                      </a:cubicBezTo>
                      <a:cubicBezTo>
                        <a:pt x="881" y="1605"/>
                        <a:pt x="890" y="1600"/>
                        <a:pt x="890" y="1600"/>
                      </a:cubicBezTo>
                      <a:cubicBezTo>
                        <a:pt x="890" y="1600"/>
                        <a:pt x="889" y="1601"/>
                        <a:pt x="888" y="1603"/>
                      </a:cubicBezTo>
                      <a:cubicBezTo>
                        <a:pt x="888" y="1603"/>
                        <a:pt x="888" y="1603"/>
                        <a:pt x="888" y="1603"/>
                      </a:cubicBezTo>
                      <a:cubicBezTo>
                        <a:pt x="888" y="1604"/>
                        <a:pt x="888" y="1604"/>
                        <a:pt x="888" y="1604"/>
                      </a:cubicBezTo>
                      <a:cubicBezTo>
                        <a:pt x="885" y="1610"/>
                        <a:pt x="879" y="1622"/>
                        <a:pt x="883" y="1629"/>
                      </a:cubicBezTo>
                      <a:cubicBezTo>
                        <a:pt x="883" y="1630"/>
                        <a:pt x="883" y="1630"/>
                        <a:pt x="884" y="1631"/>
                      </a:cubicBezTo>
                      <a:cubicBezTo>
                        <a:pt x="871" y="1696"/>
                        <a:pt x="871" y="1696"/>
                        <a:pt x="871" y="1696"/>
                      </a:cubicBezTo>
                      <a:cubicBezTo>
                        <a:pt x="866" y="1698"/>
                        <a:pt x="859" y="1693"/>
                        <a:pt x="851" y="1705"/>
                      </a:cubicBezTo>
                      <a:cubicBezTo>
                        <a:pt x="850" y="1705"/>
                        <a:pt x="849" y="1705"/>
                        <a:pt x="848" y="1705"/>
                      </a:cubicBezTo>
                      <a:cubicBezTo>
                        <a:pt x="848" y="1705"/>
                        <a:pt x="848" y="1705"/>
                        <a:pt x="848" y="1705"/>
                      </a:cubicBezTo>
                      <a:cubicBezTo>
                        <a:pt x="848" y="1705"/>
                        <a:pt x="848" y="1705"/>
                        <a:pt x="848" y="1705"/>
                      </a:cubicBezTo>
                      <a:cubicBezTo>
                        <a:pt x="846" y="1704"/>
                        <a:pt x="844" y="1704"/>
                        <a:pt x="843" y="1703"/>
                      </a:cubicBezTo>
                      <a:cubicBezTo>
                        <a:pt x="837" y="1700"/>
                        <a:pt x="830" y="1696"/>
                        <a:pt x="824" y="1696"/>
                      </a:cubicBezTo>
                      <a:cubicBezTo>
                        <a:pt x="817" y="1696"/>
                        <a:pt x="811" y="1699"/>
                        <a:pt x="810" y="1714"/>
                      </a:cubicBezTo>
                      <a:cubicBezTo>
                        <a:pt x="810" y="1714"/>
                        <a:pt x="811" y="1714"/>
                        <a:pt x="811" y="1714"/>
                      </a:cubicBezTo>
                      <a:cubicBezTo>
                        <a:pt x="811" y="1715"/>
                        <a:pt x="811" y="1715"/>
                        <a:pt x="811" y="1715"/>
                      </a:cubicBezTo>
                      <a:cubicBezTo>
                        <a:pt x="810" y="1717"/>
                        <a:pt x="822" y="1720"/>
                        <a:pt x="831" y="1723"/>
                      </a:cubicBezTo>
                      <a:cubicBezTo>
                        <a:pt x="815" y="1732"/>
                        <a:pt x="815" y="1732"/>
                        <a:pt x="815" y="1732"/>
                      </a:cubicBezTo>
                      <a:cubicBezTo>
                        <a:pt x="812" y="1733"/>
                        <a:pt x="811" y="1733"/>
                        <a:pt x="811" y="1734"/>
                      </a:cubicBezTo>
                      <a:cubicBezTo>
                        <a:pt x="811" y="1734"/>
                        <a:pt x="793" y="1750"/>
                        <a:pt x="807" y="1758"/>
                      </a:cubicBezTo>
                      <a:cubicBezTo>
                        <a:pt x="808" y="1758"/>
                        <a:pt x="808" y="1758"/>
                        <a:pt x="808" y="1758"/>
                      </a:cubicBezTo>
                      <a:cubicBezTo>
                        <a:pt x="808" y="1758"/>
                        <a:pt x="808" y="1759"/>
                        <a:pt x="808" y="1759"/>
                      </a:cubicBezTo>
                      <a:cubicBezTo>
                        <a:pt x="819" y="1760"/>
                        <a:pt x="819" y="1760"/>
                        <a:pt x="819" y="1760"/>
                      </a:cubicBezTo>
                      <a:cubicBezTo>
                        <a:pt x="818" y="1761"/>
                        <a:pt x="803" y="1772"/>
                        <a:pt x="815" y="1783"/>
                      </a:cubicBezTo>
                      <a:cubicBezTo>
                        <a:pt x="815" y="1784"/>
                        <a:pt x="817" y="1785"/>
                        <a:pt x="819" y="1785"/>
                      </a:cubicBezTo>
                      <a:cubicBezTo>
                        <a:pt x="826" y="1787"/>
                        <a:pt x="840" y="1786"/>
                        <a:pt x="844" y="1786"/>
                      </a:cubicBezTo>
                      <a:cubicBezTo>
                        <a:pt x="848" y="1786"/>
                        <a:pt x="851" y="1785"/>
                        <a:pt x="852" y="1785"/>
                      </a:cubicBezTo>
                      <a:cubicBezTo>
                        <a:pt x="852" y="1787"/>
                        <a:pt x="852" y="1795"/>
                        <a:pt x="859" y="1798"/>
                      </a:cubicBezTo>
                      <a:cubicBezTo>
                        <a:pt x="860" y="1799"/>
                        <a:pt x="861" y="1799"/>
                        <a:pt x="863" y="1799"/>
                      </a:cubicBezTo>
                      <a:cubicBezTo>
                        <a:pt x="863" y="1799"/>
                        <a:pt x="864" y="1799"/>
                        <a:pt x="864" y="1799"/>
                      </a:cubicBezTo>
                      <a:cubicBezTo>
                        <a:pt x="865" y="1800"/>
                        <a:pt x="866" y="1800"/>
                        <a:pt x="868" y="1799"/>
                      </a:cubicBezTo>
                      <a:cubicBezTo>
                        <a:pt x="868" y="1799"/>
                        <a:pt x="868" y="1799"/>
                        <a:pt x="868" y="1799"/>
                      </a:cubicBezTo>
                      <a:cubicBezTo>
                        <a:pt x="878" y="1798"/>
                        <a:pt x="886" y="1791"/>
                        <a:pt x="889" y="1787"/>
                      </a:cubicBezTo>
                      <a:cubicBezTo>
                        <a:pt x="889" y="1787"/>
                        <a:pt x="890" y="1787"/>
                        <a:pt x="890" y="1787"/>
                      </a:cubicBezTo>
                      <a:cubicBezTo>
                        <a:pt x="891" y="1786"/>
                        <a:pt x="891" y="1786"/>
                        <a:pt x="891" y="1786"/>
                      </a:cubicBezTo>
                      <a:cubicBezTo>
                        <a:pt x="891" y="1786"/>
                        <a:pt x="891" y="1786"/>
                        <a:pt x="891" y="1786"/>
                      </a:cubicBezTo>
                      <a:cubicBezTo>
                        <a:pt x="897" y="1781"/>
                        <a:pt x="917" y="1772"/>
                        <a:pt x="925" y="1759"/>
                      </a:cubicBezTo>
                      <a:cubicBezTo>
                        <a:pt x="934" y="1746"/>
                        <a:pt x="946" y="1745"/>
                        <a:pt x="956" y="1703"/>
                      </a:cubicBezTo>
                      <a:cubicBezTo>
                        <a:pt x="960" y="1684"/>
                        <a:pt x="976" y="1659"/>
                        <a:pt x="978" y="1644"/>
                      </a:cubicBezTo>
                      <a:cubicBezTo>
                        <a:pt x="979" y="1628"/>
                        <a:pt x="982" y="1613"/>
                        <a:pt x="978" y="1587"/>
                      </a:cubicBezTo>
                      <a:cubicBezTo>
                        <a:pt x="975" y="1569"/>
                        <a:pt x="980" y="1528"/>
                        <a:pt x="983" y="1501"/>
                      </a:cubicBezTo>
                      <a:cubicBezTo>
                        <a:pt x="989" y="1500"/>
                        <a:pt x="989" y="1500"/>
                        <a:pt x="989" y="1500"/>
                      </a:cubicBezTo>
                      <a:cubicBezTo>
                        <a:pt x="987" y="1497"/>
                        <a:pt x="987" y="1487"/>
                        <a:pt x="986" y="1476"/>
                      </a:cubicBezTo>
                      <a:cubicBezTo>
                        <a:pt x="986" y="1476"/>
                        <a:pt x="986" y="1476"/>
                        <a:pt x="986" y="1475"/>
                      </a:cubicBezTo>
                      <a:cubicBezTo>
                        <a:pt x="986" y="1470"/>
                        <a:pt x="985" y="1464"/>
                        <a:pt x="983" y="1459"/>
                      </a:cubicBezTo>
                      <a:cubicBezTo>
                        <a:pt x="979" y="1444"/>
                        <a:pt x="980" y="1429"/>
                        <a:pt x="976" y="1412"/>
                      </a:cubicBezTo>
                      <a:cubicBezTo>
                        <a:pt x="972" y="1395"/>
                        <a:pt x="971" y="1360"/>
                        <a:pt x="970" y="1337"/>
                      </a:cubicBezTo>
                      <a:cubicBezTo>
                        <a:pt x="969" y="1297"/>
                        <a:pt x="969" y="1139"/>
                        <a:pt x="946" y="1082"/>
                      </a:cubicBezTo>
                      <a:cubicBezTo>
                        <a:pt x="941" y="1064"/>
                        <a:pt x="936" y="1035"/>
                        <a:pt x="937" y="994"/>
                      </a:cubicBezTo>
                      <a:cubicBezTo>
                        <a:pt x="934" y="881"/>
                        <a:pt x="909" y="816"/>
                        <a:pt x="911" y="782"/>
                      </a:cubicBezTo>
                      <a:cubicBezTo>
                        <a:pt x="918" y="731"/>
                        <a:pt x="909" y="681"/>
                        <a:pt x="899" y="638"/>
                      </a:cubicBezTo>
                      <a:cubicBezTo>
                        <a:pt x="896" y="626"/>
                        <a:pt x="892" y="615"/>
                        <a:pt x="886" y="604"/>
                      </a:cubicBezTo>
                      <a:cubicBezTo>
                        <a:pt x="852" y="537"/>
                        <a:pt x="771" y="512"/>
                        <a:pt x="741" y="505"/>
                      </a:cubicBezTo>
                      <a:cubicBezTo>
                        <a:pt x="718" y="499"/>
                        <a:pt x="656" y="468"/>
                        <a:pt x="636" y="459"/>
                      </a:cubicBezTo>
                      <a:cubicBezTo>
                        <a:pt x="634" y="458"/>
                        <a:pt x="632" y="457"/>
                        <a:pt x="630" y="456"/>
                      </a:cubicBezTo>
                      <a:cubicBezTo>
                        <a:pt x="627" y="454"/>
                        <a:pt x="624" y="453"/>
                        <a:pt x="621" y="451"/>
                      </a:cubicBezTo>
                      <a:cubicBezTo>
                        <a:pt x="620" y="450"/>
                        <a:pt x="618" y="449"/>
                        <a:pt x="616" y="448"/>
                      </a:cubicBezTo>
                      <a:cubicBezTo>
                        <a:pt x="589" y="427"/>
                        <a:pt x="583" y="399"/>
                        <a:pt x="584" y="375"/>
                      </a:cubicBezTo>
                      <a:cubicBezTo>
                        <a:pt x="585" y="364"/>
                        <a:pt x="587" y="354"/>
                        <a:pt x="588" y="349"/>
                      </a:cubicBezTo>
                      <a:cubicBezTo>
                        <a:pt x="588" y="349"/>
                        <a:pt x="588" y="348"/>
                        <a:pt x="588" y="348"/>
                      </a:cubicBezTo>
                      <a:cubicBezTo>
                        <a:pt x="594" y="340"/>
                        <a:pt x="598" y="332"/>
                        <a:pt x="600" y="327"/>
                      </a:cubicBezTo>
                      <a:cubicBezTo>
                        <a:pt x="600" y="325"/>
                        <a:pt x="601" y="323"/>
                        <a:pt x="602" y="321"/>
                      </a:cubicBezTo>
                      <a:cubicBezTo>
                        <a:pt x="602" y="321"/>
                        <a:pt x="602" y="321"/>
                        <a:pt x="602" y="321"/>
                      </a:cubicBezTo>
                      <a:cubicBezTo>
                        <a:pt x="603" y="319"/>
                        <a:pt x="603" y="317"/>
                        <a:pt x="604" y="315"/>
                      </a:cubicBezTo>
                      <a:cubicBezTo>
                        <a:pt x="604" y="315"/>
                        <a:pt x="604" y="314"/>
                        <a:pt x="604" y="314"/>
                      </a:cubicBezTo>
                      <a:cubicBezTo>
                        <a:pt x="605" y="312"/>
                        <a:pt x="605" y="310"/>
                        <a:pt x="606" y="308"/>
                      </a:cubicBezTo>
                      <a:cubicBezTo>
                        <a:pt x="606" y="308"/>
                        <a:pt x="606" y="307"/>
                        <a:pt x="606" y="307"/>
                      </a:cubicBezTo>
                      <a:cubicBezTo>
                        <a:pt x="606" y="305"/>
                        <a:pt x="607" y="303"/>
                        <a:pt x="608" y="300"/>
                      </a:cubicBezTo>
                      <a:cubicBezTo>
                        <a:pt x="608" y="300"/>
                        <a:pt x="608" y="300"/>
                        <a:pt x="608" y="300"/>
                      </a:cubicBezTo>
                      <a:cubicBezTo>
                        <a:pt x="608" y="298"/>
                        <a:pt x="609" y="295"/>
                        <a:pt x="609" y="293"/>
                      </a:cubicBezTo>
                      <a:cubicBezTo>
                        <a:pt x="609" y="293"/>
                        <a:pt x="609" y="293"/>
                        <a:pt x="609" y="293"/>
                      </a:cubicBezTo>
                      <a:cubicBezTo>
                        <a:pt x="610" y="290"/>
                        <a:pt x="610" y="288"/>
                        <a:pt x="611" y="286"/>
                      </a:cubicBezTo>
                      <a:cubicBezTo>
                        <a:pt x="611" y="286"/>
                        <a:pt x="611" y="286"/>
                        <a:pt x="611" y="286"/>
                      </a:cubicBezTo>
                      <a:cubicBezTo>
                        <a:pt x="611" y="283"/>
                        <a:pt x="611" y="281"/>
                        <a:pt x="612" y="279"/>
                      </a:cubicBezTo>
                      <a:cubicBezTo>
                        <a:pt x="612" y="279"/>
                        <a:pt x="612" y="279"/>
                        <a:pt x="612" y="279"/>
                      </a:cubicBezTo>
                      <a:cubicBezTo>
                        <a:pt x="612" y="277"/>
                        <a:pt x="612" y="275"/>
                        <a:pt x="612" y="273"/>
                      </a:cubicBezTo>
                      <a:cubicBezTo>
                        <a:pt x="612" y="273"/>
                        <a:pt x="612" y="273"/>
                        <a:pt x="612" y="273"/>
                      </a:cubicBezTo>
                      <a:cubicBezTo>
                        <a:pt x="612" y="273"/>
                        <a:pt x="613" y="272"/>
                        <a:pt x="613" y="272"/>
                      </a:cubicBezTo>
                      <a:cubicBezTo>
                        <a:pt x="613" y="272"/>
                        <a:pt x="613" y="272"/>
                        <a:pt x="613" y="272"/>
                      </a:cubicBezTo>
                      <a:cubicBezTo>
                        <a:pt x="614" y="271"/>
                        <a:pt x="616" y="270"/>
                        <a:pt x="618" y="269"/>
                      </a:cubicBezTo>
                      <a:cubicBezTo>
                        <a:pt x="618" y="269"/>
                        <a:pt x="618" y="269"/>
                        <a:pt x="618" y="269"/>
                      </a:cubicBezTo>
                      <a:cubicBezTo>
                        <a:pt x="618" y="268"/>
                        <a:pt x="619" y="268"/>
                        <a:pt x="620" y="268"/>
                      </a:cubicBezTo>
                      <a:cubicBezTo>
                        <a:pt x="620" y="267"/>
                        <a:pt x="620" y="267"/>
                        <a:pt x="620" y="267"/>
                      </a:cubicBezTo>
                      <a:cubicBezTo>
                        <a:pt x="621" y="267"/>
                        <a:pt x="621" y="266"/>
                        <a:pt x="622" y="266"/>
                      </a:cubicBezTo>
                      <a:cubicBezTo>
                        <a:pt x="622" y="266"/>
                        <a:pt x="622" y="265"/>
                        <a:pt x="622" y="265"/>
                      </a:cubicBezTo>
                      <a:cubicBezTo>
                        <a:pt x="623" y="265"/>
                        <a:pt x="623" y="265"/>
                        <a:pt x="623" y="264"/>
                      </a:cubicBezTo>
                      <a:cubicBezTo>
                        <a:pt x="624" y="264"/>
                        <a:pt x="624" y="264"/>
                        <a:pt x="624" y="263"/>
                      </a:cubicBezTo>
                      <a:cubicBezTo>
                        <a:pt x="625" y="263"/>
                        <a:pt x="625" y="263"/>
                        <a:pt x="625" y="263"/>
                      </a:cubicBezTo>
                      <a:cubicBezTo>
                        <a:pt x="625" y="262"/>
                        <a:pt x="626" y="261"/>
                        <a:pt x="626" y="261"/>
                      </a:cubicBezTo>
                      <a:cubicBezTo>
                        <a:pt x="630" y="256"/>
                        <a:pt x="631" y="251"/>
                        <a:pt x="634" y="246"/>
                      </a:cubicBezTo>
                      <a:cubicBezTo>
                        <a:pt x="638" y="240"/>
                        <a:pt x="636" y="236"/>
                        <a:pt x="640" y="226"/>
                      </a:cubicBezTo>
                      <a:cubicBezTo>
                        <a:pt x="643" y="217"/>
                        <a:pt x="645" y="202"/>
                        <a:pt x="645" y="196"/>
                      </a:cubicBezTo>
                      <a:cubicBezTo>
                        <a:pt x="645" y="190"/>
                        <a:pt x="652" y="174"/>
                        <a:pt x="652" y="166"/>
                      </a:cubicBezTo>
                      <a:cubicBezTo>
                        <a:pt x="652" y="161"/>
                        <a:pt x="650" y="157"/>
                        <a:pt x="648" y="156"/>
                      </a:cubicBezTo>
                      <a:cubicBezTo>
                        <a:pt x="647" y="155"/>
                        <a:pt x="646" y="155"/>
                        <a:pt x="645" y="155"/>
                      </a:cubicBezTo>
                      <a:cubicBezTo>
                        <a:pt x="644" y="154"/>
                        <a:pt x="643" y="155"/>
                        <a:pt x="642" y="155"/>
                      </a:cubicBezTo>
                      <a:moveTo>
                        <a:pt x="612" y="272"/>
                      </a:moveTo>
                      <a:cubicBezTo>
                        <a:pt x="612" y="272"/>
                        <a:pt x="612" y="272"/>
                        <a:pt x="612" y="272"/>
                      </a:cubicBezTo>
                      <a:cubicBezTo>
                        <a:pt x="612" y="272"/>
                        <a:pt x="612" y="272"/>
                        <a:pt x="612" y="272"/>
                      </a:cubicBezTo>
                      <a:cubicBezTo>
                        <a:pt x="612" y="272"/>
                        <a:pt x="612" y="272"/>
                        <a:pt x="612" y="272"/>
                      </a:cubicBezTo>
                      <a:close/>
                      <a:moveTo>
                        <a:pt x="160" y="1730"/>
                      </a:moveTo>
                      <a:cubicBezTo>
                        <a:pt x="159" y="1730"/>
                        <a:pt x="158" y="1730"/>
                        <a:pt x="157" y="1730"/>
                      </a:cubicBezTo>
                      <a:cubicBezTo>
                        <a:pt x="156" y="1729"/>
                        <a:pt x="154" y="1729"/>
                        <a:pt x="152" y="1729"/>
                      </a:cubicBezTo>
                      <a:cubicBezTo>
                        <a:pt x="155" y="1729"/>
                        <a:pt x="158" y="1729"/>
                        <a:pt x="160" y="1730"/>
                      </a:cubicBezTo>
                      <a:close/>
                      <a:moveTo>
                        <a:pt x="824" y="1731"/>
                      </a:moveTo>
                      <a:cubicBezTo>
                        <a:pt x="823" y="1732"/>
                        <a:pt x="822" y="1732"/>
                        <a:pt x="821" y="1732"/>
                      </a:cubicBezTo>
                      <a:cubicBezTo>
                        <a:pt x="824" y="1731"/>
                        <a:pt x="827" y="1731"/>
                        <a:pt x="830" y="1731"/>
                      </a:cubicBezTo>
                      <a:cubicBezTo>
                        <a:pt x="828" y="1731"/>
                        <a:pt x="826" y="1731"/>
                        <a:pt x="824" y="1731"/>
                      </a:cubicBezTo>
                      <a:close/>
                    </a:path>
                  </a:pathLst>
                </a:custGeom>
                <a:solidFill>
                  <a:schemeClr val="accent5"/>
                </a:solidFill>
                <a:ln w="4763" cap="rnd">
                  <a:noFill/>
                  <a:prstDash val="solid"/>
                  <a:round/>
                  <a:headEnd/>
                  <a:tailEnd/>
                </a:ln>
              </p:spPr>
              <p:txBody>
                <a:bodyPr/>
                <a:lstStyle/>
                <a:p>
                  <a:pPr defTabSz="457161">
                    <a:defRPr/>
                  </a:pPr>
                  <a:endParaRPr lang="fr-FR" sz="1799" dirty="0">
                    <a:solidFill>
                      <a:srgbClr val="37424A"/>
                    </a:solidFill>
                    <a:latin typeface="Calibri" panose="020F0502020204030204"/>
                  </a:endParaRPr>
                </a:p>
              </p:txBody>
            </p:sp>
          </p:grpSp>
          <p:sp>
            <p:nvSpPr>
              <p:cNvPr id="24" name="Ellipse 23"/>
              <p:cNvSpPr/>
              <p:nvPr/>
            </p:nvSpPr>
            <p:spPr>
              <a:xfrm>
                <a:off x="7375808" y="2243097"/>
                <a:ext cx="766948" cy="422122"/>
              </a:xfrm>
              <a:prstGeom prst="ellipse">
                <a:avLst/>
              </a:prstGeom>
              <a:grp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1">
                  <a:defRPr/>
                </a:pPr>
                <a:endParaRPr lang="fr-FR" sz="1600" kern="600" spc="30" dirty="0" err="1">
                  <a:solidFill>
                    <a:prstClr val="white"/>
                  </a:solidFill>
                  <a:latin typeface="Calibri" panose="020F0502020204030204"/>
                </a:endParaRPr>
              </a:p>
            </p:txBody>
          </p:sp>
          <p:sp>
            <p:nvSpPr>
              <p:cNvPr id="17" name="Ellipse 16"/>
              <p:cNvSpPr/>
              <p:nvPr/>
            </p:nvSpPr>
            <p:spPr>
              <a:xfrm>
                <a:off x="3653485" y="2106933"/>
                <a:ext cx="867578" cy="516260"/>
              </a:xfrm>
              <a:prstGeom prst="ellipse">
                <a:avLst/>
              </a:prstGeom>
              <a:grp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1">
                  <a:defRPr/>
                </a:pPr>
                <a:endParaRPr lang="fr-FR" sz="1600" kern="600" spc="30" dirty="0" err="1">
                  <a:solidFill>
                    <a:prstClr val="white"/>
                  </a:solidFill>
                  <a:latin typeface="Calibri" panose="020F0502020204030204"/>
                </a:endParaRPr>
              </a:p>
            </p:txBody>
          </p:sp>
          <p:sp>
            <p:nvSpPr>
              <p:cNvPr id="42" name="TextBox 84"/>
              <p:cNvSpPr txBox="1">
                <a:spLocks noChangeArrowheads="1"/>
              </p:cNvSpPr>
              <p:nvPr/>
            </p:nvSpPr>
            <p:spPr bwMode="auto">
              <a:xfrm>
                <a:off x="5199350" y="1933878"/>
                <a:ext cx="1454880" cy="7692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2" tIns="34292" rIns="68582" bIns="34292">
                <a:spAutoFit/>
              </a:bodyPr>
              <a:lstStyle>
                <a:defPPr>
                  <a:defRPr lang="en-US"/>
                </a:defPPr>
                <a:lvl1pPr algn="r" defTabSz="342108">
                  <a:spcBef>
                    <a:spcPct val="0"/>
                  </a:spcBef>
                  <a:buNone/>
                  <a:defRPr sz="1200" b="1">
                    <a:latin typeface="Univers 47 Condensed Light" pitchFamily="50"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342093">
                  <a:defRPr/>
                </a:pPr>
                <a:r>
                  <a:rPr lang="en-US" altLang="en-US" sz="1799" b="0" dirty="0">
                    <a:solidFill>
                      <a:prstClr val="black"/>
                    </a:solidFill>
                    <a:latin typeface="Calibri" panose="020F0502020204030204"/>
                  </a:rPr>
                  <a:t>Cancers</a:t>
                </a:r>
                <a:r>
                  <a:rPr lang="en-US" altLang="en-US" sz="2000" b="0" dirty="0">
                    <a:solidFill>
                      <a:prstClr val="black"/>
                    </a:solidFill>
                    <a:latin typeface="Calibri" panose="020F0502020204030204"/>
                  </a:rPr>
                  <a:t> </a:t>
                </a:r>
                <a:br>
                  <a:rPr lang="en-US" altLang="en-US" sz="2000" b="0" dirty="0">
                    <a:solidFill>
                      <a:prstClr val="black"/>
                    </a:solidFill>
                    <a:latin typeface="Calibri" panose="020F0502020204030204"/>
                  </a:rPr>
                </a:br>
                <a:r>
                  <a:rPr lang="en-US" altLang="en-US" sz="1799" b="0" dirty="0">
                    <a:solidFill>
                      <a:prstClr val="black"/>
                    </a:solidFill>
                    <a:latin typeface="Calibri" panose="020F0502020204030204"/>
                  </a:rPr>
                  <a:t>des VADS*</a:t>
                </a:r>
                <a:r>
                  <a:rPr lang="en-US" altLang="en-US" sz="1799" b="0" baseline="30000" dirty="0">
                    <a:solidFill>
                      <a:prstClr val="black"/>
                    </a:solidFill>
                    <a:latin typeface="Calibri" panose="020F0502020204030204"/>
                  </a:rPr>
                  <a:t>2</a:t>
                </a:r>
                <a:endParaRPr lang="en-US" altLang="en-US" sz="2000" b="0" baseline="30000" dirty="0">
                  <a:solidFill>
                    <a:prstClr val="black"/>
                  </a:solidFill>
                  <a:latin typeface="Calibri" panose="020F0502020204030204"/>
                </a:endParaRPr>
              </a:p>
            </p:txBody>
          </p:sp>
          <p:sp>
            <p:nvSpPr>
              <p:cNvPr id="44" name="TextBox 98"/>
              <p:cNvSpPr txBox="1">
                <a:spLocks noChangeArrowheads="1"/>
              </p:cNvSpPr>
              <p:nvPr/>
            </p:nvSpPr>
            <p:spPr bwMode="auto">
              <a:xfrm>
                <a:off x="3597440" y="2212558"/>
                <a:ext cx="867578" cy="30505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342093" eaLnBrk="1" hangingPunct="1">
                  <a:spcBef>
                    <a:spcPct val="0"/>
                  </a:spcBef>
                  <a:buNone/>
                  <a:defRPr/>
                </a:pPr>
                <a:r>
                  <a:rPr lang="en-US" altLang="en-US" sz="1235" b="1" dirty="0">
                    <a:solidFill>
                      <a:schemeClr val="tx1"/>
                    </a:solidFill>
                    <a:latin typeface="Arial" panose="020B0604020202020204" pitchFamily="34" charset="0"/>
                  </a:rPr>
                  <a:t>~1 300</a:t>
                </a:r>
              </a:p>
            </p:txBody>
          </p:sp>
          <p:sp>
            <p:nvSpPr>
              <p:cNvPr id="43" name="TextBox 100"/>
              <p:cNvSpPr txBox="1">
                <a:spLocks noChangeArrowheads="1"/>
              </p:cNvSpPr>
              <p:nvPr/>
            </p:nvSpPr>
            <p:spPr bwMode="auto">
              <a:xfrm>
                <a:off x="7401124" y="2324090"/>
                <a:ext cx="802523" cy="30505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defPPr>
                  <a:defRPr lang="en-US"/>
                </a:defPPr>
                <a:lvl1pPr algn="ctr" defTabSz="342108">
                  <a:spcBef>
                    <a:spcPct val="0"/>
                  </a:spcBef>
                  <a:buNone/>
                  <a:defRPr sz="1100" b="1">
                    <a:latin typeface="Univers 67 Condensed" pitchFamily="50"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342093">
                  <a:defRPr/>
                </a:pPr>
                <a:r>
                  <a:rPr lang="en-US" altLang="en-US" sz="1235" dirty="0">
                    <a:latin typeface="Arial" panose="020B0604020202020204" pitchFamily="34" charset="0"/>
                  </a:rPr>
                  <a:t>~ 380</a:t>
                </a:r>
              </a:p>
            </p:txBody>
          </p:sp>
          <p:sp>
            <p:nvSpPr>
              <p:cNvPr id="49" name="Ellipse 48"/>
              <p:cNvSpPr/>
              <p:nvPr/>
            </p:nvSpPr>
            <p:spPr>
              <a:xfrm>
                <a:off x="7307010" y="2864528"/>
                <a:ext cx="1026489" cy="812003"/>
              </a:xfrm>
              <a:prstGeom prst="ellipse">
                <a:avLst/>
              </a:prstGeom>
              <a:solidFill>
                <a:schemeClr val="accent1">
                  <a:lumMod val="40000"/>
                  <a:lumOff val="60000"/>
                </a:schemeClr>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1">
                  <a:defRPr/>
                </a:pPr>
                <a:endParaRPr lang="fr-FR" sz="1600" kern="600" spc="30" dirty="0" err="1">
                  <a:solidFill>
                    <a:prstClr val="white"/>
                  </a:solidFill>
                  <a:latin typeface="Univers 57 Condensed" pitchFamily="50" charset="0"/>
                </a:endParaRPr>
              </a:p>
            </p:txBody>
          </p:sp>
          <p:sp>
            <p:nvSpPr>
              <p:cNvPr id="50" name="TextBox 79"/>
              <p:cNvSpPr txBox="1">
                <a:spLocks noChangeAspect="1" noChangeArrowheads="1"/>
              </p:cNvSpPr>
              <p:nvPr/>
            </p:nvSpPr>
            <p:spPr bwMode="auto">
              <a:xfrm>
                <a:off x="7432202" y="3140316"/>
                <a:ext cx="751599" cy="305059"/>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2" tIns="34292" rIns="68582" bIns="34292">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342093" eaLnBrk="1" hangingPunct="1">
                  <a:spcBef>
                    <a:spcPct val="0"/>
                  </a:spcBef>
                  <a:buNone/>
                  <a:defRPr/>
                </a:pPr>
                <a:r>
                  <a:rPr lang="en-US" altLang="en-US" sz="1235" b="1" dirty="0">
                    <a:solidFill>
                      <a:schemeClr val="tx1"/>
                    </a:solidFill>
                    <a:latin typeface="Arial" panose="020B0604020202020204" pitchFamily="34" charset="0"/>
                  </a:rPr>
                  <a:t>~3 000</a:t>
                </a:r>
                <a:endParaRPr lang="en-US" altLang="en-US" sz="882" b="1" dirty="0">
                  <a:solidFill>
                    <a:schemeClr val="tx1"/>
                  </a:solidFill>
                  <a:latin typeface="Arial" panose="020B0604020202020204" pitchFamily="34" charset="0"/>
                </a:endParaRPr>
              </a:p>
            </p:txBody>
          </p:sp>
          <p:sp>
            <p:nvSpPr>
              <p:cNvPr id="65" name="Ellipse 64"/>
              <p:cNvSpPr/>
              <p:nvPr/>
            </p:nvSpPr>
            <p:spPr>
              <a:xfrm>
                <a:off x="8142757" y="4079281"/>
                <a:ext cx="1058271" cy="1048285"/>
              </a:xfrm>
              <a:prstGeom prst="ellipse">
                <a:avLst/>
              </a:prstGeom>
              <a:solidFill>
                <a:schemeClr val="accent1">
                  <a:lumMod val="40000"/>
                  <a:lumOff val="60000"/>
                </a:schemeClr>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1">
                  <a:defRPr/>
                </a:pPr>
                <a:endParaRPr lang="fr-FR" sz="882" kern="600" spc="30" dirty="0" err="1">
                  <a:solidFill>
                    <a:prstClr val="white"/>
                  </a:solidFill>
                  <a:latin typeface="Univers 57 Condensed" pitchFamily="50" charset="0"/>
                </a:endParaRPr>
              </a:p>
            </p:txBody>
          </p:sp>
          <p:sp>
            <p:nvSpPr>
              <p:cNvPr id="66" name="TextBox 79"/>
              <p:cNvSpPr txBox="1">
                <a:spLocks noChangeAspect="1" noChangeArrowheads="1"/>
              </p:cNvSpPr>
              <p:nvPr/>
            </p:nvSpPr>
            <p:spPr bwMode="auto">
              <a:xfrm>
                <a:off x="8060679" y="4306631"/>
                <a:ext cx="1152778" cy="336892"/>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342093" eaLnBrk="1" hangingPunct="1">
                  <a:spcBef>
                    <a:spcPct val="0"/>
                  </a:spcBef>
                  <a:buNone/>
                  <a:defRPr/>
                </a:pPr>
                <a:r>
                  <a:rPr lang="en-US" altLang="en-US" sz="706" b="1" dirty="0">
                    <a:solidFill>
                      <a:schemeClr val="tx1"/>
                    </a:solidFill>
                    <a:latin typeface="Arial" panose="020B0604020202020204" pitchFamily="34" charset="0"/>
                  </a:rPr>
                  <a:t>~ </a:t>
                </a:r>
                <a:r>
                  <a:rPr lang="en-US" altLang="en-US" sz="1411" b="1" dirty="0">
                    <a:solidFill>
                      <a:schemeClr val="tx1"/>
                    </a:solidFill>
                    <a:latin typeface="Arial" panose="020B0604020202020204" pitchFamily="34" charset="0"/>
                  </a:rPr>
                  <a:t>35 000</a:t>
                </a:r>
                <a:endParaRPr lang="en-US" altLang="en-US" sz="706" b="1" baseline="30000" dirty="0">
                  <a:solidFill>
                    <a:schemeClr val="tx1"/>
                  </a:solidFill>
                  <a:latin typeface="Arial" panose="020B0604020202020204" pitchFamily="34" charset="0"/>
                </a:endParaRPr>
              </a:p>
            </p:txBody>
          </p:sp>
          <p:sp>
            <p:nvSpPr>
              <p:cNvPr id="34" name="TextBox 80"/>
              <p:cNvSpPr txBox="1">
                <a:spLocks noChangeArrowheads="1"/>
              </p:cNvSpPr>
              <p:nvPr/>
            </p:nvSpPr>
            <p:spPr bwMode="auto">
              <a:xfrm>
                <a:off x="8917988" y="3477010"/>
                <a:ext cx="3025822" cy="732920"/>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342093" eaLnBrk="1" hangingPunct="1">
                  <a:spcBef>
                    <a:spcPct val="0"/>
                  </a:spcBef>
                  <a:buNone/>
                  <a:defRPr/>
                </a:pPr>
                <a:r>
                  <a:rPr lang="en-US" altLang="en-US" sz="1799" dirty="0">
                    <a:solidFill>
                      <a:prstClr val="black"/>
                    </a:solidFill>
                    <a:latin typeface="Calibri" panose="020F0502020204030204"/>
                  </a:rPr>
                  <a:t>Cancers </a:t>
                </a:r>
                <a:r>
                  <a:rPr lang="en-US" altLang="en-US" sz="1799" dirty="0" err="1">
                    <a:solidFill>
                      <a:prstClr val="black"/>
                    </a:solidFill>
                    <a:latin typeface="Calibri" panose="020F0502020204030204"/>
                  </a:rPr>
                  <a:t>vulve</a:t>
                </a:r>
                <a:r>
                  <a:rPr lang="en-US" altLang="en-US" sz="1799" dirty="0">
                    <a:solidFill>
                      <a:prstClr val="black"/>
                    </a:solidFill>
                    <a:latin typeface="Calibri" panose="020F0502020204030204"/>
                  </a:rPr>
                  <a:t> </a:t>
                </a:r>
              </a:p>
              <a:p>
                <a:pPr defTabSz="342093" eaLnBrk="1" hangingPunct="1">
                  <a:spcBef>
                    <a:spcPct val="0"/>
                  </a:spcBef>
                  <a:buNone/>
                  <a:defRPr/>
                </a:pPr>
                <a:r>
                  <a:rPr lang="en-US" altLang="en-US" sz="1799" dirty="0">
                    <a:solidFill>
                      <a:prstClr val="black"/>
                    </a:solidFill>
                    <a:latin typeface="Calibri" panose="020F0502020204030204"/>
                  </a:rPr>
                  <a:t>et vagin</a:t>
                </a:r>
                <a:r>
                  <a:rPr lang="en-US" altLang="en-US" sz="1799" baseline="30000" dirty="0">
                    <a:solidFill>
                      <a:prstClr val="black"/>
                    </a:solidFill>
                    <a:latin typeface="Calibri" panose="020F0502020204030204"/>
                  </a:rPr>
                  <a:t>2</a:t>
                </a:r>
              </a:p>
            </p:txBody>
          </p:sp>
          <p:sp>
            <p:nvSpPr>
              <p:cNvPr id="23" name="Ellipse 22"/>
              <p:cNvSpPr/>
              <p:nvPr/>
            </p:nvSpPr>
            <p:spPr>
              <a:xfrm>
                <a:off x="7812912" y="3773794"/>
                <a:ext cx="580375" cy="527486"/>
              </a:xfrm>
              <a:prstGeom prst="ellipse">
                <a:avLst/>
              </a:prstGeom>
              <a:solidFill>
                <a:schemeClr val="accent1">
                  <a:lumMod val="40000"/>
                  <a:lumOff val="60000"/>
                </a:schemeClr>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1">
                  <a:defRPr/>
                </a:pPr>
                <a:endParaRPr lang="fr-FR" sz="1600" kern="600" spc="30" dirty="0" err="1">
                  <a:solidFill>
                    <a:prstClr val="white"/>
                  </a:solidFill>
                  <a:latin typeface="Univers 57 Condensed" pitchFamily="50" charset="0"/>
                </a:endParaRPr>
              </a:p>
            </p:txBody>
          </p:sp>
          <p:sp>
            <p:nvSpPr>
              <p:cNvPr id="35" name="TextBox 79"/>
              <p:cNvSpPr txBox="1">
                <a:spLocks noChangeAspect="1" noChangeArrowheads="1"/>
              </p:cNvSpPr>
              <p:nvPr/>
            </p:nvSpPr>
            <p:spPr bwMode="auto">
              <a:xfrm>
                <a:off x="7720096" y="3874235"/>
                <a:ext cx="530768" cy="273000"/>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2" tIns="34292" rIns="68582" bIns="34292">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342093" eaLnBrk="1" hangingPunct="1">
                  <a:spcBef>
                    <a:spcPct val="0"/>
                  </a:spcBef>
                  <a:buNone/>
                  <a:defRPr/>
                </a:pPr>
                <a:r>
                  <a:rPr lang="en-US" altLang="en-US" sz="1058" b="1" dirty="0">
                    <a:solidFill>
                      <a:schemeClr val="tx1"/>
                    </a:solidFill>
                    <a:latin typeface="Arial" panose="020B0604020202020204" pitchFamily="34" charset="0"/>
                  </a:rPr>
                  <a:t>~190</a:t>
                </a:r>
              </a:p>
            </p:txBody>
          </p:sp>
          <p:sp>
            <p:nvSpPr>
              <p:cNvPr id="86" name="ZoneTexte 85"/>
              <p:cNvSpPr txBox="1"/>
              <p:nvPr/>
            </p:nvSpPr>
            <p:spPr>
              <a:xfrm>
                <a:off x="3290508" y="851000"/>
                <a:ext cx="1391045" cy="434649"/>
              </a:xfrm>
              <a:prstGeom prst="rect">
                <a:avLst/>
              </a:prstGeom>
              <a:grpFill/>
            </p:spPr>
            <p:txBody>
              <a:bodyPr wrap="none" lIns="0" tIns="0" rIns="0" bIns="0" rtlCol="0" anchor="t" anchorCtr="0">
                <a:spAutoFit/>
              </a:bodyPr>
              <a:lstStyle/>
              <a:p>
                <a:pPr defTabSz="457161">
                  <a:defRPr/>
                </a:pPr>
                <a:r>
                  <a:rPr lang="fr-FR" sz="2401" b="1" kern="600" spc="30" dirty="0">
                    <a:solidFill>
                      <a:srgbClr val="44546A"/>
                    </a:solidFill>
                    <a:latin typeface="Calibri" panose="020F0502020204030204" pitchFamily="34" charset="0"/>
                  </a:rPr>
                  <a:t>Hommes</a:t>
                </a:r>
              </a:p>
            </p:txBody>
          </p:sp>
          <p:sp>
            <p:nvSpPr>
              <p:cNvPr id="89" name="ZoneTexte 88"/>
              <p:cNvSpPr txBox="1"/>
              <p:nvPr/>
            </p:nvSpPr>
            <p:spPr>
              <a:xfrm>
                <a:off x="5184096" y="832498"/>
                <a:ext cx="1568479" cy="434649"/>
              </a:xfrm>
              <a:prstGeom prst="rect">
                <a:avLst/>
              </a:prstGeom>
              <a:grpFill/>
            </p:spPr>
            <p:txBody>
              <a:bodyPr wrap="none" lIns="0" tIns="0" rIns="0" bIns="0" rtlCol="0" anchor="t" anchorCtr="0">
                <a:spAutoFit/>
              </a:bodyPr>
              <a:lstStyle/>
              <a:p>
                <a:pPr defTabSz="457161">
                  <a:defRPr/>
                </a:pPr>
                <a:r>
                  <a:rPr lang="fr-FR" sz="2401" b="1" kern="600" spc="30" dirty="0">
                    <a:solidFill>
                      <a:prstClr val="black"/>
                    </a:solidFill>
                    <a:latin typeface="Calibri" panose="020F0502020204030204"/>
                  </a:rPr>
                  <a:t>Communs</a:t>
                </a:r>
              </a:p>
            </p:txBody>
          </p:sp>
          <p:sp>
            <p:nvSpPr>
              <p:cNvPr id="68" name="TextBox 96"/>
              <p:cNvSpPr txBox="1">
                <a:spLocks noChangeArrowheads="1"/>
              </p:cNvSpPr>
              <p:nvPr/>
            </p:nvSpPr>
            <p:spPr bwMode="auto">
              <a:xfrm>
                <a:off x="5289801" y="4352817"/>
                <a:ext cx="1273990" cy="7329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2" tIns="34292" rIns="68582" bIns="34292">
                <a:spAutoFit/>
              </a:bodyPr>
              <a:lstStyle>
                <a:defPPr>
                  <a:defRPr lang="en-US"/>
                </a:defPPr>
                <a:lvl1pPr algn="r" defTabSz="342108">
                  <a:spcBef>
                    <a:spcPct val="0"/>
                  </a:spcBef>
                  <a:buNone/>
                  <a:defRPr sz="1200" b="1">
                    <a:latin typeface="Univers 47 Condensed Light" pitchFamily="50"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342093">
                  <a:defRPr/>
                </a:pPr>
                <a:r>
                  <a:rPr lang="en-US" altLang="en-US" sz="1799" b="0" i="1" dirty="0" err="1">
                    <a:solidFill>
                      <a:prstClr val="black"/>
                    </a:solidFill>
                    <a:latin typeface="Calibri" panose="020F0502020204030204"/>
                  </a:rPr>
                  <a:t>Verrues</a:t>
                </a:r>
                <a:br>
                  <a:rPr lang="en-US" altLang="en-US" sz="1799" b="0" i="1" dirty="0">
                    <a:solidFill>
                      <a:prstClr val="black"/>
                    </a:solidFill>
                    <a:latin typeface="Calibri" panose="020F0502020204030204"/>
                  </a:rPr>
                </a:br>
                <a:r>
                  <a:rPr lang="en-US" altLang="en-US" sz="1799" b="0" i="1" dirty="0">
                    <a:solidFill>
                      <a:prstClr val="black"/>
                    </a:solidFill>
                    <a:latin typeface="Calibri" panose="020F0502020204030204"/>
                  </a:rPr>
                  <a:t>génitales</a:t>
                </a:r>
                <a:r>
                  <a:rPr lang="en-US" altLang="en-US" sz="1799" b="0" i="1" baseline="30000" dirty="0">
                    <a:solidFill>
                      <a:prstClr val="black"/>
                    </a:solidFill>
                    <a:latin typeface="Calibri" panose="020F0502020204030204"/>
                  </a:rPr>
                  <a:t>3</a:t>
                </a:r>
              </a:p>
            </p:txBody>
          </p:sp>
          <p:sp>
            <p:nvSpPr>
              <p:cNvPr id="82" name="Ellipse 81"/>
              <p:cNvSpPr/>
              <p:nvPr/>
            </p:nvSpPr>
            <p:spPr>
              <a:xfrm>
                <a:off x="6855062" y="4060405"/>
                <a:ext cx="1322495" cy="1233321"/>
              </a:xfrm>
              <a:prstGeom prst="ellipse">
                <a:avLst/>
              </a:prstGeom>
              <a:grp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1">
                  <a:defRPr/>
                </a:pPr>
                <a:endParaRPr lang="fr-FR" sz="1600" kern="600" spc="30" dirty="0" err="1">
                  <a:solidFill>
                    <a:prstClr val="white"/>
                  </a:solidFill>
                  <a:latin typeface="Univers 57 Condensed" pitchFamily="50" charset="0"/>
                </a:endParaRPr>
              </a:p>
            </p:txBody>
          </p:sp>
          <p:sp>
            <p:nvSpPr>
              <p:cNvPr id="26" name="TextBox 76"/>
              <p:cNvSpPr txBox="1">
                <a:spLocks noChangeArrowheads="1"/>
              </p:cNvSpPr>
              <p:nvPr/>
            </p:nvSpPr>
            <p:spPr bwMode="auto">
              <a:xfrm>
                <a:off x="1730204" y="3744094"/>
                <a:ext cx="1216307" cy="732920"/>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2" tIns="34292" rIns="68582" bIns="34292">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r" defTabSz="342093" eaLnBrk="1" hangingPunct="1">
                  <a:spcBef>
                    <a:spcPct val="0"/>
                  </a:spcBef>
                  <a:buNone/>
                  <a:defRPr/>
                </a:pPr>
                <a:r>
                  <a:rPr lang="en-US" altLang="en-US" sz="1799" dirty="0">
                    <a:solidFill>
                      <a:schemeClr val="tx1"/>
                    </a:solidFill>
                    <a:latin typeface="Calibri" panose="020F0502020204030204"/>
                  </a:rPr>
                  <a:t>Cancer </a:t>
                </a:r>
              </a:p>
              <a:p>
                <a:pPr algn="r" defTabSz="342093" eaLnBrk="1" hangingPunct="1">
                  <a:spcBef>
                    <a:spcPct val="0"/>
                  </a:spcBef>
                  <a:buNone/>
                  <a:defRPr/>
                </a:pPr>
                <a:r>
                  <a:rPr lang="en-US" altLang="en-US" sz="1799" dirty="0">
                    <a:solidFill>
                      <a:schemeClr val="tx1"/>
                    </a:solidFill>
                    <a:latin typeface="Calibri" panose="020F0502020204030204"/>
                  </a:rPr>
                  <a:t>du pénis</a:t>
                </a:r>
                <a:r>
                  <a:rPr lang="en-US" altLang="en-US" sz="1799" baseline="30000" dirty="0">
                    <a:solidFill>
                      <a:schemeClr val="tx1"/>
                    </a:solidFill>
                    <a:latin typeface="Calibri" panose="020F0502020204030204"/>
                  </a:rPr>
                  <a:t>2</a:t>
                </a:r>
              </a:p>
            </p:txBody>
          </p:sp>
          <p:sp>
            <p:nvSpPr>
              <p:cNvPr id="8" name="Ellipse 7"/>
              <p:cNvSpPr/>
              <p:nvPr/>
            </p:nvSpPr>
            <p:spPr>
              <a:xfrm>
                <a:off x="3546939" y="3786216"/>
                <a:ext cx="617202" cy="489915"/>
              </a:xfrm>
              <a:prstGeom prst="ellipse">
                <a:avLst/>
              </a:prstGeom>
              <a:solidFill>
                <a:schemeClr val="accent1">
                  <a:lumMod val="60000"/>
                  <a:lumOff val="40000"/>
                </a:schemeClr>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1">
                  <a:defRPr/>
                </a:pPr>
                <a:endParaRPr lang="fr-FR" sz="1600" kern="600" spc="30" dirty="0" err="1">
                  <a:solidFill>
                    <a:prstClr val="white"/>
                  </a:solidFill>
                  <a:latin typeface="Calibri" panose="020F0502020204030204"/>
                </a:endParaRPr>
              </a:p>
            </p:txBody>
          </p:sp>
          <p:sp>
            <p:nvSpPr>
              <p:cNvPr id="27" name="TextBox 77"/>
              <p:cNvSpPr txBox="1">
                <a:spLocks noChangeArrowheads="1"/>
              </p:cNvSpPr>
              <p:nvPr/>
            </p:nvSpPr>
            <p:spPr bwMode="auto">
              <a:xfrm>
                <a:off x="3625006" y="3894731"/>
                <a:ext cx="440515" cy="273000"/>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2" tIns="34292" rIns="68582" bIns="34292">
                <a:spAutoFit/>
              </a:bodyPr>
              <a:lstStyle>
                <a:defPPr>
                  <a:defRPr lang="en-US"/>
                </a:defPPr>
                <a:lvl1pPr algn="ctr" defTabSz="342108">
                  <a:spcBef>
                    <a:spcPct val="0"/>
                  </a:spcBef>
                  <a:buNone/>
                  <a:defRPr sz="700">
                    <a:solidFill>
                      <a:schemeClr val="bg1"/>
                    </a:solidFill>
                    <a:latin typeface="Univers 67 Condensed" pitchFamily="50"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342093">
                  <a:defRPr/>
                </a:pPr>
                <a:r>
                  <a:rPr lang="en-US" altLang="en-US" sz="1058" b="1" dirty="0">
                    <a:solidFill>
                      <a:schemeClr val="tx1"/>
                    </a:solidFill>
                    <a:latin typeface="Arial" panose="020B0604020202020204" pitchFamily="34" charset="0"/>
                  </a:rPr>
                  <a:t>~90</a:t>
                </a:r>
              </a:p>
            </p:txBody>
          </p:sp>
          <p:cxnSp>
            <p:nvCxnSpPr>
              <p:cNvPr id="58" name="Connecteur droit 57"/>
              <p:cNvCxnSpPr>
                <a:cxnSpLocks/>
              </p:cNvCxnSpPr>
              <p:nvPr/>
            </p:nvCxnSpPr>
            <p:spPr>
              <a:xfrm flipH="1">
                <a:off x="2933749" y="4049706"/>
                <a:ext cx="611332" cy="10697"/>
              </a:xfrm>
              <a:prstGeom prst="line">
                <a:avLst/>
              </a:prstGeom>
              <a:grpFill/>
              <a:ln w="12700" cap="flat" cmpd="sng" algn="ctr">
                <a:solidFill>
                  <a:schemeClr val="tx1"/>
                </a:solidFill>
                <a:prstDash val="solid"/>
                <a:round/>
                <a:headEnd type="oval"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7" name="TextBox 81"/>
              <p:cNvSpPr txBox="1">
                <a:spLocks noChangeArrowheads="1"/>
              </p:cNvSpPr>
              <p:nvPr/>
            </p:nvSpPr>
            <p:spPr bwMode="auto">
              <a:xfrm>
                <a:off x="5089815" y="3457875"/>
                <a:ext cx="1673960" cy="7329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342093" eaLnBrk="1" hangingPunct="1">
                  <a:spcBef>
                    <a:spcPct val="0"/>
                  </a:spcBef>
                  <a:buNone/>
                  <a:defRPr/>
                </a:pPr>
                <a:r>
                  <a:rPr lang="en-US" altLang="en-US" sz="1799" dirty="0">
                    <a:solidFill>
                      <a:prstClr val="black"/>
                    </a:solidFill>
                    <a:latin typeface="Calibri" panose="020F0502020204030204"/>
                  </a:rPr>
                  <a:t>Cancer </a:t>
                </a:r>
              </a:p>
              <a:p>
                <a:pPr algn="ctr" defTabSz="342093" eaLnBrk="1" hangingPunct="1">
                  <a:spcBef>
                    <a:spcPct val="0"/>
                  </a:spcBef>
                  <a:buNone/>
                  <a:defRPr/>
                </a:pPr>
                <a:r>
                  <a:rPr lang="en-US" altLang="en-US" sz="1799" dirty="0">
                    <a:solidFill>
                      <a:prstClr val="black"/>
                    </a:solidFill>
                    <a:latin typeface="Calibri" panose="020F0502020204030204"/>
                  </a:rPr>
                  <a:t>de l’anus</a:t>
                </a:r>
                <a:r>
                  <a:rPr lang="en-US" altLang="en-US" sz="1799" baseline="30000" dirty="0">
                    <a:solidFill>
                      <a:prstClr val="black"/>
                    </a:solidFill>
                    <a:latin typeface="Calibri" panose="020F0502020204030204"/>
                  </a:rPr>
                  <a:t>2</a:t>
                </a:r>
              </a:p>
            </p:txBody>
          </p:sp>
          <p:sp>
            <p:nvSpPr>
              <p:cNvPr id="40" name="Ellipse 39"/>
              <p:cNvSpPr/>
              <p:nvPr/>
            </p:nvSpPr>
            <p:spPr>
              <a:xfrm>
                <a:off x="7167664" y="3419411"/>
                <a:ext cx="619348" cy="617107"/>
              </a:xfrm>
              <a:prstGeom prst="ellipse">
                <a:avLst/>
              </a:prstGeom>
              <a:grp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1">
                  <a:defRPr/>
                </a:pPr>
                <a:endParaRPr lang="fr-FR" sz="1600" kern="600" spc="30" dirty="0" err="1">
                  <a:solidFill>
                    <a:prstClr val="white"/>
                  </a:solidFill>
                  <a:latin typeface="Univers 57 Condensed" pitchFamily="50" charset="0"/>
                </a:endParaRPr>
              </a:p>
            </p:txBody>
          </p:sp>
          <p:sp>
            <p:nvSpPr>
              <p:cNvPr id="38" name="TextBox 104"/>
              <p:cNvSpPr txBox="1">
                <a:spLocks noChangeArrowheads="1"/>
              </p:cNvSpPr>
              <p:nvPr/>
            </p:nvSpPr>
            <p:spPr bwMode="auto">
              <a:xfrm>
                <a:off x="7148835" y="3592691"/>
                <a:ext cx="667108" cy="273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2" tIns="34292" rIns="68582" bIns="34292">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342093" eaLnBrk="1" hangingPunct="1">
                  <a:spcBef>
                    <a:spcPct val="0"/>
                  </a:spcBef>
                  <a:buNone/>
                  <a:defRPr/>
                </a:pPr>
                <a:r>
                  <a:rPr lang="en-US" altLang="en-US" sz="1058" b="1" dirty="0">
                    <a:solidFill>
                      <a:schemeClr val="tx1"/>
                    </a:solidFill>
                    <a:latin typeface="Arial" panose="020B0604020202020204" pitchFamily="34" charset="0"/>
                  </a:rPr>
                  <a:t>~1 100</a:t>
                </a:r>
              </a:p>
            </p:txBody>
          </p:sp>
          <p:sp>
            <p:nvSpPr>
              <p:cNvPr id="22" name="Ellipse 21"/>
              <p:cNvSpPr/>
              <p:nvPr/>
            </p:nvSpPr>
            <p:spPr>
              <a:xfrm>
                <a:off x="4071501" y="3488847"/>
                <a:ext cx="618731" cy="547674"/>
              </a:xfrm>
              <a:prstGeom prst="ellipse">
                <a:avLst/>
              </a:prstGeom>
              <a:grp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1">
                  <a:defRPr/>
                </a:pPr>
                <a:endParaRPr lang="fr-FR" sz="1600" kern="600" spc="30" dirty="0" err="1">
                  <a:solidFill>
                    <a:prstClr val="white"/>
                  </a:solidFill>
                  <a:latin typeface="Univers 57 Condensed" pitchFamily="50" charset="0"/>
                </a:endParaRPr>
              </a:p>
            </p:txBody>
          </p:sp>
          <p:sp>
            <p:nvSpPr>
              <p:cNvPr id="39" name="TextBox 103"/>
              <p:cNvSpPr txBox="1">
                <a:spLocks noChangeArrowheads="1"/>
              </p:cNvSpPr>
              <p:nvPr/>
            </p:nvSpPr>
            <p:spPr bwMode="auto">
              <a:xfrm>
                <a:off x="4144247" y="3626133"/>
                <a:ext cx="530768" cy="273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2" tIns="34292" rIns="68582" bIns="34292">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342093" eaLnBrk="1" hangingPunct="1">
                  <a:spcBef>
                    <a:spcPct val="0"/>
                  </a:spcBef>
                  <a:buNone/>
                  <a:defRPr/>
                </a:pPr>
                <a:r>
                  <a:rPr lang="en-US" altLang="en-US" sz="1058" b="1" dirty="0">
                    <a:solidFill>
                      <a:schemeClr val="tx1"/>
                    </a:solidFill>
                    <a:latin typeface="Arial" panose="020B0604020202020204" pitchFamily="34" charset="0"/>
                  </a:rPr>
                  <a:t>~360</a:t>
                </a:r>
              </a:p>
            </p:txBody>
          </p:sp>
          <p:sp>
            <p:nvSpPr>
              <p:cNvPr id="71" name="Ellipse 70">
                <a:extLst>
                  <a:ext uri="{FF2B5EF4-FFF2-40B4-BE49-F238E27FC236}">
                    <a16:creationId xmlns:a16="http://schemas.microsoft.com/office/drawing/2014/main" id="{4C7A6F76-207B-4FD4-9032-5C823FBB8475}"/>
                  </a:ext>
                </a:extLst>
              </p:cNvPr>
              <p:cNvSpPr/>
              <p:nvPr/>
            </p:nvSpPr>
            <p:spPr>
              <a:xfrm>
                <a:off x="3635633" y="4090634"/>
                <a:ext cx="1322496" cy="1233321"/>
              </a:xfrm>
              <a:prstGeom prst="ellipse">
                <a:avLst/>
              </a:prstGeom>
              <a:grp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61">
                  <a:defRPr/>
                </a:pPr>
                <a:endParaRPr lang="fr-FR" sz="1600" kern="600" spc="30" dirty="0" err="1">
                  <a:solidFill>
                    <a:prstClr val="white"/>
                  </a:solidFill>
                  <a:latin typeface="Univers 57 Condensed" pitchFamily="50" charset="0"/>
                </a:endParaRPr>
              </a:p>
            </p:txBody>
          </p:sp>
          <p:sp>
            <p:nvSpPr>
              <p:cNvPr id="72" name="TextBox 94">
                <a:extLst>
                  <a:ext uri="{FF2B5EF4-FFF2-40B4-BE49-F238E27FC236}">
                    <a16:creationId xmlns:a16="http://schemas.microsoft.com/office/drawing/2014/main" id="{64EC8FAF-B6D6-4F12-8DFC-AF6EE83AF41D}"/>
                  </a:ext>
                </a:extLst>
              </p:cNvPr>
              <p:cNvSpPr txBox="1">
                <a:spLocks noChangeArrowheads="1"/>
              </p:cNvSpPr>
              <p:nvPr/>
            </p:nvSpPr>
            <p:spPr bwMode="auto">
              <a:xfrm>
                <a:off x="3774504" y="4483085"/>
                <a:ext cx="957069" cy="3368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2" tIns="34292" rIns="68582" bIns="34292">
                <a:spAutoFit/>
              </a:bodyPr>
              <a:lstStyle>
                <a:defPPr>
                  <a:defRPr lang="en-US"/>
                </a:defPPr>
                <a:lvl1pPr algn="ctr" defTabSz="342108">
                  <a:spcBef>
                    <a:spcPct val="0"/>
                  </a:spcBef>
                  <a:buNone/>
                  <a:defRPr sz="1400" b="1">
                    <a:solidFill>
                      <a:schemeClr val="bg1"/>
                    </a:solidFill>
                    <a:latin typeface="Univers 67 Condensed" pitchFamily="50"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342093">
                  <a:defRPr/>
                </a:pPr>
                <a:r>
                  <a:rPr lang="en-US" altLang="en-US" sz="1411" dirty="0">
                    <a:solidFill>
                      <a:schemeClr val="tx1"/>
                    </a:solidFill>
                    <a:latin typeface="Arial" panose="020B0604020202020204" pitchFamily="34" charset="0"/>
                  </a:rPr>
                  <a:t>~50 000</a:t>
                </a:r>
              </a:p>
            </p:txBody>
          </p:sp>
          <p:sp>
            <p:nvSpPr>
              <p:cNvPr id="74" name="ZoneTexte 73"/>
              <p:cNvSpPr txBox="1"/>
              <p:nvPr/>
            </p:nvSpPr>
            <p:spPr>
              <a:xfrm>
                <a:off x="7254187" y="866678"/>
                <a:ext cx="1310778" cy="434649"/>
              </a:xfrm>
              <a:prstGeom prst="rect">
                <a:avLst/>
              </a:prstGeom>
              <a:grpFill/>
            </p:spPr>
            <p:txBody>
              <a:bodyPr wrap="none" lIns="0" tIns="0" rIns="0" bIns="0" rtlCol="0" anchor="t" anchorCtr="0">
                <a:spAutoFit/>
              </a:bodyPr>
              <a:lstStyle/>
              <a:p>
                <a:pPr defTabSz="457161">
                  <a:defRPr/>
                </a:pPr>
                <a:r>
                  <a:rPr lang="fr-FR" sz="2401" b="1" kern="600" spc="30" dirty="0">
                    <a:solidFill>
                      <a:srgbClr val="FF9999"/>
                    </a:solidFill>
                    <a:latin typeface="Calibri" panose="020F0502020204030204" pitchFamily="34" charset="0"/>
                  </a:rPr>
                  <a:t>Femmes</a:t>
                </a:r>
              </a:p>
            </p:txBody>
          </p:sp>
          <p:cxnSp>
            <p:nvCxnSpPr>
              <p:cNvPr id="75" name="Connecteur droit 74"/>
              <p:cNvCxnSpPr/>
              <p:nvPr/>
            </p:nvCxnSpPr>
            <p:spPr>
              <a:xfrm flipH="1">
                <a:off x="6526083" y="3733515"/>
                <a:ext cx="611330" cy="10698"/>
              </a:xfrm>
              <a:prstGeom prst="line">
                <a:avLst/>
              </a:prstGeom>
              <a:grpFill/>
              <a:ln w="12700" cap="flat" cmpd="sng" algn="ctr">
                <a:solidFill>
                  <a:schemeClr val="tx1"/>
                </a:solidFill>
                <a:prstDash val="solid"/>
                <a:round/>
                <a:headEnd type="oval"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0" name="TextBox 94">
                <a:extLst>
                  <a:ext uri="{FF2B5EF4-FFF2-40B4-BE49-F238E27FC236}">
                    <a16:creationId xmlns:a16="http://schemas.microsoft.com/office/drawing/2014/main" id="{64EC8FAF-B6D6-4F12-8DFC-AF6EE83AF41D}"/>
                  </a:ext>
                </a:extLst>
              </p:cNvPr>
              <p:cNvSpPr txBox="1">
                <a:spLocks noChangeArrowheads="1"/>
              </p:cNvSpPr>
              <p:nvPr/>
            </p:nvSpPr>
            <p:spPr bwMode="auto">
              <a:xfrm>
                <a:off x="7051597" y="4478649"/>
                <a:ext cx="957069" cy="3368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2" tIns="34292" rIns="68582" bIns="34292">
                <a:spAutoFit/>
              </a:bodyPr>
              <a:lstStyle>
                <a:defPPr>
                  <a:defRPr lang="en-US"/>
                </a:defPPr>
                <a:lvl1pPr algn="ctr" defTabSz="342108">
                  <a:spcBef>
                    <a:spcPct val="0"/>
                  </a:spcBef>
                  <a:buNone/>
                  <a:defRPr sz="1400" b="1">
                    <a:solidFill>
                      <a:schemeClr val="bg1"/>
                    </a:solidFill>
                    <a:latin typeface="Univers 67 Condensed" pitchFamily="50"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342093">
                  <a:defRPr/>
                </a:pPr>
                <a:r>
                  <a:rPr lang="en-US" altLang="en-US" sz="1411" dirty="0">
                    <a:solidFill>
                      <a:schemeClr val="tx1"/>
                    </a:solidFill>
                    <a:latin typeface="Arial" panose="020B0604020202020204" pitchFamily="34" charset="0"/>
                  </a:rPr>
                  <a:t>~50 000</a:t>
                </a:r>
              </a:p>
            </p:txBody>
          </p:sp>
          <p:cxnSp>
            <p:nvCxnSpPr>
              <p:cNvPr id="83" name="Connecteur droit 82"/>
              <p:cNvCxnSpPr>
                <a:cxnSpLocks/>
              </p:cNvCxnSpPr>
              <p:nvPr/>
            </p:nvCxnSpPr>
            <p:spPr>
              <a:xfrm flipH="1">
                <a:off x="6371617" y="4694719"/>
                <a:ext cx="438175" cy="0"/>
              </a:xfrm>
              <a:prstGeom prst="line">
                <a:avLst/>
              </a:prstGeom>
              <a:grpFill/>
              <a:ln w="12700" cap="flat" cmpd="sng" algn="ctr">
                <a:solidFill>
                  <a:schemeClr val="tx1"/>
                </a:solidFill>
                <a:prstDash val="solid"/>
                <a:round/>
                <a:headEnd type="oval"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4" name="Connecteur droit 83"/>
              <p:cNvCxnSpPr>
                <a:cxnSpLocks/>
              </p:cNvCxnSpPr>
              <p:nvPr/>
            </p:nvCxnSpPr>
            <p:spPr>
              <a:xfrm flipH="1">
                <a:off x="4446722" y="2307059"/>
                <a:ext cx="893762" cy="0"/>
              </a:xfrm>
              <a:prstGeom prst="line">
                <a:avLst/>
              </a:prstGeom>
              <a:grpFill/>
              <a:ln w="1270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85" name="Connecteur droit 84"/>
              <p:cNvCxnSpPr>
                <a:cxnSpLocks/>
              </p:cNvCxnSpPr>
              <p:nvPr/>
            </p:nvCxnSpPr>
            <p:spPr>
              <a:xfrm flipH="1">
                <a:off x="6695679" y="2328069"/>
                <a:ext cx="611332" cy="3386"/>
              </a:xfrm>
              <a:prstGeom prst="line">
                <a:avLst/>
              </a:prstGeom>
              <a:grpFill/>
              <a:ln w="12700" cap="flat" cmpd="sng" algn="ctr">
                <a:solidFill>
                  <a:schemeClr val="tx1"/>
                </a:solidFill>
                <a:prstDash val="solid"/>
                <a:round/>
                <a:headEnd type="oval"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8" name="Connecteur droit 87"/>
              <p:cNvCxnSpPr>
                <a:cxnSpLocks/>
              </p:cNvCxnSpPr>
              <p:nvPr/>
            </p:nvCxnSpPr>
            <p:spPr>
              <a:xfrm flipH="1">
                <a:off x="4776910" y="3797854"/>
                <a:ext cx="563576" cy="0"/>
              </a:xfrm>
              <a:prstGeom prst="line">
                <a:avLst/>
              </a:prstGeom>
              <a:grpFill/>
              <a:ln w="1270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91" name="Connecteur droit 90"/>
              <p:cNvCxnSpPr>
                <a:cxnSpLocks/>
              </p:cNvCxnSpPr>
              <p:nvPr/>
            </p:nvCxnSpPr>
            <p:spPr>
              <a:xfrm flipH="1">
                <a:off x="5000656" y="4710922"/>
                <a:ext cx="339830" cy="0"/>
              </a:xfrm>
              <a:prstGeom prst="line">
                <a:avLst/>
              </a:prstGeom>
              <a:grpFill/>
              <a:ln w="1270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93" name="Connecteur droit 92"/>
              <p:cNvCxnSpPr>
                <a:cxnSpLocks/>
              </p:cNvCxnSpPr>
              <p:nvPr/>
            </p:nvCxnSpPr>
            <p:spPr>
              <a:xfrm flipH="1">
                <a:off x="8244696" y="3026544"/>
                <a:ext cx="720537" cy="256711"/>
              </a:xfrm>
              <a:prstGeom prst="line">
                <a:avLst/>
              </a:prstGeom>
              <a:grpFill/>
              <a:ln w="1270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97" name="Connecteur droit 96"/>
              <p:cNvCxnSpPr>
                <a:cxnSpLocks/>
                <a:endCxn id="23" idx="6"/>
              </p:cNvCxnSpPr>
              <p:nvPr/>
            </p:nvCxnSpPr>
            <p:spPr>
              <a:xfrm flipH="1">
                <a:off x="8393287" y="3880057"/>
                <a:ext cx="524698" cy="157480"/>
              </a:xfrm>
              <a:prstGeom prst="line">
                <a:avLst/>
              </a:prstGeom>
              <a:grpFill/>
              <a:ln w="1270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56" name="Connecteur droit 55">
                <a:extLst>
                  <a:ext uri="{FF2B5EF4-FFF2-40B4-BE49-F238E27FC236}">
                    <a16:creationId xmlns:a16="http://schemas.microsoft.com/office/drawing/2014/main" id="{23F2987E-5BEC-4327-B402-FDA5E3C4C8EB}"/>
                  </a:ext>
                </a:extLst>
              </p:cNvPr>
              <p:cNvCxnSpPr>
                <a:cxnSpLocks/>
              </p:cNvCxnSpPr>
              <p:nvPr/>
            </p:nvCxnSpPr>
            <p:spPr>
              <a:xfrm flipH="1" flipV="1">
                <a:off x="8899921" y="4944283"/>
                <a:ext cx="526997" cy="330382"/>
              </a:xfrm>
              <a:prstGeom prst="line">
                <a:avLst/>
              </a:prstGeom>
              <a:grpFill/>
              <a:ln w="1270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grpSp>
      </p:grpSp>
      <p:sp>
        <p:nvSpPr>
          <p:cNvPr id="61" name="Espace réservé du contenu 5">
            <a:extLst>
              <a:ext uri="{FF2B5EF4-FFF2-40B4-BE49-F238E27FC236}">
                <a16:creationId xmlns:a16="http://schemas.microsoft.com/office/drawing/2014/main" id="{68279E8D-14EA-4B45-9A13-F74F74DAACFE}"/>
              </a:ext>
            </a:extLst>
          </p:cNvPr>
          <p:cNvSpPr txBox="1">
            <a:spLocks/>
          </p:cNvSpPr>
          <p:nvPr/>
        </p:nvSpPr>
        <p:spPr>
          <a:xfrm>
            <a:off x="118891" y="1859883"/>
            <a:ext cx="3769282" cy="3916366"/>
          </a:xfrm>
          <a:prstGeom prst="rect">
            <a:avLst/>
          </a:prstGeom>
          <a:noFill/>
          <a:ln>
            <a:noFill/>
          </a:ln>
        </p:spPr>
        <p:txBody>
          <a:bodyPr vert="horz" lIns="91435" tIns="45718" rIns="91435" bIns="4571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28520" indent="-228520" defTabSz="914085">
              <a:buClr>
                <a:srgbClr val="ED7D31"/>
              </a:buClr>
              <a:buFont typeface="Wingdings" panose="05000000000000000000" pitchFamily="2" charset="2"/>
              <a:buChar char="§"/>
              <a:defRPr/>
            </a:pPr>
            <a:r>
              <a:rPr lang="fr-FR" sz="1588" dirty="0">
                <a:solidFill>
                  <a:srgbClr val="C00000"/>
                </a:solidFill>
              </a:rPr>
              <a:t>Chaque année </a:t>
            </a:r>
            <a:r>
              <a:rPr lang="fr-FR" sz="1588" b="1" dirty="0">
                <a:solidFill>
                  <a:srgbClr val="C00000"/>
                </a:solidFill>
              </a:rPr>
              <a:t>en France</a:t>
            </a:r>
            <a:r>
              <a:rPr lang="fr-FR" sz="1588" dirty="0"/>
              <a:t>, plus de  </a:t>
            </a:r>
            <a:r>
              <a:rPr lang="fr-FR" sz="1588" b="1" dirty="0">
                <a:solidFill>
                  <a:srgbClr val="C00000"/>
                </a:solidFill>
              </a:rPr>
              <a:t>6 300 nouveaux cas de cancers</a:t>
            </a:r>
            <a:r>
              <a:rPr lang="fr-FR" sz="1588" dirty="0">
                <a:solidFill>
                  <a:srgbClr val="C00000"/>
                </a:solidFill>
              </a:rPr>
              <a:t> </a:t>
            </a:r>
            <a:r>
              <a:rPr lang="fr-FR" sz="1588" dirty="0"/>
              <a:t>sont causés par les papillomavirus</a:t>
            </a:r>
            <a:r>
              <a:rPr lang="fr-FR" sz="1588" baseline="30000" dirty="0"/>
              <a:t>1</a:t>
            </a:r>
          </a:p>
          <a:p>
            <a:pPr marL="0" indent="0" defTabSz="914085">
              <a:buClr>
                <a:srgbClr val="ED7D31"/>
              </a:buClr>
              <a:buNone/>
              <a:defRPr/>
            </a:pPr>
            <a:r>
              <a:rPr lang="fr-FR" sz="1588" baseline="30000" dirty="0"/>
              <a:t> </a:t>
            </a:r>
          </a:p>
          <a:p>
            <a:pPr marL="0" indent="0" defTabSz="914085">
              <a:buClr>
                <a:srgbClr val="ED7D31"/>
              </a:buClr>
              <a:buNone/>
              <a:defRPr/>
            </a:pPr>
            <a:r>
              <a:rPr lang="fr-FR" sz="1588" dirty="0">
                <a:solidFill>
                  <a:srgbClr val="C00000"/>
                </a:solidFill>
              </a:rPr>
              <a:t>      Près  d’1/3 </a:t>
            </a:r>
            <a:r>
              <a:rPr lang="fr-FR" sz="1588" b="1" i="1" dirty="0"/>
              <a:t>touchent les </a:t>
            </a:r>
            <a:r>
              <a:rPr lang="fr-FR" sz="1588" b="1" dirty="0"/>
              <a:t>hommes</a:t>
            </a:r>
            <a:r>
              <a:rPr lang="fr-FR" sz="1588" dirty="0"/>
              <a:t> </a:t>
            </a:r>
          </a:p>
          <a:p>
            <a:pPr marL="228520" indent="-228520" defTabSz="914085">
              <a:buClr>
                <a:srgbClr val="ED7D31"/>
              </a:buClr>
              <a:buFont typeface="Wingdings" panose="05000000000000000000" pitchFamily="2" charset="2"/>
              <a:buChar char="§"/>
              <a:defRPr/>
            </a:pPr>
            <a:endParaRPr lang="fr-FR" sz="1588" dirty="0"/>
          </a:p>
          <a:p>
            <a:pPr marL="228520" indent="-228520" defTabSz="914085">
              <a:buClr>
                <a:srgbClr val="ED7D31"/>
              </a:buClr>
              <a:buFont typeface="Wingdings" panose="05000000000000000000" pitchFamily="2" charset="2"/>
              <a:buChar char="§"/>
              <a:defRPr/>
            </a:pPr>
            <a:endParaRPr lang="fr-FR" sz="1588" dirty="0"/>
          </a:p>
          <a:p>
            <a:pPr marL="0" indent="0" defTabSz="914085">
              <a:buClr>
                <a:srgbClr val="ED7D31"/>
              </a:buClr>
              <a:buNone/>
              <a:defRPr/>
            </a:pPr>
            <a:endParaRPr lang="fr-FR" sz="1588" dirty="0"/>
          </a:p>
          <a:p>
            <a:pPr marL="228520" indent="-228520" defTabSz="914085">
              <a:buClr>
                <a:srgbClr val="ED7D31"/>
              </a:buClr>
              <a:buFont typeface="Wingdings" panose="05000000000000000000" pitchFamily="2" charset="2"/>
              <a:buChar char="§"/>
              <a:defRPr/>
            </a:pPr>
            <a:r>
              <a:rPr lang="fr-FR" sz="1588" dirty="0"/>
              <a:t>Chaque année, les HPV sont également responsables d’environ </a:t>
            </a:r>
            <a:r>
              <a:rPr lang="fr-FR" sz="1588" dirty="0">
                <a:solidFill>
                  <a:srgbClr val="C00000"/>
                </a:solidFill>
              </a:rPr>
              <a:t>~100 000</a:t>
            </a:r>
            <a:r>
              <a:rPr lang="fr-FR" sz="1588" dirty="0"/>
              <a:t> </a:t>
            </a:r>
            <a:r>
              <a:rPr lang="fr-FR" sz="1588" b="1" dirty="0">
                <a:solidFill>
                  <a:srgbClr val="C00000"/>
                </a:solidFill>
              </a:rPr>
              <a:t>verrues ano-génitales</a:t>
            </a:r>
            <a:r>
              <a:rPr lang="fr-FR" sz="1588" baseline="30000" dirty="0"/>
              <a:t>1</a:t>
            </a:r>
            <a:endParaRPr lang="fr-FR" sz="1411" baseline="30000" dirty="0"/>
          </a:p>
          <a:p>
            <a:pPr marL="457042" lvl="1" indent="0" defTabSz="914085">
              <a:spcBef>
                <a:spcPts val="499"/>
              </a:spcBef>
              <a:buClr>
                <a:srgbClr val="ED7D31"/>
              </a:buClr>
              <a:buNone/>
              <a:defRPr/>
            </a:pPr>
            <a:endParaRPr lang="fr-FR" sz="1411" dirty="0">
              <a:solidFill>
                <a:srgbClr val="44546A"/>
              </a:solidFill>
              <a:latin typeface="Calibri" panose="020F0502020204030204"/>
            </a:endParaRPr>
          </a:p>
          <a:p>
            <a:pPr marL="228520" indent="-228520" defTabSz="914085">
              <a:buClr>
                <a:srgbClr val="ED7D31"/>
              </a:buClr>
              <a:buFont typeface="Wingdings" panose="05000000000000000000" pitchFamily="2" charset="2"/>
              <a:buChar char="§"/>
              <a:defRPr/>
            </a:pPr>
            <a:endParaRPr lang="fr-FR" sz="1852" dirty="0">
              <a:solidFill>
                <a:srgbClr val="44546A"/>
              </a:solidFill>
              <a:latin typeface="Calibri" panose="020F0502020204030204"/>
            </a:endParaRPr>
          </a:p>
          <a:p>
            <a:pPr marL="228520" indent="-228520" defTabSz="914085">
              <a:buClr>
                <a:srgbClr val="ED7D31"/>
              </a:buClr>
              <a:buFont typeface="Wingdings" panose="05000000000000000000" pitchFamily="2" charset="2"/>
              <a:buChar char="§"/>
              <a:defRPr/>
            </a:pPr>
            <a:endParaRPr lang="fr-FR" sz="1411" dirty="0">
              <a:solidFill>
                <a:srgbClr val="44546A"/>
              </a:solidFill>
              <a:latin typeface="Calibri" panose="020F0502020204030204"/>
            </a:endParaRPr>
          </a:p>
          <a:p>
            <a:pPr marL="685563" lvl="1" indent="-228520" defTabSz="914085">
              <a:spcBef>
                <a:spcPts val="499"/>
              </a:spcBef>
              <a:buClr>
                <a:srgbClr val="ED7D31"/>
              </a:buClr>
              <a:buFont typeface="Wingdings" panose="05000000000000000000" pitchFamily="2" charset="2"/>
              <a:buChar char="§"/>
              <a:defRPr/>
            </a:pPr>
            <a:endParaRPr lang="fr-FR" sz="1411" dirty="0">
              <a:solidFill>
                <a:srgbClr val="44546A"/>
              </a:solidFill>
              <a:latin typeface="Calibri" panose="020F0502020204030204"/>
            </a:endParaRPr>
          </a:p>
        </p:txBody>
      </p:sp>
      <p:sp>
        <p:nvSpPr>
          <p:cNvPr id="62" name="ZoneTexte 61">
            <a:extLst>
              <a:ext uri="{FF2B5EF4-FFF2-40B4-BE49-F238E27FC236}">
                <a16:creationId xmlns:a16="http://schemas.microsoft.com/office/drawing/2014/main" id="{90942829-636C-4B20-A10C-5916275C636F}"/>
              </a:ext>
            </a:extLst>
          </p:cNvPr>
          <p:cNvSpPr txBox="1"/>
          <p:nvPr/>
        </p:nvSpPr>
        <p:spPr>
          <a:xfrm>
            <a:off x="38963" y="6240267"/>
            <a:ext cx="11781940" cy="418191"/>
          </a:xfrm>
          <a:prstGeom prst="rect">
            <a:avLst/>
          </a:prstGeom>
          <a:noFill/>
        </p:spPr>
        <p:txBody>
          <a:bodyPr wrap="square" rtlCol="0">
            <a:spAutoFit/>
          </a:bodyPr>
          <a:lstStyle/>
          <a:p>
            <a:pPr defTabSz="914358">
              <a:defRPr/>
            </a:pPr>
            <a:r>
              <a:rPr lang="en-US" sz="706" dirty="0">
                <a:latin typeface="Arial"/>
                <a:cs typeface="Arial"/>
              </a:rPr>
              <a:t>1 - Haute </a:t>
            </a:r>
            <a:r>
              <a:rPr lang="en-US" sz="706" dirty="0" err="1">
                <a:latin typeface="Arial"/>
                <a:cs typeface="Arial"/>
              </a:rPr>
              <a:t>Autorité</a:t>
            </a:r>
            <a:r>
              <a:rPr lang="en-US" sz="706" dirty="0">
                <a:latin typeface="Arial"/>
                <a:cs typeface="Arial"/>
              </a:rPr>
              <a:t> de Santé. </a:t>
            </a:r>
            <a:r>
              <a:rPr lang="en-US" sz="706" dirty="0" err="1">
                <a:latin typeface="Arial"/>
                <a:cs typeface="Arial"/>
              </a:rPr>
              <a:t>Synthèse</a:t>
            </a:r>
            <a:r>
              <a:rPr lang="en-US" sz="706" dirty="0">
                <a:latin typeface="Arial"/>
                <a:cs typeface="Arial"/>
              </a:rPr>
              <a:t> de la recommendation vaccinale. Vaccination </a:t>
            </a:r>
            <a:r>
              <a:rPr lang="en-US" sz="706" dirty="0" err="1">
                <a:latin typeface="Arial"/>
                <a:cs typeface="Arial"/>
              </a:rPr>
              <a:t>contre</a:t>
            </a:r>
            <a:r>
              <a:rPr lang="en-US" sz="706" dirty="0">
                <a:latin typeface="Arial"/>
                <a:cs typeface="Arial"/>
              </a:rPr>
              <a:t> les papillomavirus chez les garçons. </a:t>
            </a:r>
            <a:r>
              <a:rPr lang="en-US" sz="706" dirty="0" err="1">
                <a:latin typeface="Arial"/>
                <a:cs typeface="Arial"/>
              </a:rPr>
              <a:t>Décembre</a:t>
            </a:r>
            <a:r>
              <a:rPr lang="en-US" sz="706" dirty="0">
                <a:latin typeface="Arial"/>
                <a:cs typeface="Arial"/>
              </a:rPr>
              <a:t> 2019</a:t>
            </a:r>
          </a:p>
          <a:p>
            <a:pPr defTabSz="914358">
              <a:defRPr/>
            </a:pPr>
            <a:r>
              <a:rPr lang="fr-FR" sz="706" dirty="0">
                <a:latin typeface="Arial"/>
                <a:cs typeface="Arial"/>
              </a:rPr>
              <a:t>2- Shield KD &amp; </a:t>
            </a:r>
            <a:r>
              <a:rPr lang="fr-FR" sz="706" i="1" dirty="0">
                <a:latin typeface="Arial"/>
                <a:cs typeface="Arial"/>
              </a:rPr>
              <a:t>al. </a:t>
            </a:r>
            <a:r>
              <a:rPr lang="fr-FR" sz="706" dirty="0" err="1">
                <a:latin typeface="Arial"/>
                <a:cs typeface="Arial"/>
              </a:rPr>
              <a:t>Eur</a:t>
            </a:r>
            <a:r>
              <a:rPr lang="fr-FR" sz="706" dirty="0">
                <a:latin typeface="Arial"/>
                <a:cs typeface="Arial"/>
              </a:rPr>
              <a:t> J </a:t>
            </a:r>
            <a:r>
              <a:rPr lang="fr-FR" sz="706" dirty="0" err="1">
                <a:latin typeface="Arial"/>
                <a:cs typeface="Arial"/>
              </a:rPr>
              <a:t>Epidemiol</a:t>
            </a:r>
            <a:r>
              <a:rPr lang="fr-FR" sz="706" dirty="0">
                <a:latin typeface="Arial"/>
                <a:cs typeface="Arial"/>
              </a:rPr>
              <a:t>. 2018 Mar;33(3):263-274. 3 - </a:t>
            </a:r>
            <a:r>
              <a:rPr lang="fr-FR" sz="706" dirty="0" err="1">
                <a:latin typeface="Arial"/>
                <a:cs typeface="Arial"/>
              </a:rPr>
              <a:t>Hartwig</a:t>
            </a:r>
            <a:r>
              <a:rPr lang="fr-FR" sz="706" dirty="0">
                <a:latin typeface="Arial"/>
                <a:cs typeface="Arial"/>
              </a:rPr>
              <a:t> S </a:t>
            </a:r>
            <a:r>
              <a:rPr lang="fr-FR" sz="706" i="1" dirty="0">
                <a:latin typeface="Arial"/>
                <a:cs typeface="Arial"/>
              </a:rPr>
              <a:t>&amp; al. </a:t>
            </a:r>
            <a:r>
              <a:rPr lang="fr-FR" sz="706" dirty="0">
                <a:latin typeface="Arial"/>
                <a:cs typeface="Arial"/>
              </a:rPr>
              <a:t>Papillomavirus </a:t>
            </a:r>
            <a:r>
              <a:rPr lang="fr-FR" sz="706" dirty="0" err="1">
                <a:latin typeface="Arial"/>
                <a:cs typeface="Arial"/>
              </a:rPr>
              <a:t>Res</a:t>
            </a:r>
            <a:r>
              <a:rPr lang="fr-FR" sz="706" dirty="0">
                <a:latin typeface="Arial"/>
                <a:cs typeface="Arial"/>
              </a:rPr>
              <a:t> 2015;1:90-100</a:t>
            </a:r>
          </a:p>
          <a:p>
            <a:pPr defTabSz="914358">
              <a:defRPr/>
            </a:pPr>
            <a:r>
              <a:rPr lang="fr-FR" sz="706" dirty="0">
                <a:latin typeface="Arial"/>
                <a:cs typeface="Arial"/>
              </a:rPr>
              <a:t>4 - </a:t>
            </a:r>
            <a:r>
              <a:rPr lang="fr-FR" sz="706" dirty="0">
                <a:latin typeface="Calibri" panose="020F0502020204030204"/>
                <a:hlinkClick r:id="rId3">
                  <a:extLst>
                    <a:ext uri="{A12FA001-AC4F-418D-AE19-62706E023703}">
                      <ahyp:hlinkClr xmlns:ahyp="http://schemas.microsoft.com/office/drawing/2018/hyperlinkcolor" val="tx"/>
                    </a:ext>
                  </a:extLst>
                </a:hlinkClick>
              </a:rPr>
              <a:t>https://www.e-cancer.fr/Professionnels-de-sante/Facteurs-de-risque-et-de-protection/Agents-infectieux/Prevenir-le-cancer-du-col-de-l-uterus</a:t>
            </a:r>
            <a:endParaRPr lang="fr-FR" sz="706" dirty="0">
              <a:latin typeface="Calibri" panose="020F0502020204030204"/>
            </a:endParaRPr>
          </a:p>
        </p:txBody>
      </p:sp>
      <p:sp>
        <p:nvSpPr>
          <p:cNvPr id="69" name="ZoneTexte 68">
            <a:extLst>
              <a:ext uri="{FF2B5EF4-FFF2-40B4-BE49-F238E27FC236}">
                <a16:creationId xmlns:a16="http://schemas.microsoft.com/office/drawing/2014/main" id="{40F04C6D-746A-4E49-BBEE-156449B3A8A6}"/>
              </a:ext>
            </a:extLst>
          </p:cNvPr>
          <p:cNvSpPr txBox="1"/>
          <p:nvPr/>
        </p:nvSpPr>
        <p:spPr>
          <a:xfrm>
            <a:off x="10117100" y="5566850"/>
            <a:ext cx="1987054" cy="461408"/>
          </a:xfrm>
          <a:prstGeom prst="rect">
            <a:avLst/>
          </a:prstGeom>
          <a:noFill/>
          <a:ln w="28575">
            <a:solidFill>
              <a:schemeClr val="accent1">
                <a:lumMod val="75000"/>
              </a:schemeClr>
            </a:solidFill>
          </a:ln>
        </p:spPr>
        <p:txBody>
          <a:bodyPr wrap="square" rtlCol="0">
            <a:spAutoFit/>
          </a:bodyPr>
          <a:lstStyle/>
          <a:p>
            <a:pPr algn="ctr"/>
            <a:r>
              <a:rPr lang="fr-FR" sz="1199" b="1" dirty="0">
                <a:solidFill>
                  <a:srgbClr val="C00000"/>
                </a:solidFill>
              </a:rPr>
              <a:t>+ 6 M frottis</a:t>
            </a:r>
          </a:p>
          <a:p>
            <a:pPr algn="ctr"/>
            <a:r>
              <a:rPr lang="fr-FR" sz="1199" b="1" dirty="0">
                <a:solidFill>
                  <a:srgbClr val="C00000"/>
                </a:solidFill>
              </a:rPr>
              <a:t> </a:t>
            </a:r>
            <a:r>
              <a:rPr lang="fr-FR" sz="1199" dirty="0">
                <a:solidFill>
                  <a:srgbClr val="C00000"/>
                </a:solidFill>
              </a:rPr>
              <a:t>~</a:t>
            </a:r>
            <a:r>
              <a:rPr lang="fr-FR" sz="1199" dirty="0"/>
              <a:t>  </a:t>
            </a:r>
            <a:r>
              <a:rPr lang="fr-FR" sz="1199" b="1" dirty="0">
                <a:solidFill>
                  <a:srgbClr val="C00000"/>
                </a:solidFill>
              </a:rPr>
              <a:t>30 000 conisations</a:t>
            </a:r>
          </a:p>
        </p:txBody>
      </p:sp>
      <p:sp>
        <p:nvSpPr>
          <p:cNvPr id="70" name="ZoneTexte 69">
            <a:extLst>
              <a:ext uri="{FF2B5EF4-FFF2-40B4-BE49-F238E27FC236}">
                <a16:creationId xmlns:a16="http://schemas.microsoft.com/office/drawing/2014/main" id="{34C70EE1-3D35-4391-9FCC-027B589D02BA}"/>
              </a:ext>
            </a:extLst>
          </p:cNvPr>
          <p:cNvSpPr txBox="1"/>
          <p:nvPr/>
        </p:nvSpPr>
        <p:spPr>
          <a:xfrm>
            <a:off x="6276120" y="2840698"/>
            <a:ext cx="1406333" cy="363818"/>
          </a:xfrm>
          <a:prstGeom prst="rect">
            <a:avLst/>
          </a:prstGeom>
          <a:noFill/>
          <a:ln w="28575">
            <a:solidFill>
              <a:schemeClr val="accent1">
                <a:lumMod val="75000"/>
              </a:schemeClr>
            </a:solidFill>
          </a:ln>
        </p:spPr>
        <p:txBody>
          <a:bodyPr wrap="square" rtlCol="0">
            <a:spAutoFit/>
          </a:bodyPr>
          <a:lstStyle/>
          <a:p>
            <a:pPr algn="ctr"/>
            <a:r>
              <a:rPr lang="fr-FR" sz="882" i="1" dirty="0" err="1"/>
              <a:t>Papillomatose</a:t>
            </a:r>
            <a:r>
              <a:rPr lang="fr-FR" sz="882" i="1" dirty="0"/>
              <a:t> laryngée juvénile</a:t>
            </a:r>
          </a:p>
        </p:txBody>
      </p:sp>
      <p:sp>
        <p:nvSpPr>
          <p:cNvPr id="2" name="ZoneTexte 1">
            <a:extLst>
              <a:ext uri="{FF2B5EF4-FFF2-40B4-BE49-F238E27FC236}">
                <a16:creationId xmlns:a16="http://schemas.microsoft.com/office/drawing/2014/main" id="{6DB51C29-D07B-4C51-96AC-C5C6207CDBE4}"/>
              </a:ext>
            </a:extLst>
          </p:cNvPr>
          <p:cNvSpPr txBox="1"/>
          <p:nvPr/>
        </p:nvSpPr>
        <p:spPr>
          <a:xfrm>
            <a:off x="6348318" y="6343923"/>
            <a:ext cx="4319698" cy="309444"/>
          </a:xfrm>
          <a:prstGeom prst="rect">
            <a:avLst/>
          </a:prstGeom>
          <a:noFill/>
        </p:spPr>
        <p:txBody>
          <a:bodyPr wrap="square" rtlCol="0">
            <a:spAutoFit/>
          </a:bodyPr>
          <a:lstStyle/>
          <a:p>
            <a:r>
              <a:rPr lang="fr-FR" sz="1411" dirty="0"/>
              <a:t>*VADS : Voies aéro-digestives supérieures </a:t>
            </a:r>
          </a:p>
        </p:txBody>
      </p:sp>
      <p:grpSp>
        <p:nvGrpSpPr>
          <p:cNvPr id="60" name="Group 8">
            <a:extLst>
              <a:ext uri="{FF2B5EF4-FFF2-40B4-BE49-F238E27FC236}">
                <a16:creationId xmlns:a16="http://schemas.microsoft.com/office/drawing/2014/main" id="{B934BC8B-AC63-40C7-84C6-3AF83E07FAA5}"/>
              </a:ext>
            </a:extLst>
          </p:cNvPr>
          <p:cNvGrpSpPr>
            <a:grpSpLocks noChangeAspect="1"/>
          </p:cNvGrpSpPr>
          <p:nvPr/>
        </p:nvGrpSpPr>
        <p:grpSpPr>
          <a:xfrm>
            <a:off x="11408434" y="6194726"/>
            <a:ext cx="457200" cy="457177"/>
            <a:chOff x="11361456" y="6195813"/>
            <a:chExt cx="548640" cy="548640"/>
          </a:xfrm>
        </p:grpSpPr>
        <p:sp>
          <p:nvSpPr>
            <p:cNvPr id="64" name="Oval 9">
              <a:extLst>
                <a:ext uri="{FF2B5EF4-FFF2-40B4-BE49-F238E27FC236}">
                  <a16:creationId xmlns:a16="http://schemas.microsoft.com/office/drawing/2014/main" id="{D8A1D898-05C2-4BDC-B3A5-71B18A95D670}"/>
                </a:ext>
              </a:extLst>
            </p:cNvPr>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67" name="Oval 10">
              <a:extLst>
                <a:ext uri="{FF2B5EF4-FFF2-40B4-BE49-F238E27FC236}">
                  <a16:creationId xmlns:a16="http://schemas.microsoft.com/office/drawing/2014/main" id="{A3559202-1FA4-4DF3-B172-E385E7B438C6}"/>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3" name="Slide Number Placeholder 6">
            <a:extLst>
              <a:ext uri="{FF2B5EF4-FFF2-40B4-BE49-F238E27FC236}">
                <a16:creationId xmlns:a16="http://schemas.microsoft.com/office/drawing/2014/main" id="{244A8D93-C454-4F03-BBF3-C60A6D677414}"/>
              </a:ext>
            </a:extLst>
          </p:cNvPr>
          <p:cNvSpPr txBox="1">
            <a:spLocks/>
          </p:cNvSpPr>
          <p:nvPr/>
        </p:nvSpPr>
        <p:spPr>
          <a:xfrm>
            <a:off x="11317836" y="6237828"/>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74D97F68-CC38-3C48-B083-3B4A1457065E}" type="slidenum">
              <a:rPr lang="en-US" sz="1764"/>
              <a:pPr/>
              <a:t>3</a:t>
            </a:fld>
            <a:endParaRPr lang="en-US" sz="1764" dirty="0"/>
          </a:p>
        </p:txBody>
      </p:sp>
    </p:spTree>
    <p:extLst>
      <p:ext uri="{BB962C8B-B14F-4D97-AF65-F5344CB8AC3E}">
        <p14:creationId xmlns:p14="http://schemas.microsoft.com/office/powerpoint/2010/main" val="4278681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9B9489-C053-4269-9B91-632E4B3A276B}"/>
              </a:ext>
            </a:extLst>
          </p:cNvPr>
          <p:cNvSpPr>
            <a:spLocks noGrp="1"/>
          </p:cNvSpPr>
          <p:nvPr>
            <p:ph type="title"/>
          </p:nvPr>
        </p:nvSpPr>
        <p:spPr>
          <a:xfrm>
            <a:off x="302166" y="-70417"/>
            <a:ext cx="10962696" cy="1076100"/>
          </a:xfrm>
        </p:spPr>
        <p:txBody>
          <a:bodyPr/>
          <a:lstStyle/>
          <a:p>
            <a:r>
              <a:rPr lang="fr-FR" dirty="0">
                <a:solidFill>
                  <a:schemeClr val="tx1"/>
                </a:solidFill>
              </a:rPr>
              <a:t>Vaccination HPV mixte dans le monde</a:t>
            </a:r>
          </a:p>
        </p:txBody>
      </p:sp>
      <p:pic>
        <p:nvPicPr>
          <p:cNvPr id="6" name="Image 5">
            <a:extLst>
              <a:ext uri="{FF2B5EF4-FFF2-40B4-BE49-F238E27FC236}">
                <a16:creationId xmlns:a16="http://schemas.microsoft.com/office/drawing/2014/main" id="{ABC70808-D360-4513-9B37-8B94E495C17A}"/>
              </a:ext>
            </a:extLst>
          </p:cNvPr>
          <p:cNvPicPr>
            <a:picLocks noChangeAspect="1"/>
          </p:cNvPicPr>
          <p:nvPr/>
        </p:nvPicPr>
        <p:blipFill>
          <a:blip r:embed="rId3"/>
          <a:stretch>
            <a:fillRect/>
          </a:stretch>
        </p:blipFill>
        <p:spPr>
          <a:xfrm>
            <a:off x="507980" y="760794"/>
            <a:ext cx="10027512" cy="5050011"/>
          </a:xfrm>
          <a:prstGeom prst="rect">
            <a:avLst/>
          </a:prstGeom>
        </p:spPr>
      </p:pic>
      <p:sp>
        <p:nvSpPr>
          <p:cNvPr id="7" name="Rectangle : coins arrondis 6">
            <a:extLst>
              <a:ext uri="{FF2B5EF4-FFF2-40B4-BE49-F238E27FC236}">
                <a16:creationId xmlns:a16="http://schemas.microsoft.com/office/drawing/2014/main" id="{0E8CA5A2-686F-4154-891E-BD55115BB470}"/>
              </a:ext>
            </a:extLst>
          </p:cNvPr>
          <p:cNvSpPr/>
          <p:nvPr/>
        </p:nvSpPr>
        <p:spPr>
          <a:xfrm>
            <a:off x="4306799" y="2285996"/>
            <a:ext cx="4202211" cy="2921011"/>
          </a:xfrm>
          <a:prstGeom prst="round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03228"/>
            <a:r>
              <a:rPr lang="fr-FR" altLang="fr-FR" sz="1940" dirty="0">
                <a:solidFill>
                  <a:prstClr val="white"/>
                </a:solidFill>
                <a:latin typeface="Rockwell" panose="02060603020205020403"/>
              </a:rPr>
              <a:t>En Mai 2020, </a:t>
            </a:r>
            <a:r>
              <a:rPr lang="fr-FR" altLang="fr-FR" sz="1940" b="1" dirty="0">
                <a:solidFill>
                  <a:prstClr val="white"/>
                </a:solidFill>
                <a:latin typeface="Rockwell" panose="02060603020205020403"/>
              </a:rPr>
              <a:t>33 pays et 4 territoires</a:t>
            </a:r>
            <a:r>
              <a:rPr lang="fr-FR" altLang="fr-FR" sz="1940" dirty="0">
                <a:solidFill>
                  <a:prstClr val="white"/>
                </a:solidFill>
                <a:latin typeface="Rockwell" panose="02060603020205020403"/>
              </a:rPr>
              <a:t>, incluant l’Australie, les Etats-Unis, le Canada, l’Italie, l’Autriche, la Belgique, le Royaume Uni, etc… avaient implémenté une vaccination HPV mixte dans leur programme de vaccination* </a:t>
            </a:r>
          </a:p>
        </p:txBody>
      </p:sp>
      <p:sp>
        <p:nvSpPr>
          <p:cNvPr id="4" name="ZoneTexte 3">
            <a:extLst>
              <a:ext uri="{FF2B5EF4-FFF2-40B4-BE49-F238E27FC236}">
                <a16:creationId xmlns:a16="http://schemas.microsoft.com/office/drawing/2014/main" id="{7E5E97DE-43B3-49F5-A820-73544C981505}"/>
              </a:ext>
            </a:extLst>
          </p:cNvPr>
          <p:cNvSpPr txBox="1"/>
          <p:nvPr/>
        </p:nvSpPr>
        <p:spPr>
          <a:xfrm>
            <a:off x="-42880" y="6376180"/>
            <a:ext cx="4349678" cy="261738"/>
          </a:xfrm>
          <a:prstGeom prst="rect">
            <a:avLst/>
          </a:prstGeom>
          <a:noFill/>
        </p:spPr>
        <p:txBody>
          <a:bodyPr wrap="square" rtlCol="0">
            <a:spAutoFit/>
          </a:bodyPr>
          <a:lstStyle/>
          <a:p>
            <a:pPr defTabSz="403228"/>
            <a:r>
              <a:rPr lang="fr-FR" sz="1101" dirty="0">
                <a:solidFill>
                  <a:prstClr val="black"/>
                </a:solidFill>
                <a:latin typeface="Rockwell" panose="02060603020205020403"/>
              </a:rPr>
              <a:t>PATH. Global HPV vaccine introduction </a:t>
            </a:r>
            <a:r>
              <a:rPr lang="fr-FR" sz="1101" dirty="0" err="1">
                <a:solidFill>
                  <a:prstClr val="black"/>
                </a:solidFill>
                <a:latin typeface="Rockwell" panose="02060603020205020403"/>
              </a:rPr>
              <a:t>overview</a:t>
            </a:r>
            <a:r>
              <a:rPr lang="fr-FR" sz="1101" dirty="0">
                <a:solidFill>
                  <a:prstClr val="black"/>
                </a:solidFill>
                <a:latin typeface="Rockwell" panose="02060603020205020403"/>
              </a:rPr>
              <a:t>. May 2020*</a:t>
            </a:r>
          </a:p>
        </p:txBody>
      </p:sp>
      <p:pic>
        <p:nvPicPr>
          <p:cNvPr id="5" name="Image 4">
            <a:extLst>
              <a:ext uri="{FF2B5EF4-FFF2-40B4-BE49-F238E27FC236}">
                <a16:creationId xmlns:a16="http://schemas.microsoft.com/office/drawing/2014/main" id="{EC79491A-7198-491C-88EC-B958308C8DA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5000"/>
                    </a14:imgEffect>
                  </a14:imgLayer>
                </a14:imgProps>
              </a:ext>
            </a:extLst>
          </a:blip>
          <a:srcRect l="5482" t="-1648" r="46209" b="7386"/>
          <a:stretch/>
        </p:blipFill>
        <p:spPr>
          <a:xfrm>
            <a:off x="8763010" y="1023832"/>
            <a:ext cx="3022110" cy="3226602"/>
          </a:xfrm>
          <a:prstGeom prst="rect">
            <a:avLst/>
          </a:prstGeom>
        </p:spPr>
      </p:pic>
      <p:sp>
        <p:nvSpPr>
          <p:cNvPr id="8" name="ZoneTexte 7">
            <a:extLst>
              <a:ext uri="{FF2B5EF4-FFF2-40B4-BE49-F238E27FC236}">
                <a16:creationId xmlns:a16="http://schemas.microsoft.com/office/drawing/2014/main" id="{B450C560-928D-4A3B-8EC1-7A84FA199D87}"/>
              </a:ext>
            </a:extLst>
          </p:cNvPr>
          <p:cNvSpPr txBox="1"/>
          <p:nvPr/>
        </p:nvSpPr>
        <p:spPr>
          <a:xfrm>
            <a:off x="2403120" y="5810806"/>
            <a:ext cx="6090496" cy="363818"/>
          </a:xfrm>
          <a:prstGeom prst="rect">
            <a:avLst/>
          </a:prstGeom>
          <a:solidFill>
            <a:schemeClr val="accent2">
              <a:lumMod val="20000"/>
              <a:lumOff val="80000"/>
            </a:schemeClr>
          </a:solidFill>
        </p:spPr>
        <p:txBody>
          <a:bodyPr wrap="square" rtlCol="0">
            <a:spAutoFit/>
          </a:bodyPr>
          <a:lstStyle/>
          <a:p>
            <a:pPr defTabSz="403228"/>
            <a:r>
              <a:rPr lang="fr-FR" sz="1764" dirty="0">
                <a:solidFill>
                  <a:prstClr val="black"/>
                </a:solidFill>
                <a:latin typeface="Rockwell" panose="02060603020205020403"/>
              </a:rPr>
              <a:t>La France s’est ajoutée à cette liste depuis Janvier 2021</a:t>
            </a:r>
          </a:p>
        </p:txBody>
      </p:sp>
      <p:grpSp>
        <p:nvGrpSpPr>
          <p:cNvPr id="9" name="Group 8">
            <a:extLst>
              <a:ext uri="{FF2B5EF4-FFF2-40B4-BE49-F238E27FC236}">
                <a16:creationId xmlns:a16="http://schemas.microsoft.com/office/drawing/2014/main" id="{6D38E90B-491F-4D81-876E-18F5A2A276B8}"/>
              </a:ext>
            </a:extLst>
          </p:cNvPr>
          <p:cNvGrpSpPr>
            <a:grpSpLocks noChangeAspect="1"/>
          </p:cNvGrpSpPr>
          <p:nvPr/>
        </p:nvGrpSpPr>
        <p:grpSpPr>
          <a:xfrm>
            <a:off x="11408434" y="6223010"/>
            <a:ext cx="457200" cy="457177"/>
            <a:chOff x="11361456" y="6195813"/>
            <a:chExt cx="548640" cy="548640"/>
          </a:xfrm>
        </p:grpSpPr>
        <p:sp>
          <p:nvSpPr>
            <p:cNvPr id="10" name="Oval 9">
              <a:extLst>
                <a:ext uri="{FF2B5EF4-FFF2-40B4-BE49-F238E27FC236}">
                  <a16:creationId xmlns:a16="http://schemas.microsoft.com/office/drawing/2014/main" id="{ECC97A86-FAAB-40A4-AF57-DF2AF15AF2B8}"/>
                </a:ext>
              </a:extLst>
            </p:cNvPr>
            <p:cNvSpPr/>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a:extLst>
                <a:ext uri="{FF2B5EF4-FFF2-40B4-BE49-F238E27FC236}">
                  <a16:creationId xmlns:a16="http://schemas.microsoft.com/office/drawing/2014/main" id="{1CFF0520-F474-456F-9458-1443E6AA7E6C}"/>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2" name="Slide Number Placeholder 6">
            <a:extLst>
              <a:ext uri="{FF2B5EF4-FFF2-40B4-BE49-F238E27FC236}">
                <a16:creationId xmlns:a16="http://schemas.microsoft.com/office/drawing/2014/main" id="{7B0B351D-AA64-402B-87A8-2F3021D0971D}"/>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30</a:t>
            </a:fld>
            <a:endParaRPr lang="en-US" sz="1764" dirty="0">
              <a:latin typeface="Rockwell Condensed" panose="02060603050405020104"/>
            </a:endParaRPr>
          </a:p>
        </p:txBody>
      </p:sp>
    </p:spTree>
    <p:extLst>
      <p:ext uri="{BB962C8B-B14F-4D97-AF65-F5344CB8AC3E}">
        <p14:creationId xmlns:p14="http://schemas.microsoft.com/office/powerpoint/2010/main" val="1434919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12848-CE34-46B4-9473-3DA5866354DD}"/>
              </a:ext>
            </a:extLst>
          </p:cNvPr>
          <p:cNvSpPr>
            <a:spLocks noGrp="1"/>
          </p:cNvSpPr>
          <p:nvPr>
            <p:ph type="title"/>
          </p:nvPr>
        </p:nvSpPr>
        <p:spPr>
          <a:xfrm>
            <a:off x="126979" y="176"/>
            <a:ext cx="12063123" cy="1353945"/>
          </a:xfrm>
        </p:spPr>
        <p:txBody>
          <a:bodyPr>
            <a:noAutofit/>
          </a:bodyPr>
          <a:lstStyle/>
          <a:p>
            <a:r>
              <a:rPr lang="fr-FR" sz="3600" b="1" dirty="0">
                <a:solidFill>
                  <a:schemeClr val="tx1"/>
                </a:solidFill>
              </a:rPr>
              <a:t>En France, la vaccination HPV mixte est effective depuis janvier 2021</a:t>
            </a:r>
          </a:p>
        </p:txBody>
      </p:sp>
      <p:sp>
        <p:nvSpPr>
          <p:cNvPr id="3" name="Espace réservé du numéro de diapositive 2">
            <a:extLst>
              <a:ext uri="{FF2B5EF4-FFF2-40B4-BE49-F238E27FC236}">
                <a16:creationId xmlns:a16="http://schemas.microsoft.com/office/drawing/2014/main" id="{414EC75B-726C-46C6-8505-720A432A6599}"/>
              </a:ext>
            </a:extLst>
          </p:cNvPr>
          <p:cNvSpPr>
            <a:spLocks noGrp="1"/>
          </p:cNvSpPr>
          <p:nvPr>
            <p:ph type="sldNum" sz="quarter" idx="12"/>
          </p:nvPr>
        </p:nvSpPr>
        <p:spPr>
          <a:xfrm>
            <a:off x="16510742" y="11453101"/>
            <a:ext cx="4837458" cy="644042"/>
          </a:xfrm>
          <a:prstGeom prst="rect">
            <a:avLst/>
          </a:prstGeom>
        </p:spPr>
        <p:txBody>
          <a:bodyPr/>
          <a:lstStyle>
            <a:defPPr>
              <a:defRPr lang="en-US"/>
            </a:defPPr>
            <a:lvl1pPr marL="0" algn="r" defTabSz="806422" rtl="0" eaLnBrk="1" latinLnBrk="0" hangingPunct="1">
              <a:defRPr sz="1764" kern="1200">
                <a:solidFill>
                  <a:schemeClr val="tx1">
                    <a:lumMod val="50000"/>
                    <a:lumOff val="50000"/>
                  </a:schemeClr>
                </a:solidFill>
                <a:latin typeface="+mn-lt"/>
                <a:ea typeface="+mn-ea"/>
                <a:cs typeface="+mn-cs"/>
              </a:defRPr>
            </a:lvl1pPr>
            <a:lvl2pPr marL="806422" algn="l" defTabSz="806422" rtl="0" eaLnBrk="1" latinLnBrk="0" hangingPunct="1">
              <a:defRPr sz="3351" kern="1200">
                <a:solidFill>
                  <a:schemeClr val="tx1"/>
                </a:solidFill>
                <a:latin typeface="+mn-lt"/>
                <a:ea typeface="+mn-ea"/>
                <a:cs typeface="+mn-cs"/>
              </a:defRPr>
            </a:lvl2pPr>
            <a:lvl3pPr marL="1612841" algn="l" defTabSz="806422" rtl="0" eaLnBrk="1" latinLnBrk="0" hangingPunct="1">
              <a:defRPr sz="3351" kern="1200">
                <a:solidFill>
                  <a:schemeClr val="tx1"/>
                </a:solidFill>
                <a:latin typeface="+mn-lt"/>
                <a:ea typeface="+mn-ea"/>
                <a:cs typeface="+mn-cs"/>
              </a:defRPr>
            </a:lvl3pPr>
            <a:lvl4pPr marL="2419265" algn="l" defTabSz="806422" rtl="0" eaLnBrk="1" latinLnBrk="0" hangingPunct="1">
              <a:defRPr sz="3351" kern="1200">
                <a:solidFill>
                  <a:schemeClr val="tx1"/>
                </a:solidFill>
                <a:latin typeface="+mn-lt"/>
                <a:ea typeface="+mn-ea"/>
                <a:cs typeface="+mn-cs"/>
              </a:defRPr>
            </a:lvl4pPr>
            <a:lvl5pPr marL="3225686" algn="l" defTabSz="806422" rtl="0" eaLnBrk="1" latinLnBrk="0" hangingPunct="1">
              <a:defRPr sz="3351" kern="1200">
                <a:solidFill>
                  <a:schemeClr val="tx1"/>
                </a:solidFill>
                <a:latin typeface="+mn-lt"/>
                <a:ea typeface="+mn-ea"/>
                <a:cs typeface="+mn-cs"/>
              </a:defRPr>
            </a:lvl5pPr>
            <a:lvl6pPr marL="4032108" algn="l" defTabSz="806422" rtl="0" eaLnBrk="1" latinLnBrk="0" hangingPunct="1">
              <a:defRPr sz="3351" kern="1200">
                <a:solidFill>
                  <a:schemeClr val="tx1"/>
                </a:solidFill>
                <a:latin typeface="+mn-lt"/>
                <a:ea typeface="+mn-ea"/>
                <a:cs typeface="+mn-cs"/>
              </a:defRPr>
            </a:lvl6pPr>
            <a:lvl7pPr marL="4838528" algn="l" defTabSz="806422" rtl="0" eaLnBrk="1" latinLnBrk="0" hangingPunct="1">
              <a:defRPr sz="3351" kern="1200">
                <a:solidFill>
                  <a:schemeClr val="tx1"/>
                </a:solidFill>
                <a:latin typeface="+mn-lt"/>
                <a:ea typeface="+mn-ea"/>
                <a:cs typeface="+mn-cs"/>
              </a:defRPr>
            </a:lvl7pPr>
            <a:lvl8pPr marL="5644951" algn="l" defTabSz="806422" rtl="0" eaLnBrk="1" latinLnBrk="0" hangingPunct="1">
              <a:defRPr sz="3351" kern="1200">
                <a:solidFill>
                  <a:schemeClr val="tx1"/>
                </a:solidFill>
                <a:latin typeface="+mn-lt"/>
                <a:ea typeface="+mn-ea"/>
                <a:cs typeface="+mn-cs"/>
              </a:defRPr>
            </a:lvl8pPr>
            <a:lvl9pPr marL="6451373" algn="l" defTabSz="806422" rtl="0" eaLnBrk="1" latinLnBrk="0" hangingPunct="1">
              <a:defRPr sz="3351" kern="1200">
                <a:solidFill>
                  <a:schemeClr val="tx1"/>
                </a:solidFill>
                <a:latin typeface="+mn-lt"/>
                <a:ea typeface="+mn-ea"/>
                <a:cs typeface="+mn-cs"/>
              </a:defRPr>
            </a:lvl9pPr>
          </a:lstStyle>
          <a:p>
            <a:fld id="{74D97F68-CC38-3C48-B083-3B4A1457065E}" type="slidenum">
              <a:rPr lang="en-US">
                <a:solidFill>
                  <a:prstClr val="black">
                    <a:lumMod val="50000"/>
                    <a:lumOff val="50000"/>
                  </a:prstClr>
                </a:solidFill>
                <a:latin typeface="Rockwell" panose="02060603020205020403"/>
              </a:rPr>
              <a:pPr/>
              <a:t>31</a:t>
            </a:fld>
            <a:endParaRPr lang="en-US" dirty="0">
              <a:solidFill>
                <a:prstClr val="black">
                  <a:lumMod val="50000"/>
                  <a:lumOff val="50000"/>
                </a:prstClr>
              </a:solidFill>
              <a:latin typeface="Rockwell" panose="02060603020205020403"/>
            </a:endParaRPr>
          </a:p>
        </p:txBody>
      </p:sp>
      <p:sp>
        <p:nvSpPr>
          <p:cNvPr id="12" name="ZoneTexte 11">
            <a:extLst>
              <a:ext uri="{FF2B5EF4-FFF2-40B4-BE49-F238E27FC236}">
                <a16:creationId xmlns:a16="http://schemas.microsoft.com/office/drawing/2014/main" id="{DD9B81A4-23ED-4CA5-ABA2-477DA9E21218}"/>
              </a:ext>
            </a:extLst>
          </p:cNvPr>
          <p:cNvSpPr txBox="1"/>
          <p:nvPr/>
        </p:nvSpPr>
        <p:spPr>
          <a:xfrm>
            <a:off x="1129638" y="1764691"/>
            <a:ext cx="10058221" cy="830740"/>
          </a:xfrm>
          <a:prstGeom prst="rect">
            <a:avLst/>
          </a:prstGeom>
          <a:noFill/>
        </p:spPr>
        <p:txBody>
          <a:bodyPr wrap="square" rtlCol="0" anchor="ctr">
            <a:spAutoFit/>
          </a:bodyPr>
          <a:lstStyle/>
          <a:p>
            <a:pPr algn="ctr" defTabSz="403228"/>
            <a:r>
              <a:rPr lang="fr-FR" sz="2399" dirty="0">
                <a:solidFill>
                  <a:srgbClr val="696464">
                    <a:lumMod val="75000"/>
                  </a:srgbClr>
                </a:solidFill>
                <a:latin typeface="Rockwell" panose="02060603020205020403"/>
              </a:rPr>
              <a:t>Une vaccination HPV recommandée à </a:t>
            </a:r>
            <a:r>
              <a:rPr lang="fr-FR" sz="2399" b="1" i="1" dirty="0">
                <a:solidFill>
                  <a:srgbClr val="696464">
                    <a:lumMod val="75000"/>
                  </a:srgbClr>
                </a:solidFill>
                <a:latin typeface="Rockwell" panose="02060603020205020403"/>
              </a:rPr>
              <a:t>l’ensemble des adolescents</a:t>
            </a:r>
            <a:r>
              <a:rPr lang="fr-FR" sz="2399" dirty="0">
                <a:solidFill>
                  <a:srgbClr val="696464">
                    <a:lumMod val="75000"/>
                  </a:srgbClr>
                </a:solidFill>
                <a:latin typeface="Rockwell" panose="02060603020205020403"/>
              </a:rPr>
              <a:t>, </a:t>
            </a:r>
            <a:r>
              <a:rPr lang="fr-FR" sz="2399" b="1" dirty="0">
                <a:solidFill>
                  <a:srgbClr val="696464">
                    <a:lumMod val="75000"/>
                  </a:srgbClr>
                </a:solidFill>
                <a:latin typeface="Rockwell" panose="02060603020205020403"/>
              </a:rPr>
              <a:t>filles et garçons</a:t>
            </a:r>
            <a:r>
              <a:rPr lang="fr-FR" sz="2399" dirty="0">
                <a:solidFill>
                  <a:srgbClr val="696464">
                    <a:lumMod val="75000"/>
                  </a:srgbClr>
                </a:solidFill>
                <a:latin typeface="Rockwell" panose="02060603020205020403"/>
              </a:rPr>
              <a:t>, aux </a:t>
            </a:r>
            <a:r>
              <a:rPr lang="fr-FR" sz="2399" b="1" dirty="0">
                <a:solidFill>
                  <a:srgbClr val="696464">
                    <a:lumMod val="75000"/>
                  </a:srgbClr>
                </a:solidFill>
                <a:latin typeface="Rockwell" panose="02060603020205020403"/>
              </a:rPr>
              <a:t>mêmes âges </a:t>
            </a:r>
            <a:r>
              <a:rPr lang="fr-FR" sz="2399" dirty="0">
                <a:solidFill>
                  <a:srgbClr val="696464">
                    <a:lumMod val="75000"/>
                  </a:srgbClr>
                </a:solidFill>
                <a:latin typeface="Rockwell" panose="02060603020205020403"/>
              </a:rPr>
              <a:t>et selon les </a:t>
            </a:r>
            <a:r>
              <a:rPr lang="fr-FR" sz="2399" b="1" dirty="0">
                <a:solidFill>
                  <a:srgbClr val="696464">
                    <a:lumMod val="75000"/>
                  </a:srgbClr>
                </a:solidFill>
                <a:latin typeface="Rockwell" panose="02060603020205020403"/>
              </a:rPr>
              <a:t>mêmes modalités*</a:t>
            </a:r>
            <a:r>
              <a:rPr lang="fr-FR" sz="2399" dirty="0">
                <a:solidFill>
                  <a:srgbClr val="696464">
                    <a:lumMod val="75000"/>
                  </a:srgbClr>
                </a:solidFill>
                <a:latin typeface="Rockwell" panose="02060603020205020403"/>
              </a:rPr>
              <a:t>:</a:t>
            </a:r>
          </a:p>
        </p:txBody>
      </p:sp>
      <p:sp>
        <p:nvSpPr>
          <p:cNvPr id="13" name="ZoneTexte 12">
            <a:extLst>
              <a:ext uri="{FF2B5EF4-FFF2-40B4-BE49-F238E27FC236}">
                <a16:creationId xmlns:a16="http://schemas.microsoft.com/office/drawing/2014/main" id="{3604EB0E-5BE4-4017-AB4D-E21F27A74E63}"/>
              </a:ext>
            </a:extLst>
          </p:cNvPr>
          <p:cNvSpPr txBox="1"/>
          <p:nvPr/>
        </p:nvSpPr>
        <p:spPr>
          <a:xfrm>
            <a:off x="1659870" y="3076874"/>
            <a:ext cx="8997762" cy="461537"/>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wrap="square" rtlCol="0">
            <a:spAutoFit/>
          </a:bodyPr>
          <a:lstStyle/>
          <a:p>
            <a:pPr algn="ctr" defTabSz="403228"/>
            <a:r>
              <a:rPr lang="fr-FR" sz="2399" b="1" dirty="0">
                <a:solidFill>
                  <a:prstClr val="white"/>
                </a:solidFill>
                <a:latin typeface="DIN-Bold" panose="02000503040000020004" pitchFamily="2" charset="0"/>
              </a:rPr>
              <a:t>De 11 à 14 ans, avec un rattrapage entre 15 et 19 ans révolus</a:t>
            </a:r>
          </a:p>
        </p:txBody>
      </p:sp>
      <p:sp>
        <p:nvSpPr>
          <p:cNvPr id="14" name="ZoneTexte 13">
            <a:extLst>
              <a:ext uri="{FF2B5EF4-FFF2-40B4-BE49-F238E27FC236}">
                <a16:creationId xmlns:a16="http://schemas.microsoft.com/office/drawing/2014/main" id="{724B7919-AF49-46A0-A2B1-18A970DCCB73}"/>
              </a:ext>
            </a:extLst>
          </p:cNvPr>
          <p:cNvSpPr txBox="1"/>
          <p:nvPr/>
        </p:nvSpPr>
        <p:spPr>
          <a:xfrm>
            <a:off x="2128176" y="3889781"/>
            <a:ext cx="8376615" cy="400110"/>
          </a:xfrm>
          <a:prstGeom prst="rect">
            <a:avLst/>
          </a:prstGeom>
          <a:noFill/>
        </p:spPr>
        <p:txBody>
          <a:bodyPr wrap="square" rtlCol="0" anchor="ctr">
            <a:spAutoFit/>
          </a:bodyPr>
          <a:lstStyle/>
          <a:p>
            <a:pPr algn="ctr" defTabSz="403228"/>
            <a:r>
              <a:rPr lang="fr-FR" sz="2000" dirty="0">
                <a:solidFill>
                  <a:prstClr val="black"/>
                </a:solidFill>
                <a:latin typeface="Rockwell" panose="02060603020205020403"/>
              </a:rPr>
              <a:t>Les autres modalités concernant la vaccination sont inchangées</a:t>
            </a:r>
          </a:p>
        </p:txBody>
      </p:sp>
      <p:pic>
        <p:nvPicPr>
          <p:cNvPr id="5" name="Image 4">
            <a:extLst>
              <a:ext uri="{FF2B5EF4-FFF2-40B4-BE49-F238E27FC236}">
                <a16:creationId xmlns:a16="http://schemas.microsoft.com/office/drawing/2014/main" id="{BDB5AC1C-2305-4BE5-8204-851C39242C9F}"/>
              </a:ext>
            </a:extLst>
          </p:cNvPr>
          <p:cNvPicPr>
            <a:picLocks noChangeAspect="1"/>
          </p:cNvPicPr>
          <p:nvPr/>
        </p:nvPicPr>
        <p:blipFill>
          <a:blip r:embed="rId3"/>
          <a:stretch>
            <a:fillRect/>
          </a:stretch>
        </p:blipFill>
        <p:spPr>
          <a:xfrm>
            <a:off x="4672275" y="4700545"/>
            <a:ext cx="2152885" cy="1521291"/>
          </a:xfrm>
          <a:prstGeom prst="rect">
            <a:avLst/>
          </a:prstGeom>
          <a:effectLst>
            <a:glow rad="127000">
              <a:schemeClr val="accent2">
                <a:lumMod val="40000"/>
                <a:lumOff val="60000"/>
              </a:schemeClr>
            </a:glow>
            <a:reflection endPos="0" dir="5400000" sy="-100000" algn="bl" rotWithShape="0"/>
          </a:effectLst>
        </p:spPr>
      </p:pic>
      <p:grpSp>
        <p:nvGrpSpPr>
          <p:cNvPr id="9" name="Group 8">
            <a:extLst>
              <a:ext uri="{FF2B5EF4-FFF2-40B4-BE49-F238E27FC236}">
                <a16:creationId xmlns:a16="http://schemas.microsoft.com/office/drawing/2014/main" id="{5138C87B-2DF4-4583-AF24-6550576BC15C}"/>
              </a:ext>
            </a:extLst>
          </p:cNvPr>
          <p:cNvGrpSpPr>
            <a:grpSpLocks noChangeAspect="1"/>
          </p:cNvGrpSpPr>
          <p:nvPr/>
        </p:nvGrpSpPr>
        <p:grpSpPr>
          <a:xfrm>
            <a:off x="11408434" y="6223010"/>
            <a:ext cx="457200" cy="457177"/>
            <a:chOff x="11361456" y="6195813"/>
            <a:chExt cx="548640" cy="548640"/>
          </a:xfrm>
        </p:grpSpPr>
        <p:sp>
          <p:nvSpPr>
            <p:cNvPr id="10" name="Oval 9">
              <a:extLst>
                <a:ext uri="{FF2B5EF4-FFF2-40B4-BE49-F238E27FC236}">
                  <a16:creationId xmlns:a16="http://schemas.microsoft.com/office/drawing/2014/main" id="{539575F7-C349-4D41-9F7B-B47E244DFB09}"/>
                </a:ext>
              </a:extLst>
            </p:cNvPr>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a:extLst>
                <a:ext uri="{FF2B5EF4-FFF2-40B4-BE49-F238E27FC236}">
                  <a16:creationId xmlns:a16="http://schemas.microsoft.com/office/drawing/2014/main" id="{A596917B-0864-4E9B-A3A8-08461B72A26A}"/>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5" name="Slide Number Placeholder 6">
            <a:extLst>
              <a:ext uri="{FF2B5EF4-FFF2-40B4-BE49-F238E27FC236}">
                <a16:creationId xmlns:a16="http://schemas.microsoft.com/office/drawing/2014/main" id="{D7C462A8-9907-4173-B6A4-5658699D44B7}"/>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31</a:t>
            </a:fld>
            <a:endParaRPr lang="en-US" sz="1764" dirty="0">
              <a:latin typeface="Rockwell Condensed" panose="02060603050405020104"/>
            </a:endParaRPr>
          </a:p>
        </p:txBody>
      </p:sp>
      <p:sp>
        <p:nvSpPr>
          <p:cNvPr id="16" name="ZoneTexte 15">
            <a:extLst>
              <a:ext uri="{FF2B5EF4-FFF2-40B4-BE49-F238E27FC236}">
                <a16:creationId xmlns:a16="http://schemas.microsoft.com/office/drawing/2014/main" id="{875CEBF5-7A6C-4512-BE37-0DEF5663D61F}"/>
              </a:ext>
            </a:extLst>
          </p:cNvPr>
          <p:cNvSpPr txBox="1"/>
          <p:nvPr/>
        </p:nvSpPr>
        <p:spPr>
          <a:xfrm>
            <a:off x="53461" y="6363766"/>
            <a:ext cx="11557042" cy="255134"/>
          </a:xfrm>
          <a:prstGeom prst="rect">
            <a:avLst/>
          </a:prstGeom>
          <a:noFill/>
        </p:spPr>
        <p:txBody>
          <a:bodyPr wrap="square" rtlCol="0">
            <a:spAutoFit/>
          </a:bodyPr>
          <a:lstStyle/>
          <a:p>
            <a:pPr defTabSz="711254"/>
            <a:r>
              <a:rPr lang="fr-FR" sz="1058" dirty="0">
                <a:solidFill>
                  <a:prstClr val="black">
                    <a:lumMod val="75000"/>
                    <a:lumOff val="25000"/>
                  </a:prstClr>
                </a:solidFill>
                <a:latin typeface="Rockwell" panose="02060603020205020403"/>
                <a:hlinkClick r:id="rId6">
                  <a:extLst>
                    <a:ext uri="{A12FA001-AC4F-418D-AE19-62706E023703}">
                      <ahyp:hlinkClr xmlns:ahyp="http://schemas.microsoft.com/office/drawing/2018/hyperlinkcolor" val="tx"/>
                    </a:ext>
                  </a:extLst>
                </a:hlinkClick>
              </a:rPr>
              <a:t>Calendrier des vaccinations en vigueur </a:t>
            </a:r>
            <a:r>
              <a:rPr lang="fr-FR" sz="1058" u="sng" dirty="0">
                <a:solidFill>
                  <a:prstClr val="black">
                    <a:lumMod val="75000"/>
                    <a:lumOff val="25000"/>
                  </a:prstClr>
                </a:solidFill>
                <a:latin typeface="Rockwell" panose="02060603020205020403"/>
                <a:hlinkClick r:id="rId6">
                  <a:extLst>
                    <a:ext uri="{A12FA001-AC4F-418D-AE19-62706E023703}">
                      <ahyp:hlinkClr xmlns:ahyp="http://schemas.microsoft.com/office/drawing/2018/hyperlinkcolor" val="tx"/>
                    </a:ext>
                  </a:extLst>
                </a:hlinkClick>
              </a:rPr>
              <a:t>: </a:t>
            </a:r>
            <a:r>
              <a:rPr lang="fr-FR" sz="1058" dirty="0">
                <a:solidFill>
                  <a:srgbClr val="CC9900"/>
                </a:solidFill>
                <a:latin typeface="Rockwell" panose="02060603020205020403"/>
                <a:hlinkClick r:id="rId7"/>
              </a:rPr>
              <a:t>https://solidarites-sante.gouv.fr/prevention-en-sante/preserver-sa-sante/vaccination/calendrier-vaccinal</a:t>
            </a:r>
            <a:r>
              <a:rPr lang="fr-FR" sz="1058" dirty="0">
                <a:solidFill>
                  <a:srgbClr val="CC9900"/>
                </a:solidFill>
                <a:latin typeface="Rockwell" panose="02060603020205020403"/>
              </a:rPr>
              <a:t> </a:t>
            </a:r>
            <a:r>
              <a:rPr lang="fr-FR" sz="1058" dirty="0">
                <a:solidFill>
                  <a:prstClr val="black"/>
                </a:solidFill>
                <a:latin typeface="Rockwell" panose="02060603020205020403"/>
              </a:rPr>
              <a:t>consulté le 14/05/2021</a:t>
            </a:r>
            <a:endParaRPr lang="en-US" sz="1058" dirty="0">
              <a:solidFill>
                <a:prstClr val="black"/>
              </a:solidFill>
              <a:latin typeface="Rockwell" panose="02060603020205020403"/>
            </a:endParaRPr>
          </a:p>
        </p:txBody>
      </p:sp>
    </p:spTree>
    <p:extLst>
      <p:ext uri="{BB962C8B-B14F-4D97-AF65-F5344CB8AC3E}">
        <p14:creationId xmlns:p14="http://schemas.microsoft.com/office/powerpoint/2010/main" val="614738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6" descr="Une image contenant clipart&#10;&#10;Description générée automatiquement">
            <a:extLst>
              <a:ext uri="{FF2B5EF4-FFF2-40B4-BE49-F238E27FC236}">
                <a16:creationId xmlns:a16="http://schemas.microsoft.com/office/drawing/2014/main" id="{36DD4745-C53B-44FB-8BE8-2A058D9506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981" y="120228"/>
            <a:ext cx="2530214" cy="849942"/>
          </a:xfrm>
          <a:prstGeom prst="rect">
            <a:avLst/>
          </a:prstGeom>
        </p:spPr>
      </p:pic>
      <p:pic>
        <p:nvPicPr>
          <p:cNvPr id="2" name="Image 1">
            <a:extLst>
              <a:ext uri="{FF2B5EF4-FFF2-40B4-BE49-F238E27FC236}">
                <a16:creationId xmlns:a16="http://schemas.microsoft.com/office/drawing/2014/main" id="{A40859AD-9229-4056-964B-172B7ACC54D5}"/>
              </a:ext>
            </a:extLst>
          </p:cNvPr>
          <p:cNvPicPr>
            <a:picLocks noChangeAspect="1"/>
          </p:cNvPicPr>
          <p:nvPr/>
        </p:nvPicPr>
        <p:blipFill>
          <a:blip r:embed="rId4"/>
          <a:stretch>
            <a:fillRect/>
          </a:stretch>
        </p:blipFill>
        <p:spPr>
          <a:xfrm>
            <a:off x="380980" y="793380"/>
            <a:ext cx="6781918" cy="1525932"/>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2C13B276-280A-43D3-8F6A-2AF4B78EFA16}"/>
              </a:ext>
            </a:extLst>
          </p:cNvPr>
          <p:cNvSpPr/>
          <p:nvPr/>
        </p:nvSpPr>
        <p:spPr>
          <a:xfrm>
            <a:off x="-1270026" y="2335245"/>
            <a:ext cx="6781918" cy="276871"/>
          </a:xfrm>
          <a:prstGeom prst="rect">
            <a:avLst/>
          </a:prstGeom>
        </p:spPr>
        <p:txBody>
          <a:bodyPr wrap="square">
            <a:spAutoFit/>
          </a:bodyPr>
          <a:lstStyle/>
          <a:p>
            <a:pPr algn="ctr" defTabSz="914358"/>
            <a:r>
              <a:rPr lang="fr-FR" sz="1199" b="1">
                <a:solidFill>
                  <a:srgbClr val="231F20"/>
                </a:solidFill>
                <a:latin typeface="Calibri" panose="020F0502020204030204" pitchFamily="34" charset="0"/>
              </a:rPr>
              <a:t>https://doi.org/10.1016/S0140-6736(20)30068-4</a:t>
            </a:r>
            <a:endParaRPr lang="en-US" sz="1199" b="1" dirty="0">
              <a:solidFill>
                <a:srgbClr val="231F20"/>
              </a:solidFill>
              <a:latin typeface="Calibri" panose="020F0502020204030204" pitchFamily="34" charset="0"/>
              <a:hlinkClick r:id="rId5">
                <a:extLst>
                  <a:ext uri="{A12FA001-AC4F-418D-AE19-62706E023703}">
                    <ahyp:hlinkClr xmlns:ahyp="http://schemas.microsoft.com/office/drawing/2018/hyperlinkcolor" val="tx"/>
                  </a:ext>
                </a:extLst>
              </a:hlinkClick>
            </a:endParaRPr>
          </a:p>
        </p:txBody>
      </p:sp>
      <p:pic>
        <p:nvPicPr>
          <p:cNvPr id="3" name="Image 2">
            <a:extLst>
              <a:ext uri="{FF2B5EF4-FFF2-40B4-BE49-F238E27FC236}">
                <a16:creationId xmlns:a16="http://schemas.microsoft.com/office/drawing/2014/main" id="{C271F2E0-0746-42E1-BD3D-34D40099FB2A}"/>
              </a:ext>
            </a:extLst>
          </p:cNvPr>
          <p:cNvPicPr>
            <a:picLocks noChangeAspect="1"/>
          </p:cNvPicPr>
          <p:nvPr/>
        </p:nvPicPr>
        <p:blipFill>
          <a:blip r:embed="rId6"/>
          <a:stretch>
            <a:fillRect/>
          </a:stretch>
        </p:blipFill>
        <p:spPr>
          <a:xfrm>
            <a:off x="2539988" y="4572005"/>
            <a:ext cx="7495826" cy="1868295"/>
          </a:xfrm>
          <a:prstGeom prst="rect">
            <a:avLst/>
          </a:prstGeom>
        </p:spPr>
      </p:pic>
      <p:sp>
        <p:nvSpPr>
          <p:cNvPr id="4" name="ZoneTexte 3">
            <a:extLst>
              <a:ext uri="{FF2B5EF4-FFF2-40B4-BE49-F238E27FC236}">
                <a16:creationId xmlns:a16="http://schemas.microsoft.com/office/drawing/2014/main" id="{8EC1AC11-A686-443C-B62A-78A975E4572D}"/>
              </a:ext>
            </a:extLst>
          </p:cNvPr>
          <p:cNvSpPr txBox="1"/>
          <p:nvPr/>
        </p:nvSpPr>
        <p:spPr>
          <a:xfrm>
            <a:off x="126990" y="2810031"/>
            <a:ext cx="11938020" cy="1395510"/>
          </a:xfrm>
          <a:prstGeom prst="rect">
            <a:avLst/>
          </a:prstGeom>
          <a:solidFill>
            <a:schemeClr val="accent1">
              <a:lumMod val="20000"/>
              <a:lumOff val="80000"/>
            </a:schemeClr>
          </a:solidFill>
        </p:spPr>
        <p:txBody>
          <a:bodyPr wrap="square" rtlCol="0">
            <a:spAutoFit/>
          </a:bodyPr>
          <a:lstStyle/>
          <a:p>
            <a:pPr defTabSz="403228"/>
            <a:r>
              <a:rPr lang="fr-FR" sz="2117" dirty="0">
                <a:solidFill>
                  <a:prstClr val="black"/>
                </a:solidFill>
                <a:latin typeface="Rockwell" panose="02060603020205020403"/>
              </a:rPr>
              <a:t>Dans les pays </a:t>
            </a:r>
            <a:r>
              <a:rPr lang="fr-FR" sz="2117" b="1" dirty="0">
                <a:solidFill>
                  <a:prstClr val="black"/>
                </a:solidFill>
                <a:latin typeface="Rockwell" panose="02060603020205020403"/>
              </a:rPr>
              <a:t>à niveau de revenu moyens ou faibles </a:t>
            </a:r>
            <a:r>
              <a:rPr lang="fr-FR" sz="2117" dirty="0">
                <a:solidFill>
                  <a:prstClr val="black"/>
                </a:solidFill>
                <a:latin typeface="Rockwell" panose="02060603020205020403"/>
              </a:rPr>
              <a:t>: la vaccination HPV seule permettrait de réduire l’incidence du cancer du col de l’utérus (CCU) de façon importante. </a:t>
            </a:r>
          </a:p>
          <a:p>
            <a:pPr defTabSz="403228"/>
            <a:r>
              <a:rPr lang="fr-FR" sz="2117" dirty="0">
                <a:solidFill>
                  <a:prstClr val="black"/>
                </a:solidFill>
                <a:latin typeface="Rockwell" panose="02060603020205020403"/>
              </a:rPr>
              <a:t>Dans ceux parmi lesquels </a:t>
            </a:r>
            <a:r>
              <a:rPr lang="fr-FR" sz="2117" i="1" dirty="0">
                <a:solidFill>
                  <a:prstClr val="black"/>
                </a:solidFill>
                <a:latin typeface="Rockwell" panose="02060603020205020403"/>
              </a:rPr>
              <a:t>l’incidence du CCU est très élevée,</a:t>
            </a:r>
            <a:r>
              <a:rPr lang="fr-FR" sz="2117" dirty="0">
                <a:solidFill>
                  <a:prstClr val="black"/>
                </a:solidFill>
                <a:latin typeface="Rockwell" panose="02060603020205020403"/>
              </a:rPr>
              <a:t> </a:t>
            </a:r>
            <a:r>
              <a:rPr lang="fr-FR" sz="2117" b="1" dirty="0">
                <a:solidFill>
                  <a:prstClr val="black"/>
                </a:solidFill>
                <a:latin typeface="Rockwell" panose="02060603020205020403"/>
              </a:rPr>
              <a:t>l’élimination de ce cancer ne pourra être atteinte qu’en y adjoignant un dépistage</a:t>
            </a:r>
            <a:r>
              <a:rPr lang="fr-FR" sz="2117" dirty="0">
                <a:solidFill>
                  <a:prstClr val="black"/>
                </a:solidFill>
                <a:latin typeface="Rockwell" panose="02060603020205020403"/>
              </a:rPr>
              <a:t> par test HPV </a:t>
            </a:r>
            <a:r>
              <a:rPr lang="fr-FR" sz="2117" i="1" dirty="0">
                <a:solidFill>
                  <a:prstClr val="black"/>
                </a:solidFill>
                <a:latin typeface="Rockwell" panose="02060603020205020403"/>
              </a:rPr>
              <a:t>au moins 2/3 fois / vie</a:t>
            </a:r>
          </a:p>
        </p:txBody>
      </p:sp>
      <p:grpSp>
        <p:nvGrpSpPr>
          <p:cNvPr id="8" name="Group 8">
            <a:extLst>
              <a:ext uri="{FF2B5EF4-FFF2-40B4-BE49-F238E27FC236}">
                <a16:creationId xmlns:a16="http://schemas.microsoft.com/office/drawing/2014/main" id="{C5C4C1BA-8BEF-4C31-95DC-3C9939D3B9B2}"/>
              </a:ext>
            </a:extLst>
          </p:cNvPr>
          <p:cNvGrpSpPr>
            <a:grpSpLocks noChangeAspect="1"/>
          </p:cNvGrpSpPr>
          <p:nvPr/>
        </p:nvGrpSpPr>
        <p:grpSpPr>
          <a:xfrm>
            <a:off x="11408434" y="6223010"/>
            <a:ext cx="457200" cy="457177"/>
            <a:chOff x="11361456" y="6195813"/>
            <a:chExt cx="548640" cy="548640"/>
          </a:xfrm>
        </p:grpSpPr>
        <p:sp>
          <p:nvSpPr>
            <p:cNvPr id="10" name="Oval 9">
              <a:extLst>
                <a:ext uri="{FF2B5EF4-FFF2-40B4-BE49-F238E27FC236}">
                  <a16:creationId xmlns:a16="http://schemas.microsoft.com/office/drawing/2014/main" id="{622FEA62-EA87-4707-B649-6ACF4DFF67D2}"/>
                </a:ext>
              </a:extLst>
            </p:cNvPr>
            <p:cNvSpPr/>
            <p:nvPr/>
          </p:nvSpPr>
          <p:spPr>
            <a:xfrm>
              <a:off x="11361456" y="6195813"/>
              <a:ext cx="548640" cy="548640"/>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a:extLst>
                <a:ext uri="{FF2B5EF4-FFF2-40B4-BE49-F238E27FC236}">
                  <a16:creationId xmlns:a16="http://schemas.microsoft.com/office/drawing/2014/main" id="{21BE6256-A749-4FE3-B860-D62B58492528}"/>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2" name="Slide Number Placeholder 6">
            <a:extLst>
              <a:ext uri="{FF2B5EF4-FFF2-40B4-BE49-F238E27FC236}">
                <a16:creationId xmlns:a16="http://schemas.microsoft.com/office/drawing/2014/main" id="{F43A7729-7EE0-4E18-ADA5-B404D678B215}"/>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32</a:t>
            </a:fld>
            <a:endParaRPr lang="en-US" sz="1764" dirty="0">
              <a:latin typeface="Rockwell Condensed" panose="02060603050405020104"/>
            </a:endParaRPr>
          </a:p>
        </p:txBody>
      </p:sp>
    </p:spTree>
    <p:extLst>
      <p:ext uri="{BB962C8B-B14F-4D97-AF65-F5344CB8AC3E}">
        <p14:creationId xmlns:p14="http://schemas.microsoft.com/office/powerpoint/2010/main" val="638581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defTabSz="403228"/>
            <a:fld id="{CD41CC11-DAE4-47F7-9853-195E25E9FCC5}" type="slidenum">
              <a:rPr lang="fr-FR">
                <a:latin typeface="Rockwell Condensed" panose="02060603050405020104"/>
              </a:rPr>
              <a:pPr defTabSz="403228"/>
              <a:t>33</a:t>
            </a:fld>
            <a:endParaRPr lang="fr-FR">
              <a:latin typeface="Rockwell Condensed" panose="02060603050405020104"/>
            </a:endParaRPr>
          </a:p>
        </p:txBody>
      </p:sp>
      <p:sp>
        <p:nvSpPr>
          <p:cNvPr id="7" name="Flèche droite 6"/>
          <p:cNvSpPr/>
          <p:nvPr/>
        </p:nvSpPr>
        <p:spPr>
          <a:xfrm>
            <a:off x="376818" y="4318003"/>
            <a:ext cx="827542" cy="16205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1349">
              <a:solidFill>
                <a:prstClr val="white"/>
              </a:solidFill>
              <a:latin typeface="Rockwell" panose="02060603020205020403"/>
            </a:endParaRPr>
          </a:p>
        </p:txBody>
      </p:sp>
      <p:sp>
        <p:nvSpPr>
          <p:cNvPr id="3" name="ZoneTexte 2">
            <a:extLst>
              <a:ext uri="{FF2B5EF4-FFF2-40B4-BE49-F238E27FC236}">
                <a16:creationId xmlns:a16="http://schemas.microsoft.com/office/drawing/2014/main" id="{C692E30A-EB84-43F5-8A86-B7A9DAC38C99}"/>
              </a:ext>
            </a:extLst>
          </p:cNvPr>
          <p:cNvSpPr txBox="1"/>
          <p:nvPr/>
        </p:nvSpPr>
        <p:spPr>
          <a:xfrm>
            <a:off x="1777985" y="5458311"/>
            <a:ext cx="8255032" cy="743665"/>
          </a:xfrm>
          <a:prstGeom prst="rect">
            <a:avLst/>
          </a:prstGeom>
          <a:noFill/>
          <a:ln w="38100">
            <a:solidFill>
              <a:srgbClr val="C00000"/>
            </a:solidFill>
          </a:ln>
        </p:spPr>
        <p:txBody>
          <a:bodyPr wrap="square" rtlCol="0">
            <a:spAutoFit/>
          </a:bodyPr>
          <a:lstStyle/>
          <a:p>
            <a:pPr marL="581020" lvl="1" algn="ctr" defTabSz="914358"/>
            <a:r>
              <a:rPr lang="fr-FR" altLang="fr-FR" sz="1411" b="1" dirty="0">
                <a:solidFill>
                  <a:srgbClr val="333333"/>
                </a:solidFill>
                <a:latin typeface="roboto"/>
              </a:rPr>
              <a:t>Extension de la vaccination contre les HPV aux garçons </a:t>
            </a:r>
            <a:r>
              <a:rPr lang="fr-FR" altLang="fr-FR" sz="1411" dirty="0">
                <a:solidFill>
                  <a:srgbClr val="333333"/>
                </a:solidFill>
                <a:latin typeface="roboto"/>
              </a:rPr>
              <a:t>de 11 à 14 ans révolus avec un rattrapage vaccinal pour ceux âgés entre 15 et 19 ans révolus </a:t>
            </a:r>
          </a:p>
          <a:p>
            <a:pPr marL="581020" lvl="1" algn="ctr" defTabSz="914358"/>
            <a:r>
              <a:rPr lang="fr-FR" altLang="fr-FR" sz="1411" i="1" u="sng" dirty="0">
                <a:solidFill>
                  <a:srgbClr val="333333"/>
                </a:solidFill>
                <a:latin typeface="roboto"/>
                <a:sym typeface="Wingdings" panose="05000000000000000000" pitchFamily="2" charset="2"/>
              </a:rPr>
              <a:t> </a:t>
            </a:r>
            <a:r>
              <a:rPr lang="fr-FR" altLang="fr-FR" sz="1411" i="1" u="sng" dirty="0">
                <a:solidFill>
                  <a:srgbClr val="333333"/>
                </a:solidFill>
                <a:latin typeface="roboto"/>
              </a:rPr>
              <a:t>Cette recommandation est </a:t>
            </a:r>
            <a:r>
              <a:rPr lang="fr-FR" altLang="fr-FR" sz="1411" b="1" i="1" u="sng" dirty="0">
                <a:solidFill>
                  <a:srgbClr val="C00000"/>
                </a:solidFill>
                <a:latin typeface="roboto"/>
              </a:rPr>
              <a:t>applicable depuis le 1er janvier 2021. </a:t>
            </a:r>
          </a:p>
        </p:txBody>
      </p:sp>
      <p:sp>
        <p:nvSpPr>
          <p:cNvPr id="10" name="ZoneTexte 9">
            <a:extLst>
              <a:ext uri="{FF2B5EF4-FFF2-40B4-BE49-F238E27FC236}">
                <a16:creationId xmlns:a16="http://schemas.microsoft.com/office/drawing/2014/main" id="{406C8778-E941-4D7D-BC74-AECDC9C0B302}"/>
              </a:ext>
            </a:extLst>
          </p:cNvPr>
          <p:cNvSpPr txBox="1"/>
          <p:nvPr/>
        </p:nvSpPr>
        <p:spPr>
          <a:xfrm>
            <a:off x="126979" y="6455191"/>
            <a:ext cx="10857459" cy="255134"/>
          </a:xfrm>
          <a:prstGeom prst="rect">
            <a:avLst/>
          </a:prstGeom>
          <a:noFill/>
        </p:spPr>
        <p:txBody>
          <a:bodyPr wrap="none" rtlCol="0">
            <a:spAutoFit/>
          </a:bodyPr>
          <a:lstStyle/>
          <a:p>
            <a:pPr defTabSz="711254"/>
            <a:r>
              <a:rPr lang="fr-FR" sz="1058" dirty="0">
                <a:solidFill>
                  <a:prstClr val="black">
                    <a:lumMod val="75000"/>
                    <a:lumOff val="25000"/>
                  </a:prstClr>
                </a:solidFill>
                <a:latin typeface="Rockwell" panose="02060603020205020403"/>
                <a:hlinkClick r:id="rId3">
                  <a:extLst>
                    <a:ext uri="{A12FA001-AC4F-418D-AE19-62706E023703}">
                      <ahyp:hlinkClr xmlns:ahyp="http://schemas.microsoft.com/office/drawing/2018/hyperlinkcolor" val="tx"/>
                    </a:ext>
                  </a:extLst>
                </a:hlinkClick>
              </a:rPr>
              <a:t>Calendrier des vaccinations en vigueur </a:t>
            </a:r>
            <a:r>
              <a:rPr lang="fr-FR" sz="1058" u="sng" dirty="0">
                <a:solidFill>
                  <a:prstClr val="black">
                    <a:lumMod val="75000"/>
                    <a:lumOff val="25000"/>
                  </a:prstClr>
                </a:solidFill>
                <a:latin typeface="Rockwell" panose="02060603020205020403"/>
                <a:hlinkClick r:id="rId3">
                  <a:extLst>
                    <a:ext uri="{A12FA001-AC4F-418D-AE19-62706E023703}">
                      <ahyp:hlinkClr xmlns:ahyp="http://schemas.microsoft.com/office/drawing/2018/hyperlinkcolor" val="tx"/>
                    </a:ext>
                  </a:extLst>
                </a:hlinkClick>
              </a:rPr>
              <a:t>: </a:t>
            </a:r>
            <a:r>
              <a:rPr lang="fr-FR" sz="1058" dirty="0">
                <a:solidFill>
                  <a:srgbClr val="CC9900"/>
                </a:solidFill>
                <a:latin typeface="Rockwell" panose="02060603020205020403"/>
                <a:hlinkClick r:id="rId4"/>
              </a:rPr>
              <a:t>https://solidarites-sante.gouv.fr/prevention-en-sante/preserver-sa-sante/vaccination/calendrier-vaccinal</a:t>
            </a:r>
            <a:r>
              <a:rPr lang="fr-FR" sz="1058" dirty="0">
                <a:solidFill>
                  <a:srgbClr val="CC9900"/>
                </a:solidFill>
                <a:latin typeface="Rockwell" panose="02060603020205020403"/>
              </a:rPr>
              <a:t> </a:t>
            </a:r>
            <a:r>
              <a:rPr lang="fr-FR" sz="1058" dirty="0">
                <a:solidFill>
                  <a:prstClr val="black"/>
                </a:solidFill>
                <a:latin typeface="Rockwell" panose="02060603020205020403"/>
              </a:rPr>
              <a:t>consulté le 14/05/2021</a:t>
            </a:r>
            <a:endParaRPr lang="en-US" sz="1058" dirty="0">
              <a:solidFill>
                <a:prstClr val="black"/>
              </a:solidFill>
              <a:latin typeface="Rockwell" panose="02060603020205020403"/>
            </a:endParaRPr>
          </a:p>
        </p:txBody>
      </p:sp>
      <p:grpSp>
        <p:nvGrpSpPr>
          <p:cNvPr id="13" name="Group 4">
            <a:extLst>
              <a:ext uri="{FF2B5EF4-FFF2-40B4-BE49-F238E27FC236}">
                <a16:creationId xmlns:a16="http://schemas.microsoft.com/office/drawing/2014/main" id="{2FCCAA27-F199-4695-AB31-B9860A2FA973}"/>
              </a:ext>
            </a:extLst>
          </p:cNvPr>
          <p:cNvGrpSpPr>
            <a:grpSpLocks noChangeAspect="1"/>
          </p:cNvGrpSpPr>
          <p:nvPr/>
        </p:nvGrpSpPr>
        <p:grpSpPr bwMode="auto">
          <a:xfrm>
            <a:off x="1215561" y="90629"/>
            <a:ext cx="7470890" cy="5040331"/>
            <a:chOff x="416" y="59"/>
            <a:chExt cx="2668" cy="1800"/>
          </a:xfrm>
        </p:grpSpPr>
        <p:sp>
          <p:nvSpPr>
            <p:cNvPr id="14" name="AutoShape 3">
              <a:extLst>
                <a:ext uri="{FF2B5EF4-FFF2-40B4-BE49-F238E27FC236}">
                  <a16:creationId xmlns:a16="http://schemas.microsoft.com/office/drawing/2014/main" id="{AF8438CA-074E-43F7-84B4-83ABA13215BF}"/>
                </a:ext>
              </a:extLst>
            </p:cNvPr>
            <p:cNvSpPr>
              <a:spLocks noChangeAspect="1" noChangeArrowheads="1" noTextEdit="1"/>
            </p:cNvSpPr>
            <p:nvPr/>
          </p:nvSpPr>
          <p:spPr bwMode="auto">
            <a:xfrm>
              <a:off x="416" y="59"/>
              <a:ext cx="2668"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1291" tIns="80645" rIns="161291" bIns="80645" numCol="1" anchor="t" anchorCtr="0" compatLnSpc="1">
              <a:prstTxWarp prst="textNoShape">
                <a:avLst/>
              </a:prstTxWarp>
            </a:bodyPr>
            <a:lstStyle/>
            <a:p>
              <a:pPr defTabSz="403228"/>
              <a:endParaRPr lang="fr-FR" sz="1588">
                <a:solidFill>
                  <a:prstClr val="black"/>
                </a:solidFill>
                <a:latin typeface="Rockwell" panose="02060603020205020403"/>
              </a:endParaRPr>
            </a:p>
          </p:txBody>
        </p:sp>
        <p:pic>
          <p:nvPicPr>
            <p:cNvPr id="3077" name="Picture 5">
              <a:extLst>
                <a:ext uri="{FF2B5EF4-FFF2-40B4-BE49-F238E27FC236}">
                  <a16:creationId xmlns:a16="http://schemas.microsoft.com/office/drawing/2014/main" id="{2EA321DA-7198-4B3D-8ADE-ECBBC00EE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 y="59"/>
              <a:ext cx="2672" cy="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9373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DFD0C25-9B4F-4824-8B64-7D4A69865187}"/>
              </a:ext>
            </a:extLst>
          </p:cNvPr>
          <p:cNvSpPr>
            <a:spLocks noGrp="1"/>
          </p:cNvSpPr>
          <p:nvPr>
            <p:ph type="sldNum" sz="quarter" idx="12"/>
          </p:nvPr>
        </p:nvSpPr>
        <p:spPr/>
        <p:txBody>
          <a:bodyPr/>
          <a:lstStyle/>
          <a:p>
            <a:pPr defTabSz="403228"/>
            <a:fld id="{74D97F68-CC38-3C48-B083-3B4A1457065E}" type="slidenum">
              <a:rPr lang="en-US">
                <a:latin typeface="Rockwell Condensed" panose="02060603050405020104"/>
              </a:rPr>
              <a:pPr defTabSz="403228"/>
              <a:t>34</a:t>
            </a:fld>
            <a:endParaRPr lang="en-US" dirty="0">
              <a:latin typeface="Rockwell Condensed" panose="02060603050405020104"/>
            </a:endParaRPr>
          </a:p>
        </p:txBody>
      </p:sp>
      <p:sp>
        <p:nvSpPr>
          <p:cNvPr id="6" name="Titre 1">
            <a:extLst>
              <a:ext uri="{FF2B5EF4-FFF2-40B4-BE49-F238E27FC236}">
                <a16:creationId xmlns:a16="http://schemas.microsoft.com/office/drawing/2014/main" id="{D74BA5C2-5D7E-438B-AD50-50555BBDF339}"/>
              </a:ext>
            </a:extLst>
          </p:cNvPr>
          <p:cNvSpPr txBox="1">
            <a:spLocks/>
          </p:cNvSpPr>
          <p:nvPr/>
        </p:nvSpPr>
        <p:spPr>
          <a:xfrm>
            <a:off x="101616" y="176"/>
            <a:ext cx="11468658" cy="1142942"/>
          </a:xfrm>
          <a:prstGeom prst="rect">
            <a:avLst/>
          </a:prstGeom>
        </p:spPr>
        <p:txBody>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defTabSz="1612427"/>
            <a:r>
              <a:rPr lang="fr-FR" sz="3600" dirty="0">
                <a:solidFill>
                  <a:prstClr val="black"/>
                </a:solidFill>
                <a:latin typeface="Rockwell Condensed" panose="02060603050405020104"/>
              </a:rPr>
              <a:t>Un schéma vaccinal en 2 doses chez les plus jeunes</a:t>
            </a:r>
          </a:p>
        </p:txBody>
      </p:sp>
      <p:sp>
        <p:nvSpPr>
          <p:cNvPr id="7" name="ZoneTexte 6">
            <a:extLst>
              <a:ext uri="{FF2B5EF4-FFF2-40B4-BE49-F238E27FC236}">
                <a16:creationId xmlns:a16="http://schemas.microsoft.com/office/drawing/2014/main" id="{B78B6A4A-119D-4581-BE2E-84986FFFEAD6}"/>
              </a:ext>
            </a:extLst>
          </p:cNvPr>
          <p:cNvSpPr txBox="1"/>
          <p:nvPr/>
        </p:nvSpPr>
        <p:spPr>
          <a:xfrm>
            <a:off x="6604003" y="1030937"/>
            <a:ext cx="5588001" cy="4651658"/>
          </a:xfrm>
          <a:prstGeom prst="rect">
            <a:avLst/>
          </a:prstGeom>
          <a:noFill/>
        </p:spPr>
        <p:txBody>
          <a:bodyPr wrap="square" rtlCol="0">
            <a:spAutoFit/>
          </a:bodyPr>
          <a:lstStyle/>
          <a:p>
            <a:pPr defTabSz="403228"/>
            <a:r>
              <a:rPr lang="fr-FR" sz="1411" dirty="0">
                <a:solidFill>
                  <a:prstClr val="black"/>
                </a:solidFill>
                <a:latin typeface="Rockwell" panose="02060603020205020403"/>
              </a:rPr>
              <a:t>La vaccination est </a:t>
            </a:r>
            <a:r>
              <a:rPr lang="fr-FR" sz="1411" b="1" dirty="0">
                <a:solidFill>
                  <a:prstClr val="black"/>
                </a:solidFill>
                <a:latin typeface="Rockwell" panose="02060603020205020403"/>
              </a:rPr>
              <a:t>d’autant plus efficace</a:t>
            </a:r>
            <a:r>
              <a:rPr lang="fr-FR" sz="1411" dirty="0">
                <a:solidFill>
                  <a:prstClr val="black"/>
                </a:solidFill>
                <a:latin typeface="Rockwell" panose="02060603020205020403"/>
              </a:rPr>
              <a:t> que les jeunes filles et les jeunes garçons </a:t>
            </a:r>
            <a:r>
              <a:rPr lang="fr-FR" sz="1411" b="1" dirty="0">
                <a:solidFill>
                  <a:prstClr val="black"/>
                </a:solidFill>
                <a:latin typeface="Rockwell" panose="02060603020205020403"/>
              </a:rPr>
              <a:t>n’ont pas encore été exposés au risque d’infection par le HPV</a:t>
            </a:r>
          </a:p>
          <a:p>
            <a:pPr defTabSz="403228"/>
            <a:endParaRPr lang="fr-FR" sz="1411" b="1" dirty="0">
              <a:solidFill>
                <a:prstClr val="black"/>
              </a:solidFill>
              <a:latin typeface="Rockwell" panose="02060603020205020403"/>
            </a:endParaRPr>
          </a:p>
          <a:p>
            <a:pPr defTabSz="403228"/>
            <a:endParaRPr lang="fr-FR" sz="1411" b="1" dirty="0">
              <a:solidFill>
                <a:prstClr val="black"/>
              </a:solidFill>
              <a:latin typeface="Rockwell" panose="02060603020205020403"/>
            </a:endParaRPr>
          </a:p>
          <a:p>
            <a:pPr defTabSz="403228"/>
            <a:r>
              <a:rPr lang="fr-FR" sz="1411" b="1" dirty="0">
                <a:solidFill>
                  <a:prstClr val="black"/>
                </a:solidFill>
                <a:latin typeface="Rockwell" panose="02060603020205020403"/>
              </a:rPr>
              <a:t>Toute nouvelle vaccination doit être initiée avec le vaccin nonavalent. </a:t>
            </a:r>
          </a:p>
          <a:p>
            <a:pPr defTabSz="403228"/>
            <a:endParaRPr lang="fr-FR" sz="1411" b="1" dirty="0">
              <a:solidFill>
                <a:prstClr val="black"/>
              </a:solidFill>
              <a:latin typeface="Rockwell" panose="02060603020205020403"/>
            </a:endParaRPr>
          </a:p>
          <a:p>
            <a:pPr defTabSz="403228"/>
            <a:endParaRPr lang="fr-FR" sz="1411" b="1" dirty="0">
              <a:solidFill>
                <a:prstClr val="black"/>
              </a:solidFill>
              <a:latin typeface="Rockwell" panose="02060603020205020403"/>
            </a:endParaRPr>
          </a:p>
          <a:p>
            <a:pPr defTabSz="403228"/>
            <a:r>
              <a:rPr lang="fr-FR" sz="1411" b="1" dirty="0">
                <a:solidFill>
                  <a:prstClr val="black"/>
                </a:solidFill>
                <a:latin typeface="Rockwell" panose="02060603020205020403"/>
              </a:rPr>
              <a:t>Les vaccins ne sont pas interchangeables </a:t>
            </a:r>
            <a:r>
              <a:rPr lang="fr-FR" sz="1411" dirty="0">
                <a:solidFill>
                  <a:prstClr val="black"/>
                </a:solidFill>
                <a:latin typeface="Rockwell" panose="02060603020205020403"/>
              </a:rPr>
              <a:t>et </a:t>
            </a:r>
            <a:r>
              <a:rPr lang="fr-FR" sz="1411" b="1" dirty="0">
                <a:solidFill>
                  <a:prstClr val="black"/>
                </a:solidFill>
                <a:latin typeface="Rockwell" panose="02060603020205020403"/>
              </a:rPr>
              <a:t>toute vaccination initiée avec l’un d’eux doit être menée a son terme avec le même vaccin</a:t>
            </a:r>
            <a:r>
              <a:rPr lang="fr-FR" sz="1411" dirty="0">
                <a:solidFill>
                  <a:prstClr val="black"/>
                </a:solidFill>
                <a:latin typeface="Rockwell" panose="02060603020205020403"/>
              </a:rPr>
              <a:t> aussi longtemps qu’il sera disponible.</a:t>
            </a:r>
          </a:p>
          <a:p>
            <a:pPr defTabSz="403228"/>
            <a:endParaRPr lang="fr-FR" sz="1411" b="1" dirty="0">
              <a:solidFill>
                <a:prstClr val="black"/>
              </a:solidFill>
              <a:latin typeface="Rockwell" panose="02060603020205020403"/>
            </a:endParaRPr>
          </a:p>
          <a:p>
            <a:pPr defTabSz="403228"/>
            <a:endParaRPr lang="fr-FR" sz="1411" b="1" dirty="0">
              <a:solidFill>
                <a:prstClr val="black"/>
              </a:solidFill>
              <a:latin typeface="Rockwell" panose="02060603020205020403"/>
            </a:endParaRPr>
          </a:p>
          <a:p>
            <a:pPr defTabSz="403228"/>
            <a:r>
              <a:rPr lang="fr-FR" sz="1411" b="1" dirty="0">
                <a:solidFill>
                  <a:srgbClr val="9B2D1F">
                    <a:lumMod val="75000"/>
                  </a:srgbClr>
                </a:solidFill>
                <a:latin typeface="Rockwell" panose="02060603020205020403"/>
              </a:rPr>
              <a:t>Le </a:t>
            </a:r>
            <a:r>
              <a:rPr lang="fr-FR" sz="1411" b="1" i="1" dirty="0">
                <a:solidFill>
                  <a:srgbClr val="9B2D1F">
                    <a:lumMod val="75000"/>
                  </a:srgbClr>
                </a:solidFill>
                <a:latin typeface="Rockwell" panose="02060603020205020403"/>
              </a:rPr>
              <a:t>vaccin 4-valent a été retiré du marché </a:t>
            </a:r>
            <a:r>
              <a:rPr lang="fr-FR" sz="1411" b="1" dirty="0">
                <a:solidFill>
                  <a:srgbClr val="9B2D1F">
                    <a:lumMod val="75000"/>
                  </a:srgbClr>
                </a:solidFill>
                <a:latin typeface="Rockwell" panose="02060603020205020403"/>
              </a:rPr>
              <a:t>fin décembre 2020</a:t>
            </a:r>
          </a:p>
          <a:p>
            <a:pPr defTabSz="403228"/>
            <a:endParaRPr lang="fr-FR" sz="1411" dirty="0">
              <a:solidFill>
                <a:prstClr val="black"/>
              </a:solidFill>
              <a:latin typeface="Rockwell" panose="02060603020205020403"/>
            </a:endParaRPr>
          </a:p>
          <a:p>
            <a:pPr defTabSz="403228"/>
            <a:endParaRPr lang="fr-FR" sz="1411" dirty="0">
              <a:solidFill>
                <a:prstClr val="black"/>
              </a:solidFill>
              <a:latin typeface="Rockwell" panose="02060603020205020403"/>
            </a:endParaRPr>
          </a:p>
          <a:p>
            <a:pPr defTabSz="403228"/>
            <a:r>
              <a:rPr lang="fr-FR" sz="1411" b="1" dirty="0">
                <a:solidFill>
                  <a:prstClr val="black"/>
                </a:solidFill>
                <a:latin typeface="Rockwell" panose="02060603020205020403"/>
              </a:rPr>
              <a:t>La vaccination HPV ne se substitue pas au dépistage du CCU, y compris chez les femmes vaccinées mais vient renforcer les mesures de prévention. </a:t>
            </a:r>
          </a:p>
        </p:txBody>
      </p:sp>
      <p:sp>
        <p:nvSpPr>
          <p:cNvPr id="10" name="ZoneTexte 9">
            <a:extLst>
              <a:ext uri="{FF2B5EF4-FFF2-40B4-BE49-F238E27FC236}">
                <a16:creationId xmlns:a16="http://schemas.microsoft.com/office/drawing/2014/main" id="{2125A36B-7567-4809-A421-5C1EF7867573}"/>
              </a:ext>
            </a:extLst>
          </p:cNvPr>
          <p:cNvSpPr txBox="1"/>
          <p:nvPr/>
        </p:nvSpPr>
        <p:spPr>
          <a:xfrm>
            <a:off x="201786" y="6386756"/>
            <a:ext cx="10857459" cy="255134"/>
          </a:xfrm>
          <a:prstGeom prst="rect">
            <a:avLst/>
          </a:prstGeom>
          <a:noFill/>
        </p:spPr>
        <p:txBody>
          <a:bodyPr wrap="none" rtlCol="0">
            <a:spAutoFit/>
          </a:bodyPr>
          <a:lstStyle/>
          <a:p>
            <a:pPr defTabSz="711254"/>
            <a:r>
              <a:rPr lang="fr-FR" sz="1058" dirty="0">
                <a:solidFill>
                  <a:prstClr val="black">
                    <a:lumMod val="75000"/>
                    <a:lumOff val="25000"/>
                  </a:prstClr>
                </a:solidFill>
                <a:latin typeface="Rockwell" panose="02060603020205020403"/>
                <a:hlinkClick r:id="rId3">
                  <a:extLst>
                    <a:ext uri="{A12FA001-AC4F-418D-AE19-62706E023703}">
                      <ahyp:hlinkClr xmlns:ahyp="http://schemas.microsoft.com/office/drawing/2018/hyperlinkcolor" val="tx"/>
                    </a:ext>
                  </a:extLst>
                </a:hlinkClick>
              </a:rPr>
              <a:t>Calendrier des vaccinations en vigueur </a:t>
            </a:r>
            <a:r>
              <a:rPr lang="fr-FR" sz="1058" u="sng" dirty="0">
                <a:solidFill>
                  <a:prstClr val="black">
                    <a:lumMod val="75000"/>
                    <a:lumOff val="25000"/>
                  </a:prstClr>
                </a:solidFill>
                <a:latin typeface="Rockwell" panose="02060603020205020403"/>
                <a:hlinkClick r:id="rId3">
                  <a:extLst>
                    <a:ext uri="{A12FA001-AC4F-418D-AE19-62706E023703}">
                      <ahyp:hlinkClr xmlns:ahyp="http://schemas.microsoft.com/office/drawing/2018/hyperlinkcolor" val="tx"/>
                    </a:ext>
                  </a:extLst>
                </a:hlinkClick>
              </a:rPr>
              <a:t>: </a:t>
            </a:r>
            <a:r>
              <a:rPr lang="fr-FR" sz="1058" dirty="0">
                <a:solidFill>
                  <a:srgbClr val="CC9900"/>
                </a:solidFill>
                <a:latin typeface="Rockwell" panose="02060603020205020403"/>
                <a:hlinkClick r:id="rId4"/>
              </a:rPr>
              <a:t>https://solidarites-sante.gouv.fr/prevention-en-sante/preserver-sa-sante/vaccination/calendrier-vaccinal</a:t>
            </a:r>
            <a:r>
              <a:rPr lang="fr-FR" sz="1058" dirty="0">
                <a:solidFill>
                  <a:srgbClr val="CC9900"/>
                </a:solidFill>
                <a:latin typeface="Rockwell" panose="02060603020205020403"/>
              </a:rPr>
              <a:t> </a:t>
            </a:r>
            <a:r>
              <a:rPr lang="fr-FR" sz="1058" dirty="0">
                <a:solidFill>
                  <a:prstClr val="black"/>
                </a:solidFill>
                <a:latin typeface="Rockwell" panose="02060603020205020403"/>
              </a:rPr>
              <a:t>consulté le 14/05/2021</a:t>
            </a:r>
            <a:endParaRPr lang="en-US" sz="1058" dirty="0">
              <a:solidFill>
                <a:prstClr val="black"/>
              </a:solidFill>
              <a:latin typeface="Rockwell" panose="02060603020205020403"/>
            </a:endParaRPr>
          </a:p>
        </p:txBody>
      </p:sp>
      <p:pic>
        <p:nvPicPr>
          <p:cNvPr id="11" name="Image 10">
            <a:extLst>
              <a:ext uri="{FF2B5EF4-FFF2-40B4-BE49-F238E27FC236}">
                <a16:creationId xmlns:a16="http://schemas.microsoft.com/office/drawing/2014/main" id="{C6C5C220-25D4-440D-B72B-AE9653438D88}"/>
              </a:ext>
            </a:extLst>
          </p:cNvPr>
          <p:cNvPicPr>
            <a:picLocks noChangeAspect="1"/>
          </p:cNvPicPr>
          <p:nvPr/>
        </p:nvPicPr>
        <p:blipFill>
          <a:blip r:embed="rId5"/>
          <a:stretch>
            <a:fillRect/>
          </a:stretch>
        </p:blipFill>
        <p:spPr>
          <a:xfrm>
            <a:off x="184948" y="1022220"/>
            <a:ext cx="4514046" cy="1427353"/>
          </a:xfrm>
          <a:prstGeom prst="rect">
            <a:avLst/>
          </a:prstGeom>
        </p:spPr>
      </p:pic>
      <p:grpSp>
        <p:nvGrpSpPr>
          <p:cNvPr id="15" name="Groupe 14">
            <a:extLst>
              <a:ext uri="{FF2B5EF4-FFF2-40B4-BE49-F238E27FC236}">
                <a16:creationId xmlns:a16="http://schemas.microsoft.com/office/drawing/2014/main" id="{2F928219-1A09-409F-84D6-1CE5FB411EB1}"/>
              </a:ext>
            </a:extLst>
          </p:cNvPr>
          <p:cNvGrpSpPr/>
          <p:nvPr/>
        </p:nvGrpSpPr>
        <p:grpSpPr>
          <a:xfrm>
            <a:off x="43417" y="3091712"/>
            <a:ext cx="6687587" cy="3004298"/>
            <a:chOff x="46038" y="1646559"/>
            <a:chExt cx="3700462" cy="1525266"/>
          </a:xfrm>
        </p:grpSpPr>
        <p:grpSp>
          <p:nvGrpSpPr>
            <p:cNvPr id="12" name="Group 4">
              <a:extLst>
                <a:ext uri="{FF2B5EF4-FFF2-40B4-BE49-F238E27FC236}">
                  <a16:creationId xmlns:a16="http://schemas.microsoft.com/office/drawing/2014/main" id="{AF0413AD-356B-4CC3-9E5A-4D548A03089C}"/>
                </a:ext>
              </a:extLst>
            </p:cNvPr>
            <p:cNvGrpSpPr>
              <a:grpSpLocks noChangeAspect="1"/>
            </p:cNvGrpSpPr>
            <p:nvPr/>
          </p:nvGrpSpPr>
          <p:grpSpPr bwMode="auto">
            <a:xfrm>
              <a:off x="46038" y="1655894"/>
              <a:ext cx="3700462" cy="1515931"/>
              <a:chOff x="29" y="1186"/>
              <a:chExt cx="2331" cy="812"/>
            </a:xfrm>
          </p:grpSpPr>
          <p:sp>
            <p:nvSpPr>
              <p:cNvPr id="13" name="AutoShape 3">
                <a:extLst>
                  <a:ext uri="{FF2B5EF4-FFF2-40B4-BE49-F238E27FC236}">
                    <a16:creationId xmlns:a16="http://schemas.microsoft.com/office/drawing/2014/main" id="{D4CC54AA-2095-4B37-9BCB-C9B65D466227}"/>
                  </a:ext>
                </a:extLst>
              </p:cNvPr>
              <p:cNvSpPr>
                <a:spLocks noChangeAspect="1" noChangeArrowheads="1" noTextEdit="1"/>
              </p:cNvSpPr>
              <p:nvPr/>
            </p:nvSpPr>
            <p:spPr bwMode="auto">
              <a:xfrm>
                <a:off x="29" y="1186"/>
                <a:ext cx="2331" cy="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1291" tIns="80645" rIns="161291" bIns="80645" numCol="1" anchor="t" anchorCtr="0" compatLnSpc="1">
                <a:prstTxWarp prst="textNoShape">
                  <a:avLst/>
                </a:prstTxWarp>
              </a:bodyPr>
              <a:lstStyle/>
              <a:p>
                <a:pPr defTabSz="403228"/>
                <a:endParaRPr lang="fr-FR" sz="1588">
                  <a:solidFill>
                    <a:prstClr val="black"/>
                  </a:solidFill>
                  <a:latin typeface="Rockwell" panose="02060603020205020403"/>
                </a:endParaRPr>
              </a:p>
            </p:txBody>
          </p:sp>
          <p:pic>
            <p:nvPicPr>
              <p:cNvPr id="2053" name="Picture 5">
                <a:extLst>
                  <a:ext uri="{FF2B5EF4-FFF2-40B4-BE49-F238E27FC236}">
                    <a16:creationId xmlns:a16="http://schemas.microsoft.com/office/drawing/2014/main" id="{9EA3AAC8-A871-406D-910B-A9F93EA6D3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 y="986"/>
                <a:ext cx="2335" cy="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9B4F4705-1205-4943-88C0-06E9E6085E28}"/>
                </a:ext>
              </a:extLst>
            </p:cNvPr>
            <p:cNvSpPr txBox="1"/>
            <p:nvPr/>
          </p:nvSpPr>
          <p:spPr>
            <a:xfrm>
              <a:off x="752852" y="1646559"/>
              <a:ext cx="360001" cy="115793"/>
            </a:xfrm>
            <a:prstGeom prst="rect">
              <a:avLst/>
            </a:prstGeom>
            <a:solidFill>
              <a:schemeClr val="accent1">
                <a:lumMod val="20000"/>
                <a:lumOff val="80000"/>
              </a:schemeClr>
            </a:solidFill>
          </p:spPr>
          <p:txBody>
            <a:bodyPr wrap="square" rtlCol="0">
              <a:spAutoFit/>
            </a:bodyPr>
            <a:lstStyle/>
            <a:p>
              <a:pPr defTabSz="403228"/>
              <a:endParaRPr lang="fr-FR" sz="882" dirty="0">
                <a:solidFill>
                  <a:prstClr val="black"/>
                </a:solidFill>
                <a:latin typeface="Rockwell" panose="02060603020205020403"/>
              </a:endParaRPr>
            </a:p>
          </p:txBody>
        </p:sp>
        <p:sp>
          <p:nvSpPr>
            <p:cNvPr id="17" name="ZoneTexte 16">
              <a:extLst>
                <a:ext uri="{FF2B5EF4-FFF2-40B4-BE49-F238E27FC236}">
                  <a16:creationId xmlns:a16="http://schemas.microsoft.com/office/drawing/2014/main" id="{95535F1F-3D89-43C7-993D-34299EB97662}"/>
                </a:ext>
              </a:extLst>
            </p:cNvPr>
            <p:cNvSpPr txBox="1"/>
            <p:nvPr/>
          </p:nvSpPr>
          <p:spPr>
            <a:xfrm>
              <a:off x="647987" y="2519894"/>
              <a:ext cx="360000" cy="102022"/>
            </a:xfrm>
            <a:prstGeom prst="rect">
              <a:avLst/>
            </a:prstGeom>
            <a:solidFill>
              <a:schemeClr val="accent1">
                <a:lumMod val="20000"/>
                <a:lumOff val="80000"/>
              </a:schemeClr>
            </a:solidFill>
          </p:spPr>
          <p:txBody>
            <a:bodyPr wrap="square" rtlCol="0">
              <a:spAutoFit/>
            </a:bodyPr>
            <a:lstStyle/>
            <a:p>
              <a:pPr defTabSz="403228"/>
              <a:endParaRPr lang="fr-FR" sz="706" dirty="0">
                <a:solidFill>
                  <a:prstClr val="black"/>
                </a:solidFill>
                <a:latin typeface="Rockwell" panose="02060603020205020403"/>
              </a:endParaRPr>
            </a:p>
          </p:txBody>
        </p:sp>
      </p:grpSp>
      <p:sp>
        <p:nvSpPr>
          <p:cNvPr id="16" name="Rectangle 15">
            <a:extLst>
              <a:ext uri="{FF2B5EF4-FFF2-40B4-BE49-F238E27FC236}">
                <a16:creationId xmlns:a16="http://schemas.microsoft.com/office/drawing/2014/main" id="{EC11519B-1300-4724-830D-B354BA15021E}"/>
              </a:ext>
            </a:extLst>
          </p:cNvPr>
          <p:cNvSpPr/>
          <p:nvPr/>
        </p:nvSpPr>
        <p:spPr>
          <a:xfrm>
            <a:off x="1750686" y="3683001"/>
            <a:ext cx="2059307" cy="25400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1588">
              <a:solidFill>
                <a:prstClr val="white"/>
              </a:solidFill>
              <a:latin typeface="Rockwell" panose="02060603020205020403"/>
            </a:endParaRPr>
          </a:p>
        </p:txBody>
      </p:sp>
      <p:sp>
        <p:nvSpPr>
          <p:cNvPr id="20" name="Rectangle 19">
            <a:extLst>
              <a:ext uri="{FF2B5EF4-FFF2-40B4-BE49-F238E27FC236}">
                <a16:creationId xmlns:a16="http://schemas.microsoft.com/office/drawing/2014/main" id="{DFD6FA3F-2F82-49BE-A84D-1B9A5E7CF56B}"/>
              </a:ext>
            </a:extLst>
          </p:cNvPr>
          <p:cNvSpPr/>
          <p:nvPr/>
        </p:nvSpPr>
        <p:spPr>
          <a:xfrm>
            <a:off x="1750685" y="5126945"/>
            <a:ext cx="1678306" cy="25400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endParaRPr lang="fr-FR" sz="1588">
              <a:solidFill>
                <a:prstClr val="white"/>
              </a:solidFill>
              <a:latin typeface="Rockwell" panose="02060603020205020403"/>
            </a:endParaRPr>
          </a:p>
        </p:txBody>
      </p:sp>
    </p:spTree>
    <p:extLst>
      <p:ext uri="{BB962C8B-B14F-4D97-AF65-F5344CB8AC3E}">
        <p14:creationId xmlns:p14="http://schemas.microsoft.com/office/powerpoint/2010/main" val="537401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40390-3532-4828-8C39-019D84BA00D1}"/>
              </a:ext>
            </a:extLst>
          </p:cNvPr>
          <p:cNvSpPr>
            <a:spLocks noGrp="1"/>
          </p:cNvSpPr>
          <p:nvPr>
            <p:ph type="title"/>
          </p:nvPr>
        </p:nvSpPr>
        <p:spPr>
          <a:xfrm>
            <a:off x="254996" y="-96515"/>
            <a:ext cx="11376174" cy="1609262"/>
          </a:xfrm>
        </p:spPr>
        <p:txBody>
          <a:bodyPr>
            <a:normAutofit/>
          </a:bodyPr>
          <a:lstStyle/>
          <a:p>
            <a:r>
              <a:rPr lang="fr-FR" sz="3600" dirty="0">
                <a:solidFill>
                  <a:schemeClr val="tx1"/>
                </a:solidFill>
              </a:rPr>
              <a:t>Recommandations particulières</a:t>
            </a:r>
          </a:p>
        </p:txBody>
      </p:sp>
      <p:sp>
        <p:nvSpPr>
          <p:cNvPr id="3" name="Espace réservé du contenu 2">
            <a:extLst>
              <a:ext uri="{FF2B5EF4-FFF2-40B4-BE49-F238E27FC236}">
                <a16:creationId xmlns:a16="http://schemas.microsoft.com/office/drawing/2014/main" id="{8EBBA43B-D989-4235-ACB0-3812E5E071B1}"/>
              </a:ext>
            </a:extLst>
          </p:cNvPr>
          <p:cNvSpPr>
            <a:spLocks noGrp="1"/>
          </p:cNvSpPr>
          <p:nvPr>
            <p:ph idx="1"/>
          </p:nvPr>
        </p:nvSpPr>
        <p:spPr>
          <a:xfrm>
            <a:off x="305583" y="1650995"/>
            <a:ext cx="10614171" cy="4050586"/>
          </a:xfrm>
        </p:spPr>
        <p:txBody>
          <a:bodyPr>
            <a:normAutofit/>
          </a:bodyPr>
          <a:lstStyle/>
          <a:p>
            <a:r>
              <a:rPr lang="fr-FR" i="1" dirty="0">
                <a:solidFill>
                  <a:srgbClr val="C00000"/>
                </a:solidFill>
              </a:rPr>
              <a:t>Pour les hommes ayant des relations sexuelles avec des hommes </a:t>
            </a:r>
            <a:r>
              <a:rPr lang="fr-FR" dirty="0">
                <a:solidFill>
                  <a:srgbClr val="C00000"/>
                </a:solidFill>
              </a:rPr>
              <a:t>(HSH) jusqu’à l’âge de 26 ans </a:t>
            </a:r>
          </a:p>
          <a:p>
            <a:pPr lvl="1"/>
            <a:r>
              <a:rPr lang="fr-FR" dirty="0"/>
              <a:t>Vaccin nonavalent</a:t>
            </a:r>
          </a:p>
          <a:p>
            <a:pPr lvl="1"/>
            <a:r>
              <a:rPr lang="fr-FR" dirty="0"/>
              <a:t>Schéma vaccinal : 3 doses (0, 2 et 6 mois)</a:t>
            </a:r>
          </a:p>
          <a:p>
            <a:pPr lvl="1"/>
            <a:r>
              <a:rPr lang="fr-FR" i="1" dirty="0"/>
              <a:t>peut être proposé dans certains </a:t>
            </a:r>
            <a:r>
              <a:rPr lang="fr-FR" i="1" dirty="0" err="1"/>
              <a:t>CeGIDD</a:t>
            </a:r>
            <a:r>
              <a:rPr lang="fr-FR" i="1" dirty="0"/>
              <a:t> et dans certains centres publics de vaccination</a:t>
            </a:r>
          </a:p>
          <a:p>
            <a:pPr lvl="1"/>
            <a:endParaRPr lang="fr-FR" i="1" dirty="0"/>
          </a:p>
          <a:p>
            <a:r>
              <a:rPr lang="fr-FR" i="1" dirty="0">
                <a:solidFill>
                  <a:srgbClr val="C00000"/>
                </a:solidFill>
              </a:rPr>
              <a:t>Patients immunodéprimés :</a:t>
            </a:r>
            <a:endParaRPr lang="fr-FR" dirty="0"/>
          </a:p>
          <a:p>
            <a:pPr lvl="1"/>
            <a:r>
              <a:rPr lang="fr-FR" dirty="0"/>
              <a:t>Vaccination HPV recommandée chez les </a:t>
            </a:r>
            <a:r>
              <a:rPr lang="fr-FR" b="1" u="sng" dirty="0"/>
              <a:t>garçons et les filles de 11 à 19 ans</a:t>
            </a:r>
            <a:r>
              <a:rPr lang="fr-FR" dirty="0"/>
              <a:t>* </a:t>
            </a:r>
          </a:p>
          <a:p>
            <a:pPr lvl="1"/>
            <a:r>
              <a:rPr lang="fr-FR" dirty="0"/>
              <a:t>Schéma vaccinal : 3 doses (0, 2 et 6 mois)</a:t>
            </a:r>
          </a:p>
          <a:p>
            <a:pPr lvl="1"/>
            <a:endParaRPr lang="fr-FR" dirty="0"/>
          </a:p>
          <a:p>
            <a:pPr lvl="1"/>
            <a:endParaRPr lang="fr-FR" dirty="0"/>
          </a:p>
        </p:txBody>
      </p:sp>
      <p:sp>
        <p:nvSpPr>
          <p:cNvPr id="4" name="Espace réservé du numéro de diapositive 3">
            <a:extLst>
              <a:ext uri="{FF2B5EF4-FFF2-40B4-BE49-F238E27FC236}">
                <a16:creationId xmlns:a16="http://schemas.microsoft.com/office/drawing/2014/main" id="{933C2AA2-6264-4E00-AC74-F363A24EF268}"/>
              </a:ext>
            </a:extLst>
          </p:cNvPr>
          <p:cNvSpPr>
            <a:spLocks noGrp="1"/>
          </p:cNvSpPr>
          <p:nvPr>
            <p:ph type="sldNum" sz="quarter" idx="12"/>
          </p:nvPr>
        </p:nvSpPr>
        <p:spPr/>
        <p:txBody>
          <a:bodyPr/>
          <a:lstStyle/>
          <a:p>
            <a:pPr defTabSz="403228"/>
            <a:fld id="{5252D538-3850-4358-8F33-47988F426DE0}" type="slidenum">
              <a:rPr lang="fr-FR">
                <a:latin typeface="Rockwell Condensed" panose="02060603050405020104"/>
              </a:rPr>
              <a:pPr defTabSz="403228"/>
              <a:t>35</a:t>
            </a:fld>
            <a:endParaRPr lang="fr-FR">
              <a:latin typeface="Rockwell Condensed" panose="02060603050405020104"/>
            </a:endParaRPr>
          </a:p>
        </p:txBody>
      </p:sp>
      <p:sp>
        <p:nvSpPr>
          <p:cNvPr id="6" name="ZoneTexte 5">
            <a:extLst>
              <a:ext uri="{FF2B5EF4-FFF2-40B4-BE49-F238E27FC236}">
                <a16:creationId xmlns:a16="http://schemas.microsoft.com/office/drawing/2014/main" id="{8B926D01-BBEA-4D9F-B17C-2E7914A4E70F}"/>
              </a:ext>
            </a:extLst>
          </p:cNvPr>
          <p:cNvSpPr txBox="1"/>
          <p:nvPr/>
        </p:nvSpPr>
        <p:spPr>
          <a:xfrm>
            <a:off x="1142982" y="4963748"/>
            <a:ext cx="11049019" cy="309444"/>
          </a:xfrm>
          <a:prstGeom prst="rect">
            <a:avLst/>
          </a:prstGeom>
          <a:noFill/>
        </p:spPr>
        <p:txBody>
          <a:bodyPr wrap="square" rtlCol="0">
            <a:spAutoFit/>
          </a:bodyPr>
          <a:lstStyle/>
          <a:p>
            <a:pPr defTabSz="403228"/>
            <a:r>
              <a:rPr lang="fr-FR" sz="1411" dirty="0">
                <a:solidFill>
                  <a:prstClr val="black"/>
                </a:solidFill>
                <a:latin typeface="Rockwell" panose="02060603020205020403"/>
              </a:rPr>
              <a:t>* Chez les enfants des 2 sexes, candidats à une transplantation d’organe solide : la vaccination peut être initiée dès l’âge de 9 ans</a:t>
            </a:r>
          </a:p>
        </p:txBody>
      </p:sp>
      <p:sp>
        <p:nvSpPr>
          <p:cNvPr id="7" name="ZoneTexte 6">
            <a:extLst>
              <a:ext uri="{FF2B5EF4-FFF2-40B4-BE49-F238E27FC236}">
                <a16:creationId xmlns:a16="http://schemas.microsoft.com/office/drawing/2014/main" id="{32BE1CF6-3C12-4F6C-977E-F95623534929}"/>
              </a:ext>
            </a:extLst>
          </p:cNvPr>
          <p:cNvSpPr txBox="1"/>
          <p:nvPr/>
        </p:nvSpPr>
        <p:spPr>
          <a:xfrm>
            <a:off x="126979" y="6332036"/>
            <a:ext cx="10857459" cy="255134"/>
          </a:xfrm>
          <a:prstGeom prst="rect">
            <a:avLst/>
          </a:prstGeom>
          <a:noFill/>
        </p:spPr>
        <p:txBody>
          <a:bodyPr wrap="none" rtlCol="0">
            <a:spAutoFit/>
          </a:bodyPr>
          <a:lstStyle/>
          <a:p>
            <a:pPr defTabSz="711254"/>
            <a:r>
              <a:rPr lang="fr-FR" sz="1058" dirty="0">
                <a:solidFill>
                  <a:prstClr val="black">
                    <a:lumMod val="75000"/>
                    <a:lumOff val="25000"/>
                  </a:prstClr>
                </a:solidFill>
                <a:latin typeface="Rockwell" panose="02060603020205020403"/>
                <a:hlinkClick r:id="rId3">
                  <a:extLst>
                    <a:ext uri="{A12FA001-AC4F-418D-AE19-62706E023703}">
                      <ahyp:hlinkClr xmlns:ahyp="http://schemas.microsoft.com/office/drawing/2018/hyperlinkcolor" val="tx"/>
                    </a:ext>
                  </a:extLst>
                </a:hlinkClick>
              </a:rPr>
              <a:t>Calendrier des vaccinations en vigueur </a:t>
            </a:r>
            <a:r>
              <a:rPr lang="fr-FR" sz="1058" u="sng" dirty="0">
                <a:solidFill>
                  <a:prstClr val="black">
                    <a:lumMod val="75000"/>
                    <a:lumOff val="25000"/>
                  </a:prstClr>
                </a:solidFill>
                <a:latin typeface="Rockwell" panose="02060603020205020403"/>
                <a:hlinkClick r:id="rId3">
                  <a:extLst>
                    <a:ext uri="{A12FA001-AC4F-418D-AE19-62706E023703}">
                      <ahyp:hlinkClr xmlns:ahyp="http://schemas.microsoft.com/office/drawing/2018/hyperlinkcolor" val="tx"/>
                    </a:ext>
                  </a:extLst>
                </a:hlinkClick>
              </a:rPr>
              <a:t>: </a:t>
            </a:r>
            <a:r>
              <a:rPr lang="fr-FR" sz="1058" dirty="0">
                <a:solidFill>
                  <a:srgbClr val="CC9900"/>
                </a:solidFill>
                <a:latin typeface="Rockwell" panose="02060603020205020403"/>
                <a:hlinkClick r:id="rId4"/>
              </a:rPr>
              <a:t>https://solidarites-sante.gouv.fr/prevention-en-sante/preserver-sa-sante/vaccination/calendrier-vaccinal</a:t>
            </a:r>
            <a:r>
              <a:rPr lang="fr-FR" sz="1058" dirty="0">
                <a:solidFill>
                  <a:srgbClr val="CC9900"/>
                </a:solidFill>
                <a:latin typeface="Rockwell" panose="02060603020205020403"/>
              </a:rPr>
              <a:t> </a:t>
            </a:r>
            <a:r>
              <a:rPr lang="fr-FR" sz="1058" dirty="0">
                <a:solidFill>
                  <a:prstClr val="black"/>
                </a:solidFill>
                <a:latin typeface="Rockwell" panose="02060603020205020403"/>
              </a:rPr>
              <a:t>consulté le 14/05/2021</a:t>
            </a:r>
            <a:endParaRPr lang="en-US" sz="1058" dirty="0">
              <a:solidFill>
                <a:prstClr val="black"/>
              </a:solidFill>
              <a:latin typeface="Rockwell" panose="02060603020205020403"/>
            </a:endParaRPr>
          </a:p>
        </p:txBody>
      </p:sp>
    </p:spTree>
    <p:extLst>
      <p:ext uri="{BB962C8B-B14F-4D97-AF65-F5344CB8AC3E}">
        <p14:creationId xmlns:p14="http://schemas.microsoft.com/office/powerpoint/2010/main" val="2991271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104775"/>
            <a:ext cx="12190413" cy="1707695"/>
          </a:xfrm>
        </p:spPr>
        <p:txBody>
          <a:bodyPr>
            <a:normAutofit fontScale="90000"/>
          </a:bodyPr>
          <a:lstStyle/>
          <a:p>
            <a:r>
              <a:rPr lang="fr-FR" sz="6000" dirty="0">
                <a:solidFill>
                  <a:schemeClr val="accent5">
                    <a:lumMod val="75000"/>
                  </a:schemeClr>
                </a:solidFill>
              </a:rPr>
              <a:t>CONCLUSIONS : </a:t>
            </a:r>
            <a:r>
              <a:rPr lang="fr-FR" sz="6000" dirty="0" err="1">
                <a:solidFill>
                  <a:schemeClr val="accent5">
                    <a:lumMod val="75000"/>
                  </a:schemeClr>
                </a:solidFill>
              </a:rPr>
              <a:t>dISPARITION</a:t>
            </a:r>
            <a:r>
              <a:rPr lang="fr-FR" sz="6000" dirty="0">
                <a:solidFill>
                  <a:schemeClr val="accent5">
                    <a:lumMod val="75000"/>
                  </a:schemeClr>
                </a:solidFill>
              </a:rPr>
              <a:t> DES K HPV-INDUITS ?</a:t>
            </a:r>
            <a:r>
              <a:rPr lang="fr-FR" sz="4400" b="1" dirty="0">
                <a:solidFill>
                  <a:schemeClr val="tx1"/>
                </a:solidFill>
              </a:rPr>
              <a:t> De multiples prises de positions pour aller vers </a:t>
            </a:r>
            <a:r>
              <a:rPr lang="fr-FR" sz="4400" b="1" dirty="0" err="1">
                <a:solidFill>
                  <a:schemeClr val="tx1"/>
                </a:solidFill>
              </a:rPr>
              <a:t>lEUR</a:t>
            </a:r>
            <a:r>
              <a:rPr lang="fr-FR" sz="4400" b="1" dirty="0">
                <a:solidFill>
                  <a:schemeClr val="tx1"/>
                </a:solidFill>
              </a:rPr>
              <a:t> élimination </a:t>
            </a:r>
            <a:r>
              <a:rPr lang="fr-FR" sz="4400" dirty="0">
                <a:solidFill>
                  <a:schemeClr val="accent5">
                    <a:lumMod val="75000"/>
                  </a:schemeClr>
                </a:solidFill>
              </a:rPr>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552" y="1499906"/>
            <a:ext cx="7462838" cy="225890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678" y="2048411"/>
            <a:ext cx="7286723" cy="1642322"/>
          </a:xfrm>
          <a:prstGeom prst="rect">
            <a:avLst/>
          </a:prstGeom>
          <a:noFill/>
          <a:ln w="381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1" y="3758813"/>
            <a:ext cx="9020175" cy="14097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171004" y="5223997"/>
            <a:ext cx="9327134" cy="1354217"/>
          </a:xfrm>
          <a:prstGeom prst="rect">
            <a:avLst/>
          </a:prstGeom>
          <a:solidFill>
            <a:srgbClr val="0070C0"/>
          </a:solidFill>
        </p:spPr>
        <p:txBody>
          <a:bodyPr wrap="square" lIns="0" tIns="0" rIns="0" bIns="0" rtlCol="0">
            <a:spAutoFit/>
          </a:bodyPr>
          <a:lstStyle/>
          <a:p>
            <a:pPr algn="ctr"/>
            <a:r>
              <a:rPr lang="fr-FR" sz="2400" b="1" dirty="0">
                <a:solidFill>
                  <a:schemeClr val="bg1"/>
                </a:solidFill>
                <a:latin typeface="Arial" panose="020B0604020202020204" pitchFamily="34" charset="0"/>
                <a:ea typeface="Open Sans Extrabold" panose="020B0906030804020204" pitchFamily="34" charset="0"/>
                <a:cs typeface="Arial" panose="020B0604020202020204" pitchFamily="34" charset="0"/>
              </a:rPr>
              <a:t>« Nous avons </a:t>
            </a:r>
            <a:r>
              <a:rPr lang="fr-FR" sz="2400" b="1" i="1" dirty="0">
                <a:solidFill>
                  <a:schemeClr val="bg1"/>
                </a:solidFill>
                <a:latin typeface="Arial" panose="020B0604020202020204" pitchFamily="34" charset="0"/>
                <a:ea typeface="Open Sans Extrabold" panose="020B0906030804020204" pitchFamily="34" charset="0"/>
                <a:cs typeface="Arial" panose="020B0604020202020204" pitchFamily="34" charset="0"/>
              </a:rPr>
              <a:t>une opportunité historique! </a:t>
            </a:r>
            <a:r>
              <a:rPr lang="fr-FR" sz="2400" b="1" dirty="0">
                <a:solidFill>
                  <a:schemeClr val="bg1"/>
                </a:solidFill>
                <a:latin typeface="Arial" panose="020B0604020202020204" pitchFamily="34" charset="0"/>
                <a:ea typeface="Open Sans Extrabold" panose="020B0906030804020204" pitchFamily="34" charset="0"/>
                <a:cs typeface="Arial" panose="020B0604020202020204" pitchFamily="34" charset="0"/>
              </a:rPr>
              <a:t>Tout ce que nous avons à faire est de faire en sorte que nos enfants soient vaccinés et que nos femmes soient dépistées » </a:t>
            </a:r>
          </a:p>
          <a:p>
            <a:r>
              <a:rPr lang="fr-FR" sz="1600" b="1" i="1" dirty="0">
                <a:solidFill>
                  <a:schemeClr val="bg1"/>
                </a:solidFill>
                <a:latin typeface="Arial" panose="020B0604020202020204" pitchFamily="34" charset="0"/>
                <a:ea typeface="Open Sans Extrabold" panose="020B0906030804020204" pitchFamily="34" charset="0"/>
                <a:cs typeface="Arial" panose="020B0604020202020204" pitchFamily="34" charset="0"/>
              </a:rPr>
              <a:t>American Cancer society </a:t>
            </a:r>
          </a:p>
        </p:txBody>
      </p:sp>
    </p:spTree>
    <p:extLst>
      <p:ext uri="{BB962C8B-B14F-4D97-AF65-F5344CB8AC3E}">
        <p14:creationId xmlns:p14="http://schemas.microsoft.com/office/powerpoint/2010/main" val="579685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705DB-4706-4F7F-8560-0FDF4F5B613B}"/>
              </a:ext>
            </a:extLst>
          </p:cNvPr>
          <p:cNvSpPr>
            <a:spLocks noGrp="1"/>
          </p:cNvSpPr>
          <p:nvPr>
            <p:ph type="title"/>
          </p:nvPr>
        </p:nvSpPr>
        <p:spPr>
          <a:xfrm>
            <a:off x="127305" y="177"/>
            <a:ext cx="10515063" cy="930227"/>
          </a:xfrm>
        </p:spPr>
        <p:txBody>
          <a:bodyPr>
            <a:normAutofit/>
          </a:bodyPr>
          <a:lstStyle/>
          <a:p>
            <a:r>
              <a:rPr lang="fr-FR" sz="3528" dirty="0">
                <a:solidFill>
                  <a:schemeClr val="tx1"/>
                </a:solidFill>
              </a:rPr>
              <a:t>Elimination du CCU au niveau mondial</a:t>
            </a:r>
          </a:p>
        </p:txBody>
      </p:sp>
      <p:sp>
        <p:nvSpPr>
          <p:cNvPr id="3" name="Espace réservé du contenu 2">
            <a:extLst>
              <a:ext uri="{FF2B5EF4-FFF2-40B4-BE49-F238E27FC236}">
                <a16:creationId xmlns:a16="http://schemas.microsoft.com/office/drawing/2014/main" id="{999A47D4-E2DD-4D65-B53A-053673E66565}"/>
              </a:ext>
            </a:extLst>
          </p:cNvPr>
          <p:cNvSpPr>
            <a:spLocks noGrp="1"/>
          </p:cNvSpPr>
          <p:nvPr>
            <p:ph idx="1"/>
          </p:nvPr>
        </p:nvSpPr>
        <p:spPr>
          <a:xfrm>
            <a:off x="330495" y="5884841"/>
            <a:ext cx="11861194" cy="930227"/>
          </a:xfrm>
        </p:spPr>
        <p:txBody>
          <a:bodyPr>
            <a:normAutofit/>
          </a:bodyPr>
          <a:lstStyle/>
          <a:p>
            <a:pPr marL="0" indent="0">
              <a:buNone/>
            </a:pPr>
            <a:r>
              <a:rPr lang="fr-FR" b="1" dirty="0">
                <a:solidFill>
                  <a:srgbClr val="C00000"/>
                </a:solidFill>
              </a:rPr>
              <a:t>Objectif : « Eliminer » le CCU dans le monde entier d’ici à la fin du siècle</a:t>
            </a:r>
          </a:p>
          <a:p>
            <a:endParaRPr lang="fr-FR" dirty="0"/>
          </a:p>
          <a:p>
            <a:endParaRPr lang="fr-FR" dirty="0"/>
          </a:p>
          <a:p>
            <a:endParaRPr lang="fr-FR" dirty="0"/>
          </a:p>
          <a:p>
            <a:endParaRPr lang="fr-FR" dirty="0"/>
          </a:p>
          <a:p>
            <a:endParaRPr lang="fr-FR" dirty="0"/>
          </a:p>
          <a:p>
            <a:endParaRPr lang="fr-FR" dirty="0"/>
          </a:p>
          <a:p>
            <a:endParaRPr lang="fr-FR" dirty="0"/>
          </a:p>
        </p:txBody>
      </p:sp>
      <p:pic>
        <p:nvPicPr>
          <p:cNvPr id="5" name="Image 4">
            <a:extLst>
              <a:ext uri="{FF2B5EF4-FFF2-40B4-BE49-F238E27FC236}">
                <a16:creationId xmlns:a16="http://schemas.microsoft.com/office/drawing/2014/main" id="{5377652F-1C00-43BF-A8C6-FDFCCF6D17C1}"/>
              </a:ext>
            </a:extLst>
          </p:cNvPr>
          <p:cNvPicPr>
            <a:picLocks noChangeAspect="1"/>
          </p:cNvPicPr>
          <p:nvPr/>
        </p:nvPicPr>
        <p:blipFill>
          <a:blip r:embed="rId3"/>
          <a:stretch>
            <a:fillRect/>
          </a:stretch>
        </p:blipFill>
        <p:spPr>
          <a:xfrm>
            <a:off x="9018589" y="315326"/>
            <a:ext cx="2610787" cy="800069"/>
          </a:xfrm>
          <a:prstGeom prst="rect">
            <a:avLst/>
          </a:prstGeom>
        </p:spPr>
      </p:pic>
      <p:pic>
        <p:nvPicPr>
          <p:cNvPr id="6" name="Image 5">
            <a:extLst>
              <a:ext uri="{FF2B5EF4-FFF2-40B4-BE49-F238E27FC236}">
                <a16:creationId xmlns:a16="http://schemas.microsoft.com/office/drawing/2014/main" id="{0A75370E-D484-4D05-A25B-0364947CC889}"/>
              </a:ext>
            </a:extLst>
          </p:cNvPr>
          <p:cNvPicPr>
            <a:picLocks noChangeAspect="1"/>
          </p:cNvPicPr>
          <p:nvPr/>
        </p:nvPicPr>
        <p:blipFill>
          <a:blip r:embed="rId4"/>
          <a:stretch>
            <a:fillRect/>
          </a:stretch>
        </p:blipFill>
        <p:spPr>
          <a:xfrm>
            <a:off x="9631521" y="1086515"/>
            <a:ext cx="2275067" cy="3026186"/>
          </a:xfrm>
          <a:prstGeom prst="rect">
            <a:avLst/>
          </a:prstGeom>
        </p:spPr>
      </p:pic>
      <p:sp>
        <p:nvSpPr>
          <p:cNvPr id="10" name="ZoneTexte 9">
            <a:extLst>
              <a:ext uri="{FF2B5EF4-FFF2-40B4-BE49-F238E27FC236}">
                <a16:creationId xmlns:a16="http://schemas.microsoft.com/office/drawing/2014/main" id="{311D9A55-61E7-4DFF-8EE0-D84BC9DE061F}"/>
              </a:ext>
            </a:extLst>
          </p:cNvPr>
          <p:cNvSpPr txBox="1"/>
          <p:nvPr/>
        </p:nvSpPr>
        <p:spPr>
          <a:xfrm>
            <a:off x="899786" y="2140012"/>
            <a:ext cx="2275067" cy="3415679"/>
          </a:xfrm>
          <a:prstGeom prst="rect">
            <a:avLst/>
          </a:prstGeom>
          <a:solidFill>
            <a:schemeClr val="accent2"/>
          </a:solidFill>
        </p:spPr>
        <p:txBody>
          <a:bodyPr wrap="square" rtlCol="0">
            <a:spAutoFit/>
          </a:bodyPr>
          <a:lstStyle/>
          <a:p>
            <a:pPr defTabSz="914358"/>
            <a:endParaRPr lang="fr-FR" sz="2401" dirty="0">
              <a:solidFill>
                <a:prstClr val="black"/>
              </a:solidFill>
              <a:latin typeface="Calibri" panose="020F0502020204030204"/>
            </a:endParaRPr>
          </a:p>
          <a:p>
            <a:pPr defTabSz="914358"/>
            <a:r>
              <a:rPr lang="fr-FR" sz="2401" b="1" dirty="0">
                <a:solidFill>
                  <a:prstClr val="black"/>
                </a:solidFill>
                <a:latin typeface="Calibri" panose="020F0502020204030204"/>
              </a:rPr>
              <a:t>VACCINATION</a:t>
            </a:r>
          </a:p>
          <a:p>
            <a:pPr defTabSz="914358"/>
            <a:r>
              <a:rPr lang="fr-FR" sz="5999" dirty="0">
                <a:solidFill>
                  <a:prstClr val="white"/>
                </a:solidFill>
                <a:latin typeface="Calibri" panose="020F0502020204030204"/>
              </a:rPr>
              <a:t>90%</a:t>
            </a:r>
          </a:p>
          <a:p>
            <a:pPr defTabSz="914358"/>
            <a:endParaRPr lang="fr-FR" sz="1799" dirty="0">
              <a:solidFill>
                <a:prstClr val="black"/>
              </a:solidFill>
              <a:latin typeface="Calibri" panose="020F0502020204030204"/>
            </a:endParaRPr>
          </a:p>
          <a:p>
            <a:pPr defTabSz="914358"/>
            <a:r>
              <a:rPr lang="fr-FR" sz="1799" dirty="0">
                <a:solidFill>
                  <a:prstClr val="black"/>
                </a:solidFill>
                <a:latin typeface="Calibri" panose="020F0502020204030204"/>
              </a:rPr>
              <a:t> </a:t>
            </a:r>
          </a:p>
          <a:p>
            <a:pPr defTabSz="914358"/>
            <a:endParaRPr lang="fr-FR" sz="1799" dirty="0">
              <a:solidFill>
                <a:prstClr val="black"/>
              </a:solidFill>
              <a:latin typeface="Calibri" panose="020F0502020204030204"/>
            </a:endParaRPr>
          </a:p>
          <a:p>
            <a:pPr defTabSz="914358"/>
            <a:r>
              <a:rPr lang="fr-FR" sz="1799" dirty="0">
                <a:solidFill>
                  <a:prstClr val="black"/>
                </a:solidFill>
                <a:latin typeface="Calibri" panose="020F0502020204030204"/>
              </a:rPr>
              <a:t>Des JF vaccinées avant l’âge de 15 ans </a:t>
            </a:r>
          </a:p>
          <a:p>
            <a:pPr defTabSz="914358"/>
            <a:r>
              <a:rPr lang="fr-FR" sz="1799" dirty="0">
                <a:solidFill>
                  <a:prstClr val="black"/>
                </a:solidFill>
                <a:latin typeface="Calibri" panose="020F0502020204030204"/>
              </a:rPr>
              <a:t> </a:t>
            </a:r>
          </a:p>
        </p:txBody>
      </p:sp>
      <p:sp>
        <p:nvSpPr>
          <p:cNvPr id="11" name="ZoneTexte 10">
            <a:extLst>
              <a:ext uri="{FF2B5EF4-FFF2-40B4-BE49-F238E27FC236}">
                <a16:creationId xmlns:a16="http://schemas.microsoft.com/office/drawing/2014/main" id="{AD4A99E9-9975-4C71-9426-CC3DE7D5246E}"/>
              </a:ext>
            </a:extLst>
          </p:cNvPr>
          <p:cNvSpPr txBox="1"/>
          <p:nvPr/>
        </p:nvSpPr>
        <p:spPr>
          <a:xfrm>
            <a:off x="6743523" y="2140012"/>
            <a:ext cx="2275067" cy="3046219"/>
          </a:xfrm>
          <a:prstGeom prst="rect">
            <a:avLst/>
          </a:prstGeom>
          <a:solidFill>
            <a:schemeClr val="accent6"/>
          </a:solidFill>
        </p:spPr>
        <p:txBody>
          <a:bodyPr wrap="square" rtlCol="0">
            <a:spAutoFit/>
          </a:bodyPr>
          <a:lstStyle/>
          <a:p>
            <a:pPr defTabSz="914358"/>
            <a:r>
              <a:rPr lang="fr-FR" sz="5999" dirty="0">
                <a:solidFill>
                  <a:prstClr val="black"/>
                </a:solidFill>
                <a:latin typeface="Calibri" panose="020F0502020204030204"/>
              </a:rPr>
              <a:t> </a:t>
            </a:r>
            <a:r>
              <a:rPr lang="fr-FR" sz="2401" b="1" dirty="0">
                <a:solidFill>
                  <a:prstClr val="black"/>
                </a:solidFill>
                <a:latin typeface="Calibri" panose="020F0502020204030204"/>
              </a:rPr>
              <a:t>TRAITEMENT</a:t>
            </a:r>
          </a:p>
          <a:p>
            <a:pPr defTabSz="914358"/>
            <a:r>
              <a:rPr lang="fr-FR" sz="5999" dirty="0">
                <a:solidFill>
                  <a:prstClr val="white"/>
                </a:solidFill>
                <a:latin typeface="Calibri" panose="020F0502020204030204"/>
              </a:rPr>
              <a:t>90%</a:t>
            </a:r>
          </a:p>
          <a:p>
            <a:pPr defTabSz="914358"/>
            <a:endParaRPr lang="fr-FR" sz="1799" dirty="0">
              <a:solidFill>
                <a:prstClr val="black"/>
              </a:solidFill>
              <a:latin typeface="Calibri" panose="020F0502020204030204"/>
            </a:endParaRPr>
          </a:p>
          <a:p>
            <a:pPr defTabSz="914358"/>
            <a:endParaRPr lang="fr-FR" sz="1799" dirty="0">
              <a:solidFill>
                <a:prstClr val="black"/>
              </a:solidFill>
              <a:latin typeface="Calibri" panose="020F0502020204030204"/>
            </a:endParaRPr>
          </a:p>
          <a:p>
            <a:pPr defTabSz="914358"/>
            <a:r>
              <a:rPr lang="fr-FR" sz="1799" dirty="0">
                <a:solidFill>
                  <a:prstClr val="black"/>
                </a:solidFill>
                <a:latin typeface="Calibri" panose="020F0502020204030204"/>
              </a:rPr>
              <a:t>De femmes positives au dépistages traitées </a:t>
            </a:r>
          </a:p>
        </p:txBody>
      </p:sp>
      <p:sp>
        <p:nvSpPr>
          <p:cNvPr id="12" name="ZoneTexte 11">
            <a:extLst>
              <a:ext uri="{FF2B5EF4-FFF2-40B4-BE49-F238E27FC236}">
                <a16:creationId xmlns:a16="http://schemas.microsoft.com/office/drawing/2014/main" id="{37E39909-EB13-4E32-9D51-E01D19AA26CF}"/>
              </a:ext>
            </a:extLst>
          </p:cNvPr>
          <p:cNvSpPr txBox="1"/>
          <p:nvPr/>
        </p:nvSpPr>
        <p:spPr>
          <a:xfrm>
            <a:off x="3907792" y="2140012"/>
            <a:ext cx="2275067" cy="3138808"/>
          </a:xfrm>
          <a:prstGeom prst="rect">
            <a:avLst/>
          </a:prstGeom>
          <a:solidFill>
            <a:schemeClr val="accent4"/>
          </a:solidFill>
        </p:spPr>
        <p:txBody>
          <a:bodyPr wrap="square" rtlCol="0">
            <a:spAutoFit/>
          </a:bodyPr>
          <a:lstStyle/>
          <a:p>
            <a:pPr defTabSz="914358"/>
            <a:endParaRPr lang="fr-FR" sz="2401" dirty="0">
              <a:solidFill>
                <a:prstClr val="black"/>
              </a:solidFill>
              <a:latin typeface="Calibri" panose="020F0502020204030204"/>
            </a:endParaRPr>
          </a:p>
          <a:p>
            <a:pPr defTabSz="914358"/>
            <a:r>
              <a:rPr lang="fr-FR" sz="2401" b="1" dirty="0">
                <a:solidFill>
                  <a:prstClr val="black"/>
                </a:solidFill>
                <a:latin typeface="Calibri" panose="020F0502020204030204"/>
              </a:rPr>
              <a:t>DEPISTAGE</a:t>
            </a:r>
          </a:p>
          <a:p>
            <a:pPr defTabSz="914358"/>
            <a:r>
              <a:rPr lang="fr-FR" sz="5999" dirty="0">
                <a:solidFill>
                  <a:prstClr val="white"/>
                </a:solidFill>
                <a:latin typeface="Calibri" panose="020F0502020204030204"/>
              </a:rPr>
              <a:t>70%</a:t>
            </a:r>
          </a:p>
          <a:p>
            <a:pPr defTabSz="914358"/>
            <a:r>
              <a:rPr lang="fr-FR" sz="1799" dirty="0">
                <a:solidFill>
                  <a:prstClr val="black"/>
                </a:solidFill>
                <a:latin typeface="Calibri" panose="020F0502020204030204"/>
              </a:rPr>
              <a:t>  </a:t>
            </a:r>
          </a:p>
          <a:p>
            <a:pPr defTabSz="914358"/>
            <a:endParaRPr lang="fr-FR" sz="1799" dirty="0">
              <a:solidFill>
                <a:prstClr val="black"/>
              </a:solidFill>
              <a:latin typeface="Calibri" panose="020F0502020204030204"/>
            </a:endParaRPr>
          </a:p>
          <a:p>
            <a:pPr defTabSz="914358"/>
            <a:r>
              <a:rPr lang="fr-FR" sz="1799" dirty="0">
                <a:solidFill>
                  <a:prstClr val="black"/>
                </a:solidFill>
                <a:latin typeface="Calibri" panose="020F0502020204030204"/>
              </a:rPr>
              <a:t>De femmes dépistées par un test HPV 2 fois dans leur vie  </a:t>
            </a:r>
          </a:p>
        </p:txBody>
      </p:sp>
      <p:sp>
        <p:nvSpPr>
          <p:cNvPr id="13" name="ZoneTexte 12">
            <a:extLst>
              <a:ext uri="{FF2B5EF4-FFF2-40B4-BE49-F238E27FC236}">
                <a16:creationId xmlns:a16="http://schemas.microsoft.com/office/drawing/2014/main" id="{3DB7616D-F2B9-49A6-BB64-C5E08B1AEBE2}"/>
              </a:ext>
            </a:extLst>
          </p:cNvPr>
          <p:cNvSpPr txBox="1"/>
          <p:nvPr/>
        </p:nvSpPr>
        <p:spPr>
          <a:xfrm>
            <a:off x="3343684" y="1045603"/>
            <a:ext cx="3717467" cy="523092"/>
          </a:xfrm>
          <a:prstGeom prst="rect">
            <a:avLst/>
          </a:prstGeom>
          <a:solidFill>
            <a:schemeClr val="accent1"/>
          </a:solidFill>
        </p:spPr>
        <p:txBody>
          <a:bodyPr wrap="square" rtlCol="0">
            <a:spAutoFit/>
          </a:bodyPr>
          <a:lstStyle/>
          <a:p>
            <a:pPr defTabSz="914358"/>
            <a:r>
              <a:rPr lang="fr-FR" sz="2799" b="1" dirty="0">
                <a:solidFill>
                  <a:prstClr val="white"/>
                </a:solidFill>
                <a:latin typeface="Calibri" panose="020F0502020204030204"/>
              </a:rPr>
              <a:t>STRATEGIE OMS 2030 </a:t>
            </a:r>
          </a:p>
        </p:txBody>
      </p:sp>
      <p:grpSp>
        <p:nvGrpSpPr>
          <p:cNvPr id="14" name="Group 8">
            <a:extLst>
              <a:ext uri="{FF2B5EF4-FFF2-40B4-BE49-F238E27FC236}">
                <a16:creationId xmlns:a16="http://schemas.microsoft.com/office/drawing/2014/main" id="{EB0DECB9-0779-4B19-81C1-628D8E83FDE1}"/>
              </a:ext>
            </a:extLst>
          </p:cNvPr>
          <p:cNvGrpSpPr>
            <a:grpSpLocks noChangeAspect="1"/>
          </p:cNvGrpSpPr>
          <p:nvPr/>
        </p:nvGrpSpPr>
        <p:grpSpPr>
          <a:xfrm>
            <a:off x="11408434" y="6223010"/>
            <a:ext cx="457200" cy="457177"/>
            <a:chOff x="11361456" y="6195813"/>
            <a:chExt cx="548640" cy="548640"/>
          </a:xfrm>
        </p:grpSpPr>
        <p:sp>
          <p:nvSpPr>
            <p:cNvPr id="15" name="Oval 9">
              <a:extLst>
                <a:ext uri="{FF2B5EF4-FFF2-40B4-BE49-F238E27FC236}">
                  <a16:creationId xmlns:a16="http://schemas.microsoft.com/office/drawing/2014/main" id="{C8F2F044-9D76-4B84-9FED-8DDB9DB0166D}"/>
                </a:ext>
              </a:extLst>
            </p:cNvPr>
            <p:cNvSpPr/>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6" name="Oval 10">
              <a:extLst>
                <a:ext uri="{FF2B5EF4-FFF2-40B4-BE49-F238E27FC236}">
                  <a16:creationId xmlns:a16="http://schemas.microsoft.com/office/drawing/2014/main" id="{041E15BD-04A9-4A36-8F65-ABEA70B721E1}"/>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7" name="Slide Number Placeholder 6">
            <a:extLst>
              <a:ext uri="{FF2B5EF4-FFF2-40B4-BE49-F238E27FC236}">
                <a16:creationId xmlns:a16="http://schemas.microsoft.com/office/drawing/2014/main" id="{4179C994-2531-49D2-A83E-33525FAA5509}"/>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37</a:t>
            </a:fld>
            <a:endParaRPr lang="en-US" sz="1764" dirty="0">
              <a:latin typeface="Rockwell Condensed" panose="02060603050405020104"/>
            </a:endParaRPr>
          </a:p>
        </p:txBody>
      </p:sp>
    </p:spTree>
    <p:extLst>
      <p:ext uri="{BB962C8B-B14F-4D97-AF65-F5344CB8AC3E}">
        <p14:creationId xmlns:p14="http://schemas.microsoft.com/office/powerpoint/2010/main" val="2403136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6683" y="191096"/>
            <a:ext cx="11296073" cy="752014"/>
          </a:xfrm>
        </p:spPr>
        <p:txBody>
          <a:bodyPr>
            <a:normAutofit/>
          </a:bodyPr>
          <a:lstStyle/>
          <a:p>
            <a:pPr algn="l"/>
            <a:r>
              <a:rPr lang="fr-FR" sz="3200" dirty="0">
                <a:solidFill>
                  <a:srgbClr val="000000"/>
                </a:solidFill>
              </a:rPr>
              <a:t>L’Australie, en voie vers l’élimination des cancers HPV-induits </a:t>
            </a:r>
            <a:endParaRPr lang="fr-FR" dirty="0"/>
          </a:p>
        </p:txBody>
      </p:sp>
      <p:sp>
        <p:nvSpPr>
          <p:cNvPr id="3" name="Espace réservé du contenu 2"/>
          <p:cNvSpPr>
            <a:spLocks noGrp="1"/>
          </p:cNvSpPr>
          <p:nvPr>
            <p:ph sz="half" idx="1"/>
          </p:nvPr>
        </p:nvSpPr>
        <p:spPr>
          <a:xfrm>
            <a:off x="306683" y="2573803"/>
            <a:ext cx="11296072" cy="792047"/>
          </a:xfrm>
        </p:spPr>
        <p:txBody>
          <a:bodyPr>
            <a:normAutofit/>
          </a:bodyPr>
          <a:lstStyle/>
          <a:p>
            <a:r>
              <a:rPr lang="fr-FR" spc="-101" dirty="0">
                <a:solidFill>
                  <a:srgbClr val="000000"/>
                </a:solidFill>
                <a:ea typeface="+mj-ea"/>
                <a:cs typeface="+mj-cs"/>
              </a:rPr>
              <a:t>L’ élimination des lésions et des cancers HPV-induits est théoriquement possible</a:t>
            </a:r>
            <a:r>
              <a:rPr lang="fr-FR" spc="-101" baseline="30000" dirty="0">
                <a:solidFill>
                  <a:srgbClr val="000000"/>
                </a:solidFill>
                <a:ea typeface="+mj-ea"/>
                <a:cs typeface="+mj-cs"/>
              </a:rPr>
              <a:t>2</a:t>
            </a:r>
            <a:r>
              <a:rPr lang="fr-FR" spc="-101" dirty="0">
                <a:solidFill>
                  <a:srgbClr val="000000"/>
                </a:solidFill>
                <a:ea typeface="+mj-ea"/>
                <a:cs typeface="+mj-cs"/>
              </a:rPr>
              <a:t>, </a:t>
            </a:r>
            <a:r>
              <a:rPr lang="fr-FR" spc="-101" dirty="0">
                <a:ea typeface="+mj-ea"/>
                <a:cs typeface="+mj-cs"/>
              </a:rPr>
              <a:t>g</a:t>
            </a:r>
            <a:r>
              <a:rPr lang="fr-FR" dirty="0">
                <a:solidFill>
                  <a:schemeClr val="tx1"/>
                </a:solidFill>
              </a:rPr>
              <a:t>râce à la triade : </a:t>
            </a:r>
          </a:p>
          <a:p>
            <a:pPr lvl="1"/>
            <a:endParaRPr lang="fr-FR" dirty="0"/>
          </a:p>
          <a:p>
            <a:endParaRPr lang="fr-FR" dirty="0">
              <a:solidFill>
                <a:srgbClr val="000000"/>
              </a:solidFill>
              <a:latin typeface="Marianina FY"/>
            </a:endParaRPr>
          </a:p>
          <a:p>
            <a:pPr marL="0" indent="0">
              <a:buNone/>
            </a:pPr>
            <a:endParaRPr lang="fr-FR" dirty="0">
              <a:solidFill>
                <a:srgbClr val="000000"/>
              </a:solidFill>
              <a:latin typeface="Marianina FY"/>
            </a:endParaRPr>
          </a:p>
          <a:p>
            <a:pPr lvl="1"/>
            <a:endParaRPr lang="fr-FR" dirty="0"/>
          </a:p>
        </p:txBody>
      </p:sp>
      <p:sp>
        <p:nvSpPr>
          <p:cNvPr id="4" name="Rectangle 3"/>
          <p:cNvSpPr/>
          <p:nvPr/>
        </p:nvSpPr>
        <p:spPr>
          <a:xfrm>
            <a:off x="5359390" y="936833"/>
            <a:ext cx="5652847" cy="144008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03228">
              <a:spcBef>
                <a:spcPct val="20000"/>
              </a:spcBef>
              <a:buClr>
                <a:srgbClr val="FF3399"/>
              </a:buClr>
              <a:buSzPct val="85000"/>
            </a:pPr>
            <a:r>
              <a:rPr lang="fr-FR" sz="2401" dirty="0">
                <a:solidFill>
                  <a:prstClr val="black"/>
                </a:solidFill>
                <a:latin typeface="Calibri" panose="020F0502020204030204" pitchFamily="34" charset="0"/>
              </a:rPr>
              <a:t>« L’ Australie pourrait être le premier pays à éliminer le cancer du col de l’utérus»</a:t>
            </a:r>
            <a:r>
              <a:rPr lang="fr-FR" sz="2401" baseline="30000" dirty="0">
                <a:solidFill>
                  <a:prstClr val="black"/>
                </a:solidFill>
                <a:latin typeface="Calibri" panose="020F0502020204030204" pitchFamily="34" charset="0"/>
              </a:rPr>
              <a:t>1</a:t>
            </a:r>
            <a:r>
              <a:rPr lang="en-US" sz="2401" dirty="0">
                <a:solidFill>
                  <a:srgbClr val="000000"/>
                </a:solidFill>
                <a:latin typeface="Marianina FY"/>
              </a:rPr>
              <a:t>                    </a:t>
            </a:r>
            <a:r>
              <a:rPr lang="en-US" sz="1401" dirty="0" err="1">
                <a:solidFill>
                  <a:srgbClr val="000000"/>
                </a:solidFill>
                <a:latin typeface="Marianina FY"/>
              </a:rPr>
              <a:t>Pr</a:t>
            </a:r>
            <a:r>
              <a:rPr lang="en-US" sz="1401" dirty="0">
                <a:solidFill>
                  <a:srgbClr val="000000"/>
                </a:solidFill>
                <a:latin typeface="Marianina FY"/>
              </a:rPr>
              <a:t> Susanne Garland (IPVS) - 2018 </a:t>
            </a:r>
            <a:endParaRPr lang="fr-FR" sz="1401" baseline="30000" dirty="0">
              <a:solidFill>
                <a:prstClr val="black"/>
              </a:solidFill>
              <a:latin typeface="Calibri" panose="020F0502020204030204" pitchFamily="34" charset="0"/>
            </a:endParaRPr>
          </a:p>
          <a:p>
            <a:pPr defTabSz="403228">
              <a:spcBef>
                <a:spcPct val="20000"/>
              </a:spcBef>
              <a:buClr>
                <a:srgbClr val="FF3399"/>
              </a:buClr>
              <a:buSzPct val="85000"/>
            </a:pPr>
            <a:r>
              <a:rPr lang="en-US" sz="1199" dirty="0">
                <a:solidFill>
                  <a:srgbClr val="000000"/>
                </a:solidFill>
                <a:latin typeface="Marianina FY"/>
              </a:rPr>
              <a:t> </a:t>
            </a:r>
          </a:p>
        </p:txBody>
      </p:sp>
      <p:sp>
        <p:nvSpPr>
          <p:cNvPr id="6" name="ZoneTexte 5"/>
          <p:cNvSpPr txBox="1"/>
          <p:nvPr/>
        </p:nvSpPr>
        <p:spPr>
          <a:xfrm>
            <a:off x="611467" y="4771633"/>
            <a:ext cx="10400770" cy="689420"/>
          </a:xfrm>
          <a:prstGeom prst="rect">
            <a:avLst/>
          </a:prstGeom>
          <a:noFill/>
        </p:spPr>
        <p:txBody>
          <a:bodyPr wrap="square" rtlCol="0">
            <a:spAutoFit/>
          </a:bodyPr>
          <a:lstStyle/>
          <a:p>
            <a:pPr marL="182872" indent="-182872" defTabSz="403228">
              <a:spcBef>
                <a:spcPct val="20000"/>
              </a:spcBef>
              <a:buClr>
                <a:srgbClr val="FF3399"/>
              </a:buClr>
              <a:buSzPct val="85000"/>
              <a:buFont typeface="Calibri" panose="020F0502020204030204" pitchFamily="34" charset="0"/>
              <a:buChar char="└"/>
            </a:pPr>
            <a:r>
              <a:rPr lang="fr-FR" sz="1940" dirty="0">
                <a:solidFill>
                  <a:prstClr val="black"/>
                </a:solidFill>
                <a:latin typeface="Calibri" panose="020F0502020204030204" pitchFamily="34" charset="0"/>
              </a:rPr>
              <a:t>Cela nécessite entre autres, des </a:t>
            </a:r>
            <a:r>
              <a:rPr lang="fr-FR" sz="1940" b="1" dirty="0">
                <a:solidFill>
                  <a:prstClr val="black"/>
                </a:solidFill>
                <a:latin typeface="Calibri" panose="020F0502020204030204" pitchFamily="34" charset="0"/>
              </a:rPr>
              <a:t>taux de couverture vaccinale importants </a:t>
            </a:r>
            <a:r>
              <a:rPr lang="fr-FR" sz="1940" dirty="0">
                <a:solidFill>
                  <a:prstClr val="black"/>
                </a:solidFill>
                <a:latin typeface="Calibri" panose="020F0502020204030204" pitchFamily="34" charset="0"/>
              </a:rPr>
              <a:t>et une protection durables, de </a:t>
            </a:r>
            <a:r>
              <a:rPr lang="fr-FR" sz="1940" b="1" i="1" dirty="0">
                <a:solidFill>
                  <a:prstClr val="black"/>
                </a:solidFill>
                <a:latin typeface="Calibri" panose="020F0502020204030204" pitchFamily="34" charset="0"/>
              </a:rPr>
              <a:t>l’ensemble des populations potentiellement </a:t>
            </a:r>
            <a:r>
              <a:rPr lang="fr-FR" sz="1940" dirty="0">
                <a:solidFill>
                  <a:prstClr val="black"/>
                </a:solidFill>
                <a:latin typeface="Calibri" panose="020F0502020204030204" pitchFamily="34" charset="0"/>
              </a:rPr>
              <a:t>concernées par l’infection aux HPV</a:t>
            </a:r>
            <a:r>
              <a:rPr lang="fr-FR" sz="1940" baseline="30000" dirty="0">
                <a:solidFill>
                  <a:prstClr val="black"/>
                </a:solidFill>
                <a:latin typeface="Calibri" panose="020F0502020204030204" pitchFamily="34" charset="0"/>
              </a:rPr>
              <a:t>3</a:t>
            </a:r>
            <a:r>
              <a:rPr lang="fr-FR" sz="1940" dirty="0">
                <a:solidFill>
                  <a:prstClr val="black"/>
                </a:solidFill>
                <a:latin typeface="Calibri" panose="020F0502020204030204" pitchFamily="34" charset="0"/>
              </a:rPr>
              <a:t> </a:t>
            </a:r>
          </a:p>
        </p:txBody>
      </p:sp>
      <p:sp>
        <p:nvSpPr>
          <p:cNvPr id="7" name="Rectangle 6"/>
          <p:cNvSpPr/>
          <p:nvPr/>
        </p:nvSpPr>
        <p:spPr>
          <a:xfrm>
            <a:off x="1775742" y="3418170"/>
            <a:ext cx="2616218" cy="74170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r>
              <a:rPr lang="fr-FR" sz="900" dirty="0">
                <a:solidFill>
                  <a:prstClr val="white"/>
                </a:solidFill>
                <a:latin typeface="Rockwell" panose="02060603020205020403"/>
              </a:rPr>
              <a:t>VACCINATION </a:t>
            </a:r>
          </a:p>
        </p:txBody>
      </p:sp>
      <p:sp>
        <p:nvSpPr>
          <p:cNvPr id="8" name="Rectangle 7"/>
          <p:cNvSpPr/>
          <p:nvPr/>
        </p:nvSpPr>
        <p:spPr>
          <a:xfrm>
            <a:off x="4943931" y="3418170"/>
            <a:ext cx="2879665" cy="74170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r>
              <a:rPr lang="fr-FR" sz="900" dirty="0">
                <a:solidFill>
                  <a:prstClr val="white"/>
                </a:solidFill>
                <a:latin typeface="Rockwell" panose="02060603020205020403"/>
              </a:rPr>
              <a:t>DEPISTAGE </a:t>
            </a:r>
          </a:p>
        </p:txBody>
      </p:sp>
      <p:sp>
        <p:nvSpPr>
          <p:cNvPr id="9" name="Rectangle 8"/>
          <p:cNvSpPr/>
          <p:nvPr/>
        </p:nvSpPr>
        <p:spPr>
          <a:xfrm>
            <a:off x="8234034" y="3372194"/>
            <a:ext cx="2411636" cy="741706"/>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3228"/>
            <a:r>
              <a:rPr lang="fr-FR" sz="900" dirty="0">
                <a:solidFill>
                  <a:prstClr val="white"/>
                </a:solidFill>
                <a:latin typeface="Rockwell" panose="02060603020205020403"/>
              </a:rPr>
              <a:t>TRAITEMENT</a:t>
            </a:r>
          </a:p>
        </p:txBody>
      </p:sp>
      <p:sp>
        <p:nvSpPr>
          <p:cNvPr id="11" name="ZoneTexte 10"/>
          <p:cNvSpPr txBox="1"/>
          <p:nvPr/>
        </p:nvSpPr>
        <p:spPr>
          <a:xfrm>
            <a:off x="611468" y="5899705"/>
            <a:ext cx="9624781" cy="635302"/>
          </a:xfrm>
          <a:prstGeom prst="rect">
            <a:avLst/>
          </a:prstGeom>
          <a:noFill/>
        </p:spPr>
        <p:txBody>
          <a:bodyPr wrap="square" rtlCol="0">
            <a:spAutoFit/>
          </a:bodyPr>
          <a:lstStyle/>
          <a:p>
            <a:pPr defTabSz="403228"/>
            <a:r>
              <a:rPr lang="fr-FR" sz="882" dirty="0">
                <a:solidFill>
                  <a:prstClr val="black"/>
                </a:solidFill>
                <a:latin typeface="Rockwell" panose="02060603020205020403"/>
              </a:rPr>
              <a:t>1- Pr Susanne Garland. Media </a:t>
            </a:r>
            <a:r>
              <a:rPr lang="fr-FR" sz="882" dirty="0" err="1">
                <a:solidFill>
                  <a:prstClr val="black"/>
                </a:solidFill>
                <a:latin typeface="Rockwell" panose="02060603020205020403"/>
              </a:rPr>
              <a:t>statement</a:t>
            </a:r>
            <a:r>
              <a:rPr lang="fr-FR" sz="882" dirty="0">
                <a:solidFill>
                  <a:prstClr val="black"/>
                </a:solidFill>
                <a:latin typeface="Rockwell" panose="02060603020205020403"/>
              </a:rPr>
              <a:t> March 3rd 2018</a:t>
            </a:r>
          </a:p>
          <a:p>
            <a:pPr defTabSz="403228"/>
            <a:r>
              <a:rPr lang="fr-FR" sz="882" dirty="0">
                <a:solidFill>
                  <a:prstClr val="black"/>
                </a:solidFill>
                <a:latin typeface="Rockwell" panose="02060603020205020403"/>
              </a:rPr>
              <a:t>2 - IPVS </a:t>
            </a:r>
            <a:r>
              <a:rPr lang="fr-FR" sz="882" dirty="0" err="1">
                <a:solidFill>
                  <a:prstClr val="black"/>
                </a:solidFill>
                <a:latin typeface="Rockwell" panose="02060603020205020403"/>
              </a:rPr>
              <a:t>Statement</a:t>
            </a:r>
            <a:r>
              <a:rPr lang="fr-FR" sz="882" dirty="0">
                <a:solidFill>
                  <a:prstClr val="black"/>
                </a:solidFill>
                <a:latin typeface="Rockwell" panose="02060603020205020403"/>
              </a:rPr>
              <a:t> – </a:t>
            </a:r>
            <a:r>
              <a:rPr lang="fr-FR" sz="882" dirty="0" err="1">
                <a:solidFill>
                  <a:prstClr val="black"/>
                </a:solidFill>
                <a:latin typeface="Rockwell" panose="02060603020205020403"/>
              </a:rPr>
              <a:t>moving</a:t>
            </a:r>
            <a:r>
              <a:rPr lang="fr-FR" sz="882" dirty="0">
                <a:solidFill>
                  <a:prstClr val="black"/>
                </a:solidFill>
                <a:latin typeface="Rockwell" panose="02060603020205020403"/>
              </a:rPr>
              <a:t> </a:t>
            </a:r>
            <a:r>
              <a:rPr lang="fr-FR" sz="882" dirty="0" err="1">
                <a:solidFill>
                  <a:prstClr val="black"/>
                </a:solidFill>
                <a:latin typeface="Rockwell" panose="02060603020205020403"/>
              </a:rPr>
              <a:t>towards</a:t>
            </a:r>
            <a:r>
              <a:rPr lang="fr-FR" sz="882" dirty="0">
                <a:solidFill>
                  <a:prstClr val="black"/>
                </a:solidFill>
                <a:latin typeface="Rockwell" panose="02060603020205020403"/>
              </a:rPr>
              <a:t> </a:t>
            </a:r>
            <a:r>
              <a:rPr lang="fr-FR" sz="882" dirty="0" err="1">
                <a:solidFill>
                  <a:prstClr val="black"/>
                </a:solidFill>
                <a:latin typeface="Rockwell" panose="02060603020205020403"/>
              </a:rPr>
              <a:t>elimination</a:t>
            </a:r>
            <a:r>
              <a:rPr lang="fr-FR" sz="882" dirty="0">
                <a:solidFill>
                  <a:prstClr val="black"/>
                </a:solidFill>
                <a:latin typeface="Rockwell" panose="02060603020205020403"/>
              </a:rPr>
              <a:t> of cervical cancer as a public Health </a:t>
            </a:r>
            <a:r>
              <a:rPr lang="fr-FR" sz="882" dirty="0" err="1">
                <a:solidFill>
                  <a:prstClr val="black"/>
                </a:solidFill>
                <a:latin typeface="Rockwell" panose="02060603020205020403"/>
              </a:rPr>
              <a:t>problem</a:t>
            </a:r>
            <a:r>
              <a:rPr lang="fr-FR" sz="882" dirty="0">
                <a:solidFill>
                  <a:prstClr val="black"/>
                </a:solidFill>
                <a:latin typeface="Rockwell" panose="02060603020205020403"/>
              </a:rPr>
              <a:t>. 2018</a:t>
            </a:r>
          </a:p>
          <a:p>
            <a:pPr defTabSz="403228"/>
            <a:r>
              <a:rPr lang="fr-FR" sz="882" dirty="0">
                <a:solidFill>
                  <a:prstClr val="black"/>
                </a:solidFill>
                <a:latin typeface="Rockwell" panose="02060603020205020403"/>
              </a:rPr>
              <a:t> 3 - Brisson et al. </a:t>
            </a:r>
            <a:r>
              <a:rPr lang="en-US" sz="882" dirty="0">
                <a:solidFill>
                  <a:prstClr val="black"/>
                </a:solidFill>
                <a:latin typeface="Rockwell" panose="02060603020205020403"/>
              </a:rPr>
              <a:t>Population-level impact, herd immunity, and elimination after human papillomavirus vaccination: a systematic review and meta-analysis of predictions from </a:t>
            </a:r>
            <a:r>
              <a:rPr lang="fr-FR" sz="882" dirty="0">
                <a:solidFill>
                  <a:prstClr val="black"/>
                </a:solidFill>
                <a:latin typeface="Rockwell" panose="02060603020205020403"/>
              </a:rPr>
              <a:t>transmission-</a:t>
            </a:r>
            <a:r>
              <a:rPr lang="fr-FR" sz="882" dirty="0" err="1">
                <a:solidFill>
                  <a:prstClr val="black"/>
                </a:solidFill>
                <a:latin typeface="Rockwell" panose="02060603020205020403"/>
              </a:rPr>
              <a:t>dynamic</a:t>
            </a:r>
            <a:r>
              <a:rPr lang="fr-FR" sz="882" dirty="0">
                <a:solidFill>
                  <a:prstClr val="black"/>
                </a:solidFill>
                <a:latin typeface="Rockwell" panose="02060603020205020403"/>
              </a:rPr>
              <a:t> </a:t>
            </a:r>
            <a:r>
              <a:rPr lang="fr-FR" sz="882" dirty="0" err="1">
                <a:solidFill>
                  <a:prstClr val="black"/>
                </a:solidFill>
                <a:latin typeface="Rockwell" panose="02060603020205020403"/>
              </a:rPr>
              <a:t>models</a:t>
            </a:r>
            <a:r>
              <a:rPr lang="fr-FR" sz="882" dirty="0">
                <a:solidFill>
                  <a:prstClr val="black"/>
                </a:solidFill>
                <a:latin typeface="Rockwell" panose="02060603020205020403"/>
              </a:rPr>
              <a:t>. Lancet Public Health 2016</a:t>
            </a:r>
          </a:p>
        </p:txBody>
      </p:sp>
      <p:grpSp>
        <p:nvGrpSpPr>
          <p:cNvPr id="10" name="Group 8">
            <a:extLst>
              <a:ext uri="{FF2B5EF4-FFF2-40B4-BE49-F238E27FC236}">
                <a16:creationId xmlns:a16="http://schemas.microsoft.com/office/drawing/2014/main" id="{53EAB842-B190-4000-BA53-41CF21E6A32F}"/>
              </a:ext>
            </a:extLst>
          </p:cNvPr>
          <p:cNvGrpSpPr>
            <a:grpSpLocks noChangeAspect="1"/>
          </p:cNvGrpSpPr>
          <p:nvPr/>
        </p:nvGrpSpPr>
        <p:grpSpPr>
          <a:xfrm>
            <a:off x="11408434" y="6223010"/>
            <a:ext cx="457200" cy="457177"/>
            <a:chOff x="11361456" y="6195813"/>
            <a:chExt cx="548640" cy="548640"/>
          </a:xfrm>
        </p:grpSpPr>
        <p:sp>
          <p:nvSpPr>
            <p:cNvPr id="12" name="Oval 9">
              <a:extLst>
                <a:ext uri="{FF2B5EF4-FFF2-40B4-BE49-F238E27FC236}">
                  <a16:creationId xmlns:a16="http://schemas.microsoft.com/office/drawing/2014/main" id="{4992C75D-08DA-4B98-B726-40A367319687}"/>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0">
              <a:extLst>
                <a:ext uri="{FF2B5EF4-FFF2-40B4-BE49-F238E27FC236}">
                  <a16:creationId xmlns:a16="http://schemas.microsoft.com/office/drawing/2014/main" id="{8DCBA089-D085-422D-93D6-DB2255BB7DF2}"/>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14" name="Slide Number Placeholder 6">
            <a:extLst>
              <a:ext uri="{FF2B5EF4-FFF2-40B4-BE49-F238E27FC236}">
                <a16:creationId xmlns:a16="http://schemas.microsoft.com/office/drawing/2014/main" id="{ABA4CED5-5AE0-41A8-9E8A-723C36B9868C}"/>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38</a:t>
            </a:fld>
            <a:endParaRPr lang="en-US" sz="1764" dirty="0">
              <a:latin typeface="Rockwell Condensed" panose="02060603050405020104"/>
            </a:endParaRPr>
          </a:p>
        </p:txBody>
      </p:sp>
    </p:spTree>
    <p:extLst>
      <p:ext uri="{BB962C8B-B14F-4D97-AF65-F5344CB8AC3E}">
        <p14:creationId xmlns:p14="http://schemas.microsoft.com/office/powerpoint/2010/main" val="91599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157B4A-40B9-4E52-B6F8-F2031D557D33}"/>
              </a:ext>
            </a:extLst>
          </p:cNvPr>
          <p:cNvSpPr>
            <a:spLocks noGrp="1"/>
          </p:cNvSpPr>
          <p:nvPr>
            <p:ph type="title"/>
          </p:nvPr>
        </p:nvSpPr>
        <p:spPr>
          <a:xfrm>
            <a:off x="253980" y="-181961"/>
            <a:ext cx="11557019" cy="1873789"/>
          </a:xfrm>
        </p:spPr>
        <p:txBody>
          <a:bodyPr>
            <a:noAutofit/>
          </a:bodyPr>
          <a:lstStyle/>
          <a:p>
            <a:r>
              <a:rPr lang="fr-FR" sz="3175" b="1" dirty="0">
                <a:solidFill>
                  <a:schemeClr val="tx1"/>
                </a:solidFill>
              </a:rPr>
              <a:t>Une modélisation mathématique prévoit l’élimination du cancer du col de l’utérus en Australie d’ici 20 ans</a:t>
            </a:r>
            <a:endParaRPr lang="fr-FR" sz="2822" dirty="0">
              <a:solidFill>
                <a:schemeClr val="tx1"/>
              </a:solidFill>
            </a:endParaRPr>
          </a:p>
        </p:txBody>
      </p:sp>
      <p:sp>
        <p:nvSpPr>
          <p:cNvPr id="4" name="Espace réservé du numéro de diapositive 3">
            <a:extLst>
              <a:ext uri="{FF2B5EF4-FFF2-40B4-BE49-F238E27FC236}">
                <a16:creationId xmlns:a16="http://schemas.microsoft.com/office/drawing/2014/main" id="{A8006266-7807-47B7-9E38-0535B5E54111}"/>
              </a:ext>
            </a:extLst>
          </p:cNvPr>
          <p:cNvSpPr>
            <a:spLocks noGrp="1"/>
          </p:cNvSpPr>
          <p:nvPr>
            <p:ph type="sldNum" sz="quarter" idx="12"/>
          </p:nvPr>
        </p:nvSpPr>
        <p:spPr/>
        <p:txBody>
          <a:bodyPr/>
          <a:lstStyle/>
          <a:p>
            <a:pPr defTabSz="403228">
              <a:defRPr/>
            </a:pPr>
            <a:fld id="{5252D538-3850-4358-8F33-47988F426DE0}" type="slidenum">
              <a:rPr lang="fr-FR">
                <a:latin typeface="Rockwell Condensed" panose="02060603050405020104"/>
              </a:rPr>
              <a:pPr defTabSz="403228">
                <a:defRPr/>
              </a:pPr>
              <a:t>39</a:t>
            </a:fld>
            <a:endParaRPr lang="fr-FR">
              <a:latin typeface="Rockwell Condensed" panose="02060603050405020104"/>
            </a:endParaRPr>
          </a:p>
        </p:txBody>
      </p:sp>
      <p:sp>
        <p:nvSpPr>
          <p:cNvPr id="6" name="ZoneTexte 5">
            <a:extLst>
              <a:ext uri="{FF2B5EF4-FFF2-40B4-BE49-F238E27FC236}">
                <a16:creationId xmlns:a16="http://schemas.microsoft.com/office/drawing/2014/main" id="{BF43A715-1D53-4CEF-A6C4-C21D1E00496E}"/>
              </a:ext>
            </a:extLst>
          </p:cNvPr>
          <p:cNvSpPr txBox="1"/>
          <p:nvPr/>
        </p:nvSpPr>
        <p:spPr>
          <a:xfrm>
            <a:off x="1902" y="6582883"/>
            <a:ext cx="8146873" cy="276871"/>
          </a:xfrm>
          <a:prstGeom prst="rect">
            <a:avLst/>
          </a:prstGeom>
          <a:noFill/>
        </p:spPr>
        <p:txBody>
          <a:bodyPr wrap="square" rtlCol="0">
            <a:spAutoFit/>
          </a:bodyPr>
          <a:lstStyle/>
          <a:p>
            <a:pPr defTabSz="457180">
              <a:defRPr/>
            </a:pPr>
            <a:r>
              <a:rPr lang="en-US" sz="1199" dirty="0">
                <a:solidFill>
                  <a:prstClr val="black"/>
                </a:solidFill>
                <a:latin typeface="Calibri" panose="020F0502020204030204"/>
              </a:rPr>
              <a:t>Hall MT &amp; al. Lancet Public Health 2018 : S2468-2667(18)30183-X.</a:t>
            </a:r>
          </a:p>
        </p:txBody>
      </p:sp>
      <p:sp>
        <p:nvSpPr>
          <p:cNvPr id="7" name="Rectangle 6">
            <a:extLst>
              <a:ext uri="{FF2B5EF4-FFF2-40B4-BE49-F238E27FC236}">
                <a16:creationId xmlns:a16="http://schemas.microsoft.com/office/drawing/2014/main" id="{972D08C7-8966-486E-B8C0-AB940B167038}"/>
              </a:ext>
            </a:extLst>
          </p:cNvPr>
          <p:cNvSpPr/>
          <p:nvPr/>
        </p:nvSpPr>
        <p:spPr>
          <a:xfrm>
            <a:off x="2976073" y="6157397"/>
            <a:ext cx="8382030" cy="417935"/>
          </a:xfrm>
          <a:prstGeom prst="rect">
            <a:avLst/>
          </a:prstGeom>
        </p:spPr>
        <p:txBody>
          <a:bodyPr wrap="square">
            <a:spAutoFit/>
          </a:bodyPr>
          <a:lstStyle/>
          <a:p>
            <a:pPr defTabSz="457180">
              <a:defRPr/>
            </a:pPr>
            <a:r>
              <a:rPr lang="fr-FR" sz="1058" kern="0" dirty="0">
                <a:solidFill>
                  <a:prstClr val="black"/>
                </a:solidFill>
                <a:latin typeface="Calibri" panose="020F0502020204030204"/>
              </a:rPr>
              <a:t>* Le taux d’incidence annuelle standardisée pour l’âge de 6 cas /100 000 femmes (définition des cancers </a:t>
            </a:r>
            <a:r>
              <a:rPr lang="fr-FR" sz="1058" i="1" u="sng" kern="0" dirty="0">
                <a:solidFill>
                  <a:prstClr val="black"/>
                </a:solidFill>
                <a:latin typeface="Calibri" panose="020F0502020204030204"/>
              </a:rPr>
              <a:t>rares</a:t>
            </a:r>
            <a:r>
              <a:rPr lang="fr-FR" sz="1058" kern="0" dirty="0">
                <a:solidFill>
                  <a:prstClr val="black"/>
                </a:solidFill>
                <a:latin typeface="Calibri" panose="020F0502020204030204"/>
              </a:rPr>
              <a:t> en Australie et en Europe)  a été considéré comme correspondant à une élimination potentielle du cancer du col de l’utérus</a:t>
            </a:r>
          </a:p>
        </p:txBody>
      </p:sp>
      <p:sp>
        <p:nvSpPr>
          <p:cNvPr id="8" name="Rectangle : coins arrondis 7">
            <a:extLst>
              <a:ext uri="{FF2B5EF4-FFF2-40B4-BE49-F238E27FC236}">
                <a16:creationId xmlns:a16="http://schemas.microsoft.com/office/drawing/2014/main" id="{0F1621D5-0893-4D00-A0C0-F2850AE5290C}"/>
              </a:ext>
            </a:extLst>
          </p:cNvPr>
          <p:cNvSpPr/>
          <p:nvPr/>
        </p:nvSpPr>
        <p:spPr bwMode="auto">
          <a:xfrm>
            <a:off x="634980" y="5386962"/>
            <a:ext cx="10345934" cy="732893"/>
          </a:xfrm>
          <a:prstGeom prst="roundRect">
            <a:avLst/>
          </a:prstGeom>
          <a:solidFill>
            <a:schemeClr val="accent1">
              <a:lumMod val="20000"/>
              <a:lumOff val="80000"/>
            </a:schemeClr>
          </a:solidFill>
          <a:ln>
            <a:solidFill>
              <a:schemeClr val="accent1">
                <a:lumMod val="25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5" tIns="45718" rIns="91435" bIns="45718" numCol="1" rtlCol="0" anchor="t" anchorCtr="0" compatLnSpc="1">
            <a:prstTxWarp prst="textNoShape">
              <a:avLst/>
            </a:prstTxWarp>
            <a:noAutofit/>
          </a:bodyPr>
          <a:lstStyle/>
          <a:p>
            <a:pPr algn="ctr" defTabSz="457180" fontAlgn="base">
              <a:spcBef>
                <a:spcPct val="50000"/>
              </a:spcBef>
              <a:spcAft>
                <a:spcPct val="0"/>
              </a:spcAft>
              <a:defRPr/>
            </a:pPr>
            <a:r>
              <a:rPr lang="fr-FR" sz="1411" dirty="0">
                <a:solidFill>
                  <a:prstClr val="black"/>
                </a:solidFill>
                <a:latin typeface="Arial" charset="0"/>
                <a:cs typeface="Arial" charset="0"/>
              </a:rPr>
              <a:t>Si un </a:t>
            </a:r>
            <a:r>
              <a:rPr lang="fr-FR" sz="1411" b="1" dirty="0">
                <a:solidFill>
                  <a:prstClr val="black"/>
                </a:solidFill>
                <a:latin typeface="Arial" charset="0"/>
                <a:cs typeface="Arial" charset="0"/>
              </a:rPr>
              <a:t>haut niveau de vaccination et de dépistage </a:t>
            </a:r>
            <a:r>
              <a:rPr lang="fr-FR" sz="1411" dirty="0">
                <a:solidFill>
                  <a:prstClr val="black"/>
                </a:solidFill>
                <a:latin typeface="Arial" charset="0"/>
                <a:cs typeface="Arial" charset="0"/>
              </a:rPr>
              <a:t>est maintenu, </a:t>
            </a:r>
            <a:r>
              <a:rPr lang="fr-FR" sz="1411" b="1" dirty="0">
                <a:solidFill>
                  <a:prstClr val="black"/>
                </a:solidFill>
                <a:latin typeface="Arial" charset="0"/>
                <a:cs typeface="Arial" charset="0"/>
              </a:rPr>
              <a:t>le cancer du col</a:t>
            </a:r>
            <a:r>
              <a:rPr lang="fr-FR" sz="1411" dirty="0">
                <a:solidFill>
                  <a:prstClr val="black"/>
                </a:solidFill>
                <a:latin typeface="Arial" charset="0"/>
                <a:cs typeface="Arial" charset="0"/>
              </a:rPr>
              <a:t> de l’utérus pourrait </a:t>
            </a:r>
            <a:r>
              <a:rPr lang="fr-FR" sz="1411" b="1" dirty="0">
                <a:solidFill>
                  <a:prstClr val="black"/>
                </a:solidFill>
                <a:latin typeface="Arial" charset="0"/>
                <a:cs typeface="Arial" charset="0"/>
              </a:rPr>
              <a:t>disparaitre</a:t>
            </a:r>
            <a:r>
              <a:rPr lang="fr-FR" sz="1411" dirty="0">
                <a:solidFill>
                  <a:prstClr val="black"/>
                </a:solidFill>
                <a:latin typeface="Arial" charset="0"/>
                <a:cs typeface="Arial" charset="0"/>
              </a:rPr>
              <a:t> en Australie, en tant que problème de santé publique, </a:t>
            </a:r>
            <a:r>
              <a:rPr lang="fr-FR" sz="1411" b="1" dirty="0">
                <a:solidFill>
                  <a:prstClr val="black"/>
                </a:solidFill>
                <a:latin typeface="Arial" charset="0"/>
                <a:cs typeface="Arial" charset="0"/>
              </a:rPr>
              <a:t>d’ici 20 ans</a:t>
            </a:r>
            <a:r>
              <a:rPr lang="fr-FR" sz="1764" dirty="0">
                <a:solidFill>
                  <a:srgbClr val="70AD47">
                    <a:lumMod val="75000"/>
                  </a:srgbClr>
                </a:solidFill>
                <a:latin typeface="Arial" charset="0"/>
                <a:cs typeface="Arial" charset="0"/>
              </a:rPr>
              <a:t>. </a:t>
            </a:r>
          </a:p>
        </p:txBody>
      </p:sp>
      <p:pic>
        <p:nvPicPr>
          <p:cNvPr id="9" name="Image 8">
            <a:extLst>
              <a:ext uri="{FF2B5EF4-FFF2-40B4-BE49-F238E27FC236}">
                <a16:creationId xmlns:a16="http://schemas.microsoft.com/office/drawing/2014/main" id="{202FBECB-9203-4D3A-A137-FE22C90AA4C9}"/>
              </a:ext>
            </a:extLst>
          </p:cNvPr>
          <p:cNvPicPr>
            <a:picLocks noChangeAspect="1"/>
          </p:cNvPicPr>
          <p:nvPr/>
        </p:nvPicPr>
        <p:blipFill>
          <a:blip r:embed="rId3"/>
          <a:stretch>
            <a:fillRect/>
          </a:stretch>
        </p:blipFill>
        <p:spPr>
          <a:xfrm>
            <a:off x="9989825" y="1772680"/>
            <a:ext cx="1641343" cy="872322"/>
          </a:xfrm>
          <a:prstGeom prst="rect">
            <a:avLst/>
          </a:prstGeom>
        </p:spPr>
      </p:pic>
      <p:pic>
        <p:nvPicPr>
          <p:cNvPr id="11" name="Espace réservé du contenu 10">
            <a:extLst>
              <a:ext uri="{FF2B5EF4-FFF2-40B4-BE49-F238E27FC236}">
                <a16:creationId xmlns:a16="http://schemas.microsoft.com/office/drawing/2014/main" id="{95E56B02-DDB8-48AE-9E05-5D77567669D4}"/>
              </a:ext>
            </a:extLst>
          </p:cNvPr>
          <p:cNvPicPr>
            <a:picLocks noGrp="1" noChangeAspect="1"/>
          </p:cNvPicPr>
          <p:nvPr>
            <p:ph idx="1"/>
          </p:nvPr>
        </p:nvPicPr>
        <p:blipFill>
          <a:blip r:embed="rId4"/>
          <a:stretch>
            <a:fillRect/>
          </a:stretch>
        </p:blipFill>
        <p:spPr>
          <a:xfrm>
            <a:off x="1015982" y="1742974"/>
            <a:ext cx="8377084" cy="3493211"/>
          </a:xfrm>
          <a:prstGeom prst="rect">
            <a:avLst/>
          </a:prstGeom>
        </p:spPr>
      </p:pic>
    </p:spTree>
    <p:extLst>
      <p:ext uri="{BB962C8B-B14F-4D97-AF65-F5344CB8AC3E}">
        <p14:creationId xmlns:p14="http://schemas.microsoft.com/office/powerpoint/2010/main" val="488728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Espace réservé du numéro de diapositive 5">
            <a:extLst>
              <a:ext uri="{FF2B5EF4-FFF2-40B4-BE49-F238E27FC236}">
                <a16:creationId xmlns:a16="http://schemas.microsoft.com/office/drawing/2014/main" id="{35AA4913-88BF-BB4A-9502-220C08BE22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fld id="{307C6CC2-4BF1-0B43-BD03-15E77BE1BCA1}" type="slidenum">
              <a:rPr lang="fr-FR" altLang="fr-FR" sz="1000">
                <a:latin typeface="Calibri" panose="020F0502020204030204" pitchFamily="34" charset="0"/>
              </a:rPr>
              <a:pPr eaLnBrk="1" hangingPunct="1"/>
              <a:t>4</a:t>
            </a:fld>
            <a:endParaRPr lang="fr-FR" altLang="fr-FR" sz="1000">
              <a:latin typeface="Calibri" panose="020F0502020204030204" pitchFamily="34" charset="0"/>
            </a:endParaRPr>
          </a:p>
        </p:txBody>
      </p:sp>
      <p:sp>
        <p:nvSpPr>
          <p:cNvPr id="117762" name="Rectangle 2">
            <a:extLst>
              <a:ext uri="{FF2B5EF4-FFF2-40B4-BE49-F238E27FC236}">
                <a16:creationId xmlns:a16="http://schemas.microsoft.com/office/drawing/2014/main" id="{9B55225C-3D2C-B045-9D60-C1F43196B6FC}"/>
              </a:ext>
            </a:extLst>
          </p:cNvPr>
          <p:cNvSpPr>
            <a:spLocks noGrp="1" noChangeArrowheads="1"/>
          </p:cNvSpPr>
          <p:nvPr>
            <p:ph type="title"/>
          </p:nvPr>
        </p:nvSpPr>
        <p:spPr>
          <a:xfrm>
            <a:off x="458787" y="476250"/>
            <a:ext cx="10530341" cy="1295400"/>
          </a:xfrm>
        </p:spPr>
        <p:txBody>
          <a:bodyPr>
            <a:normAutofit fontScale="90000"/>
          </a:bodyPr>
          <a:lstStyle/>
          <a:p>
            <a:pPr eaLnBrk="1" hangingPunct="1"/>
            <a:r>
              <a:rPr lang="fr-FR" altLang="fr-FR" sz="4800" dirty="0">
                <a:ea typeface="ＭＳ Ｐゴシック" panose="020B0600070205080204" pitchFamily="34" charset="-128"/>
              </a:rPr>
              <a:t>L’ </a:t>
            </a:r>
            <a:r>
              <a:rPr lang="fr-FR" altLang="ja-JP" sz="4800" dirty="0">
                <a:ea typeface="ＭＳ Ｐゴシック" panose="020B0600070205080204" pitchFamily="34" charset="-128"/>
              </a:rPr>
              <a:t>HPV touche les femmes ET les hommes</a:t>
            </a:r>
            <a:br>
              <a:rPr lang="fr-FR" altLang="ja-JP" sz="2800" dirty="0">
                <a:ea typeface="ＭＳ Ｐゴシック" panose="020B0600070205080204" pitchFamily="34" charset="-128"/>
              </a:rPr>
            </a:br>
            <a:r>
              <a:rPr lang="fr-FR" altLang="ja-JP" sz="2800" dirty="0">
                <a:ea typeface="ＭＳ Ｐゴシック" panose="020B0600070205080204" pitchFamily="34" charset="-128"/>
              </a:rPr>
              <a:t> </a:t>
            </a:r>
            <a:br>
              <a:rPr lang="fr-FR" altLang="ja-JP" sz="2800" dirty="0">
                <a:ea typeface="ＭＳ Ｐゴシック" panose="020B0600070205080204" pitchFamily="34" charset="-128"/>
              </a:rPr>
            </a:br>
            <a:endParaRPr lang="fr-FR" altLang="fr-FR" sz="2800" dirty="0">
              <a:ea typeface="ＭＳ Ｐゴシック" panose="020B0600070205080204" pitchFamily="34" charset="-128"/>
            </a:endParaRPr>
          </a:p>
        </p:txBody>
      </p:sp>
      <p:pic>
        <p:nvPicPr>
          <p:cNvPr id="117763" name="Picture 3">
            <a:extLst>
              <a:ext uri="{FF2B5EF4-FFF2-40B4-BE49-F238E27FC236}">
                <a16:creationId xmlns:a16="http://schemas.microsoft.com/office/drawing/2014/main" id="{DF673BD0-E8E5-BA4A-8281-A2C5540EE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919288"/>
            <a:ext cx="8424862"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4">
            <a:extLst>
              <a:ext uri="{FF2B5EF4-FFF2-40B4-BE49-F238E27FC236}">
                <a16:creationId xmlns:a16="http://schemas.microsoft.com/office/drawing/2014/main" id="{F59FF0F8-93BA-2741-8FAE-A4573164618F}"/>
              </a:ext>
            </a:extLst>
          </p:cNvPr>
          <p:cNvSpPr>
            <a:spLocks noChangeArrowheads="1"/>
          </p:cNvSpPr>
          <p:nvPr/>
        </p:nvSpPr>
        <p:spPr bwMode="auto">
          <a:xfrm>
            <a:off x="2611438" y="1919288"/>
            <a:ext cx="1511300" cy="360362"/>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800">
                <a:solidFill>
                  <a:schemeClr val="bg1"/>
                </a:solidFill>
                <a:latin typeface="Calibri" panose="020F0502020204030204" pitchFamily="34" charset="0"/>
              </a:rPr>
              <a:t>HOMMES</a:t>
            </a:r>
          </a:p>
        </p:txBody>
      </p:sp>
      <p:sp>
        <p:nvSpPr>
          <p:cNvPr id="117765" name="Rectangle 5">
            <a:extLst>
              <a:ext uri="{FF2B5EF4-FFF2-40B4-BE49-F238E27FC236}">
                <a16:creationId xmlns:a16="http://schemas.microsoft.com/office/drawing/2014/main" id="{0B030A1B-18F2-EC46-8581-AA1959ECEC94}"/>
              </a:ext>
            </a:extLst>
          </p:cNvPr>
          <p:cNvSpPr>
            <a:spLocks noChangeArrowheads="1"/>
          </p:cNvSpPr>
          <p:nvPr/>
        </p:nvSpPr>
        <p:spPr bwMode="auto">
          <a:xfrm>
            <a:off x="8429625" y="1962152"/>
            <a:ext cx="1511300" cy="360363"/>
          </a:xfrm>
          <a:prstGeom prst="rect">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800">
                <a:solidFill>
                  <a:schemeClr val="bg1"/>
                </a:solidFill>
                <a:latin typeface="Calibri" panose="020F0502020204030204" pitchFamily="34" charset="0"/>
              </a:rPr>
              <a:t>FEMMES</a:t>
            </a:r>
          </a:p>
        </p:txBody>
      </p:sp>
      <p:sp>
        <p:nvSpPr>
          <p:cNvPr id="117766" name="Rectangle 6">
            <a:extLst>
              <a:ext uri="{FF2B5EF4-FFF2-40B4-BE49-F238E27FC236}">
                <a16:creationId xmlns:a16="http://schemas.microsoft.com/office/drawing/2014/main" id="{F3E2F412-0D5C-184B-AFED-41D9A3E829F8}"/>
              </a:ext>
            </a:extLst>
          </p:cNvPr>
          <p:cNvSpPr>
            <a:spLocks noChangeArrowheads="1"/>
          </p:cNvSpPr>
          <p:nvPr/>
        </p:nvSpPr>
        <p:spPr bwMode="auto">
          <a:xfrm>
            <a:off x="2495552" y="2351088"/>
            <a:ext cx="1439863"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400" b="1">
                <a:solidFill>
                  <a:srgbClr val="0066FF"/>
                </a:solidFill>
                <a:latin typeface="Calibri" panose="020F0502020204030204" pitchFamily="34" charset="0"/>
              </a:rPr>
              <a:t>Cancer du pénis</a:t>
            </a:r>
          </a:p>
        </p:txBody>
      </p:sp>
      <p:sp>
        <p:nvSpPr>
          <p:cNvPr id="117767" name="Rectangle 7">
            <a:extLst>
              <a:ext uri="{FF2B5EF4-FFF2-40B4-BE49-F238E27FC236}">
                <a16:creationId xmlns:a16="http://schemas.microsoft.com/office/drawing/2014/main" id="{8672732C-2DA1-2A4F-A136-EFDB80B75CB4}"/>
              </a:ext>
            </a:extLst>
          </p:cNvPr>
          <p:cNvSpPr>
            <a:spLocks noChangeArrowheads="1"/>
          </p:cNvSpPr>
          <p:nvPr/>
        </p:nvSpPr>
        <p:spPr bwMode="auto">
          <a:xfrm>
            <a:off x="2495552" y="3429000"/>
            <a:ext cx="1439863"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400" b="1">
                <a:solidFill>
                  <a:srgbClr val="0066FF"/>
                </a:solidFill>
                <a:latin typeface="Calibri" panose="020F0502020204030204" pitchFamily="34" charset="0"/>
              </a:rPr>
              <a:t>Cancer anal</a:t>
            </a:r>
          </a:p>
        </p:txBody>
      </p:sp>
      <p:sp>
        <p:nvSpPr>
          <p:cNvPr id="117768" name="Rectangle 8">
            <a:extLst>
              <a:ext uri="{FF2B5EF4-FFF2-40B4-BE49-F238E27FC236}">
                <a16:creationId xmlns:a16="http://schemas.microsoft.com/office/drawing/2014/main" id="{33FC77E2-B194-1245-B749-E71FB7B172FB}"/>
              </a:ext>
            </a:extLst>
          </p:cNvPr>
          <p:cNvSpPr>
            <a:spLocks noChangeArrowheads="1"/>
          </p:cNvSpPr>
          <p:nvPr/>
        </p:nvSpPr>
        <p:spPr bwMode="auto">
          <a:xfrm>
            <a:off x="2495552" y="3935413"/>
            <a:ext cx="1439863"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fr-FR" altLang="fr-FR" sz="1400" b="1">
              <a:solidFill>
                <a:srgbClr val="0066FF"/>
              </a:solidFill>
              <a:latin typeface="Calibri" panose="020F0502020204030204" pitchFamily="34" charset="0"/>
            </a:endParaRPr>
          </a:p>
          <a:p>
            <a:pPr algn="ctr" eaLnBrk="1" hangingPunct="1"/>
            <a:r>
              <a:rPr lang="fr-FR" altLang="fr-FR" sz="1400" b="1">
                <a:solidFill>
                  <a:srgbClr val="0066FF"/>
                </a:solidFill>
                <a:latin typeface="Calibri" panose="020F0502020204030204" pitchFamily="34" charset="0"/>
              </a:rPr>
              <a:t>Cancer ORL</a:t>
            </a:r>
            <a:br>
              <a:rPr lang="fr-FR" altLang="fr-FR" sz="1400" b="1">
                <a:solidFill>
                  <a:srgbClr val="0066FF"/>
                </a:solidFill>
                <a:latin typeface="Calibri" panose="020F0502020204030204" pitchFamily="34" charset="0"/>
              </a:rPr>
            </a:br>
            <a:endParaRPr lang="fr-FR" altLang="fr-FR" sz="1400" b="1">
              <a:solidFill>
                <a:srgbClr val="0066FF"/>
              </a:solidFill>
              <a:latin typeface="Calibri" panose="020F0502020204030204" pitchFamily="34" charset="0"/>
            </a:endParaRPr>
          </a:p>
        </p:txBody>
      </p:sp>
      <p:sp>
        <p:nvSpPr>
          <p:cNvPr id="117769" name="Rectangle 10">
            <a:extLst>
              <a:ext uri="{FF2B5EF4-FFF2-40B4-BE49-F238E27FC236}">
                <a16:creationId xmlns:a16="http://schemas.microsoft.com/office/drawing/2014/main" id="{7E5C2338-A45E-E14A-B3E9-0507F6DFE62D}"/>
              </a:ext>
            </a:extLst>
          </p:cNvPr>
          <p:cNvSpPr>
            <a:spLocks noChangeArrowheads="1"/>
          </p:cNvSpPr>
          <p:nvPr/>
        </p:nvSpPr>
        <p:spPr bwMode="auto">
          <a:xfrm>
            <a:off x="8688388" y="3368675"/>
            <a:ext cx="1439862"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400" b="1">
                <a:solidFill>
                  <a:srgbClr val="993366"/>
                </a:solidFill>
                <a:latin typeface="Calibri" panose="020F0502020204030204" pitchFamily="34" charset="0"/>
              </a:rPr>
              <a:t>Cancer anal</a:t>
            </a:r>
          </a:p>
        </p:txBody>
      </p:sp>
      <p:sp>
        <p:nvSpPr>
          <p:cNvPr id="117770" name="Rectangle 11">
            <a:extLst>
              <a:ext uri="{FF2B5EF4-FFF2-40B4-BE49-F238E27FC236}">
                <a16:creationId xmlns:a16="http://schemas.microsoft.com/office/drawing/2014/main" id="{68ED3A36-6E71-AB47-B733-94FB20077AC3}"/>
              </a:ext>
            </a:extLst>
          </p:cNvPr>
          <p:cNvSpPr>
            <a:spLocks noChangeArrowheads="1"/>
          </p:cNvSpPr>
          <p:nvPr/>
        </p:nvSpPr>
        <p:spPr bwMode="auto">
          <a:xfrm>
            <a:off x="8121652" y="2924175"/>
            <a:ext cx="2232025"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400" b="1">
                <a:solidFill>
                  <a:srgbClr val="993366"/>
                </a:solidFill>
                <a:latin typeface="Calibri" panose="020F0502020204030204" pitchFamily="34" charset="0"/>
              </a:rPr>
              <a:t>Cancers de la vulve et du vagin</a:t>
            </a:r>
          </a:p>
        </p:txBody>
      </p:sp>
      <p:sp>
        <p:nvSpPr>
          <p:cNvPr id="117771" name="Rectangle 12">
            <a:extLst>
              <a:ext uri="{FF2B5EF4-FFF2-40B4-BE49-F238E27FC236}">
                <a16:creationId xmlns:a16="http://schemas.microsoft.com/office/drawing/2014/main" id="{26634497-6383-8247-A428-151FAA1A36DB}"/>
              </a:ext>
            </a:extLst>
          </p:cNvPr>
          <p:cNvSpPr>
            <a:spLocks noChangeArrowheads="1"/>
          </p:cNvSpPr>
          <p:nvPr/>
        </p:nvSpPr>
        <p:spPr bwMode="auto">
          <a:xfrm>
            <a:off x="8688388" y="3935413"/>
            <a:ext cx="1439862"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fr-FR" altLang="fr-FR" sz="1400" b="1">
              <a:solidFill>
                <a:srgbClr val="993366"/>
              </a:solidFill>
              <a:latin typeface="Calibri" panose="020F0502020204030204" pitchFamily="34" charset="0"/>
            </a:endParaRPr>
          </a:p>
          <a:p>
            <a:pPr algn="ctr" eaLnBrk="1" hangingPunct="1"/>
            <a:r>
              <a:rPr lang="fr-FR" altLang="fr-FR" sz="1400" b="1">
                <a:solidFill>
                  <a:srgbClr val="993366"/>
                </a:solidFill>
                <a:latin typeface="Calibri" panose="020F0502020204030204" pitchFamily="34" charset="0"/>
              </a:rPr>
              <a:t>Cancer ORL</a:t>
            </a:r>
            <a:br>
              <a:rPr lang="fr-FR" altLang="fr-FR" sz="1400" b="1">
                <a:solidFill>
                  <a:srgbClr val="993366"/>
                </a:solidFill>
                <a:latin typeface="Calibri" panose="020F0502020204030204" pitchFamily="34" charset="0"/>
              </a:rPr>
            </a:br>
            <a:endParaRPr lang="fr-FR" altLang="fr-FR" sz="1400" b="1">
              <a:solidFill>
                <a:srgbClr val="993366"/>
              </a:solidFill>
              <a:latin typeface="Calibri" panose="020F0502020204030204" pitchFamily="34" charset="0"/>
            </a:endParaRPr>
          </a:p>
        </p:txBody>
      </p:sp>
      <p:sp>
        <p:nvSpPr>
          <p:cNvPr id="117772" name="Rectangle 13">
            <a:extLst>
              <a:ext uri="{FF2B5EF4-FFF2-40B4-BE49-F238E27FC236}">
                <a16:creationId xmlns:a16="http://schemas.microsoft.com/office/drawing/2014/main" id="{45FEE5FF-9DD1-8E4F-84B0-DFFAB2553CEB}"/>
              </a:ext>
            </a:extLst>
          </p:cNvPr>
          <p:cNvSpPr>
            <a:spLocks noChangeArrowheads="1"/>
          </p:cNvSpPr>
          <p:nvPr/>
        </p:nvSpPr>
        <p:spPr bwMode="auto">
          <a:xfrm>
            <a:off x="8616952" y="5229225"/>
            <a:ext cx="1439863"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400" b="1">
                <a:solidFill>
                  <a:srgbClr val="993366"/>
                </a:solidFill>
                <a:latin typeface="Calibri" panose="020F0502020204030204" pitchFamily="34" charset="0"/>
              </a:rPr>
              <a:t>Cancer du col de l</a:t>
            </a:r>
            <a:r>
              <a:rPr lang="ja-JP" altLang="fr-FR" sz="1400" b="1">
                <a:solidFill>
                  <a:srgbClr val="993366"/>
                </a:solidFill>
                <a:latin typeface="Calibri" panose="020F0502020204030204" pitchFamily="34" charset="0"/>
              </a:rPr>
              <a:t>’</a:t>
            </a:r>
            <a:r>
              <a:rPr lang="fr-FR" altLang="ja-JP" sz="1400" b="1">
                <a:solidFill>
                  <a:srgbClr val="993366"/>
                </a:solidFill>
                <a:latin typeface="Calibri" panose="020F0502020204030204" pitchFamily="34" charset="0"/>
              </a:rPr>
              <a:t>utérus</a:t>
            </a:r>
            <a:endParaRPr lang="fr-FR" altLang="fr-FR" sz="1400" b="1">
              <a:solidFill>
                <a:srgbClr val="993366"/>
              </a:solidFill>
              <a:latin typeface="Calibri" panose="020F0502020204030204" pitchFamily="34" charset="0"/>
            </a:endParaRPr>
          </a:p>
        </p:txBody>
      </p:sp>
      <p:sp>
        <p:nvSpPr>
          <p:cNvPr id="117773" name="Rectangle 14">
            <a:extLst>
              <a:ext uri="{FF2B5EF4-FFF2-40B4-BE49-F238E27FC236}">
                <a16:creationId xmlns:a16="http://schemas.microsoft.com/office/drawing/2014/main" id="{D7782F60-BF05-704F-A635-968E34C8F3CA}"/>
              </a:ext>
            </a:extLst>
          </p:cNvPr>
          <p:cNvSpPr>
            <a:spLocks noChangeArrowheads="1"/>
          </p:cNvSpPr>
          <p:nvPr/>
        </p:nvSpPr>
        <p:spPr bwMode="auto">
          <a:xfrm>
            <a:off x="8904288" y="6096000"/>
            <a:ext cx="1439862"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400" b="1">
                <a:solidFill>
                  <a:srgbClr val="993366"/>
                </a:solidFill>
                <a:latin typeface="Calibri" panose="020F0502020204030204" pitchFamily="34" charset="0"/>
              </a:rPr>
              <a:t>Verrues génitales</a:t>
            </a:r>
          </a:p>
        </p:txBody>
      </p:sp>
      <p:sp>
        <p:nvSpPr>
          <p:cNvPr id="117774" name="Rectangle 15">
            <a:extLst>
              <a:ext uri="{FF2B5EF4-FFF2-40B4-BE49-F238E27FC236}">
                <a16:creationId xmlns:a16="http://schemas.microsoft.com/office/drawing/2014/main" id="{64A84D47-115C-184C-80D7-73377FC319AA}"/>
              </a:ext>
            </a:extLst>
          </p:cNvPr>
          <p:cNvSpPr>
            <a:spLocks noChangeArrowheads="1"/>
          </p:cNvSpPr>
          <p:nvPr/>
        </p:nvSpPr>
        <p:spPr bwMode="auto">
          <a:xfrm>
            <a:off x="3155952" y="1143000"/>
            <a:ext cx="5788025" cy="584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600">
                <a:solidFill>
                  <a:schemeClr val="bg1"/>
                </a:solidFill>
                <a:latin typeface="Calibri" panose="020F0502020204030204" pitchFamily="34" charset="0"/>
              </a:rPr>
              <a:t>Nombre annuel de nouveaux cas de cancers et de verrues génitales </a:t>
            </a:r>
          </a:p>
          <a:p>
            <a:pPr algn="ctr" eaLnBrk="1" hangingPunct="1"/>
            <a:r>
              <a:rPr lang="fr-FR" altLang="fr-FR" sz="1600">
                <a:solidFill>
                  <a:schemeClr val="bg1"/>
                </a:solidFill>
                <a:latin typeface="Calibri" panose="020F0502020204030204" pitchFamily="34" charset="0"/>
              </a:rPr>
              <a:t>associés au HPV 6/11/16/18 en </a:t>
            </a:r>
            <a:r>
              <a:rPr lang="fr-FR" altLang="fr-FR" sz="1600" b="1">
                <a:solidFill>
                  <a:schemeClr val="bg1"/>
                </a:solidFill>
                <a:latin typeface="Calibri" panose="020F0502020204030204" pitchFamily="34" charset="0"/>
              </a:rPr>
              <a:t>Europe</a:t>
            </a:r>
            <a:r>
              <a:rPr lang="fr-FR" altLang="fr-FR" sz="1600">
                <a:solidFill>
                  <a:schemeClr val="bg1"/>
                </a:solidFill>
                <a:latin typeface="Calibri" panose="020F0502020204030204" pitchFamily="34" charset="0"/>
              </a:rPr>
              <a:t> * </a:t>
            </a:r>
          </a:p>
        </p:txBody>
      </p:sp>
      <p:sp>
        <p:nvSpPr>
          <p:cNvPr id="117775" name="Text Box 16">
            <a:extLst>
              <a:ext uri="{FF2B5EF4-FFF2-40B4-BE49-F238E27FC236}">
                <a16:creationId xmlns:a16="http://schemas.microsoft.com/office/drawing/2014/main" id="{CC15E161-FA32-D046-94DF-AAC78D7B7462}"/>
              </a:ext>
            </a:extLst>
          </p:cNvPr>
          <p:cNvSpPr txBox="1">
            <a:spLocks noChangeArrowheads="1"/>
          </p:cNvSpPr>
          <p:nvPr/>
        </p:nvSpPr>
        <p:spPr bwMode="auto">
          <a:xfrm>
            <a:off x="1524000" y="6448425"/>
            <a:ext cx="9144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fr-FR" altLang="fr-FR" sz="900">
                <a:latin typeface="Calibri" panose="020F0502020204030204" pitchFamily="34" charset="0"/>
              </a:rPr>
              <a:t>*Le nombre annuel de nouveaux cas de cancer est calculé à partir des taux d</a:t>
            </a:r>
            <a:r>
              <a:rPr lang="ja-JP" altLang="fr-FR" sz="900">
                <a:latin typeface="Calibri" panose="020F0502020204030204" pitchFamily="34" charset="0"/>
              </a:rPr>
              <a:t>’</a:t>
            </a:r>
            <a:r>
              <a:rPr lang="fr-FR" altLang="ja-JP" sz="900">
                <a:latin typeface="Calibri" panose="020F0502020204030204" pitchFamily="34" charset="0"/>
              </a:rPr>
              <a:t>incidence brute de la base de données d</a:t>
            </a:r>
            <a:r>
              <a:rPr lang="ja-JP" altLang="fr-FR" sz="900">
                <a:latin typeface="Calibri" panose="020F0502020204030204" pitchFamily="34" charset="0"/>
              </a:rPr>
              <a:t>’</a:t>
            </a:r>
            <a:r>
              <a:rPr lang="fr-FR" altLang="ja-JP" sz="900">
                <a:latin typeface="Calibri" panose="020F0502020204030204" pitchFamily="34" charset="0"/>
              </a:rPr>
              <a:t>IARC (1998-2002) et des estimations de population d</a:t>
            </a:r>
            <a:r>
              <a:rPr lang="ja-JP" altLang="fr-FR" sz="900">
                <a:latin typeface="Calibri" panose="020F0502020204030204" pitchFamily="34" charset="0"/>
              </a:rPr>
              <a:t>’</a:t>
            </a:r>
            <a:r>
              <a:rPr lang="fr-FR" altLang="ja-JP" sz="900">
                <a:latin typeface="Calibri" panose="020F0502020204030204" pitchFamily="34" charset="0"/>
              </a:rPr>
              <a:t>Eurostat 2008 ; Estimation de Globocan 2008 pour le cancer du col de l'utérus ; les taux de prévalence publiés du HPV ont été appliqués ici (pour l</a:t>
            </a:r>
            <a:r>
              <a:rPr lang="ja-JP" altLang="fr-FR" sz="900">
                <a:latin typeface="Calibri" panose="020F0502020204030204" pitchFamily="34" charset="0"/>
              </a:rPr>
              <a:t>’</a:t>
            </a:r>
            <a:r>
              <a:rPr lang="fr-FR" altLang="ja-JP" sz="900">
                <a:latin typeface="Calibri" panose="020F0502020204030204" pitchFamily="34" charset="0"/>
              </a:rPr>
              <a:t>Europe, lorsque ces informations étaient disponibles)</a:t>
            </a:r>
            <a:endParaRPr lang="fr-FR" altLang="fr-FR" sz="900">
              <a:latin typeface="Calibri" panose="020F0502020204030204" pitchFamily="34" charset="0"/>
            </a:endParaRPr>
          </a:p>
        </p:txBody>
      </p:sp>
      <p:sp>
        <p:nvSpPr>
          <p:cNvPr id="117776" name="Rectangle 9">
            <a:extLst>
              <a:ext uri="{FF2B5EF4-FFF2-40B4-BE49-F238E27FC236}">
                <a16:creationId xmlns:a16="http://schemas.microsoft.com/office/drawing/2014/main" id="{906596BC-8297-2541-8D44-887D10F624A0}"/>
              </a:ext>
            </a:extLst>
          </p:cNvPr>
          <p:cNvSpPr>
            <a:spLocks noChangeArrowheads="1"/>
          </p:cNvSpPr>
          <p:nvPr/>
        </p:nvSpPr>
        <p:spPr bwMode="auto">
          <a:xfrm>
            <a:off x="1703388" y="6092825"/>
            <a:ext cx="1439862"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400" b="1">
                <a:solidFill>
                  <a:srgbClr val="0066FF"/>
                </a:solidFill>
                <a:latin typeface="Calibri" panose="020F0502020204030204" pitchFamily="34" charset="0"/>
              </a:rPr>
              <a:t>Verrues génitales</a:t>
            </a:r>
          </a:p>
        </p:txBody>
      </p:sp>
    </p:spTree>
    <p:extLst>
      <p:ext uri="{BB962C8B-B14F-4D97-AF65-F5344CB8AC3E}">
        <p14:creationId xmlns:p14="http://schemas.microsoft.com/office/powerpoint/2010/main" val="3793792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312C21-0725-4A0E-832F-F32D09E642F5}"/>
              </a:ext>
            </a:extLst>
          </p:cNvPr>
          <p:cNvSpPr/>
          <p:nvPr/>
        </p:nvSpPr>
        <p:spPr bwMode="auto">
          <a:xfrm>
            <a:off x="9664518" y="6013319"/>
            <a:ext cx="882606" cy="600650"/>
          </a:xfrm>
          <a:prstGeom prst="rect">
            <a:avLst/>
          </a:prstGeom>
          <a:solidFill>
            <a:schemeClr val="bg1"/>
          </a:solidFill>
          <a:ln w="12700"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noAutofit/>
          </a:bodyPr>
          <a:lstStyle/>
          <a:p>
            <a:pPr defTabSz="914358" fontAlgn="base">
              <a:spcBef>
                <a:spcPct val="50000"/>
              </a:spcBef>
              <a:spcAft>
                <a:spcPct val="0"/>
              </a:spcAft>
            </a:pPr>
            <a:endParaRPr lang="fr-FR" sz="1199">
              <a:solidFill>
                <a:prstClr val="black"/>
              </a:solidFill>
              <a:latin typeface="Arial" charset="0"/>
              <a:cs typeface="Arial" charset="0"/>
            </a:endParaRPr>
          </a:p>
        </p:txBody>
      </p:sp>
      <p:sp>
        <p:nvSpPr>
          <p:cNvPr id="19" name="ZoneTexte 18">
            <a:extLst>
              <a:ext uri="{FF2B5EF4-FFF2-40B4-BE49-F238E27FC236}">
                <a16:creationId xmlns:a16="http://schemas.microsoft.com/office/drawing/2014/main" id="{967F543F-84BE-4221-A14D-6806CA2D37BD}"/>
              </a:ext>
            </a:extLst>
          </p:cNvPr>
          <p:cNvSpPr txBox="1"/>
          <p:nvPr/>
        </p:nvSpPr>
        <p:spPr>
          <a:xfrm>
            <a:off x="1892849" y="5869474"/>
            <a:ext cx="2059136" cy="594458"/>
          </a:xfrm>
          <a:prstGeom prst="rect">
            <a:avLst/>
          </a:prstGeom>
          <a:solidFill>
            <a:schemeClr val="accent1">
              <a:lumMod val="50000"/>
            </a:schemeClr>
          </a:solidFill>
          <a:ln>
            <a:noFill/>
          </a:ln>
        </p:spPr>
        <p:txBody>
          <a:bodyPr wrap="square" rtlCol="0">
            <a:spAutoFit/>
          </a:bodyPr>
          <a:lstStyle/>
          <a:p>
            <a:pPr algn="ctr" defTabSz="403228"/>
            <a:r>
              <a:rPr lang="fr-FR" sz="1852" b="1" dirty="0">
                <a:solidFill>
                  <a:prstClr val="white"/>
                </a:solidFill>
                <a:latin typeface="Arial Narrow" panose="020B0606020202030204" pitchFamily="34" charset="0"/>
              </a:rPr>
              <a:t>6,7 M à 7,7 M</a:t>
            </a:r>
          </a:p>
          <a:p>
            <a:pPr algn="ctr" defTabSz="403228"/>
            <a:r>
              <a:rPr lang="fr-FR" sz="1411" dirty="0">
                <a:solidFill>
                  <a:prstClr val="white"/>
                </a:solidFill>
                <a:latin typeface="Arial Narrow" panose="020B0606020202030204" pitchFamily="34" charset="0"/>
              </a:rPr>
              <a:t>de cancers évités</a:t>
            </a:r>
          </a:p>
        </p:txBody>
      </p:sp>
      <p:cxnSp>
        <p:nvCxnSpPr>
          <p:cNvPr id="20" name="Connecteur droit 19">
            <a:extLst>
              <a:ext uri="{FF2B5EF4-FFF2-40B4-BE49-F238E27FC236}">
                <a16:creationId xmlns:a16="http://schemas.microsoft.com/office/drawing/2014/main" id="{BD411385-AB91-48DF-AD4D-254C9A5F862A}"/>
              </a:ext>
            </a:extLst>
          </p:cNvPr>
          <p:cNvCxnSpPr>
            <a:cxnSpLocks/>
          </p:cNvCxnSpPr>
          <p:nvPr/>
        </p:nvCxnSpPr>
        <p:spPr bwMode="auto">
          <a:xfrm>
            <a:off x="2701342" y="1882577"/>
            <a:ext cx="6789319" cy="0"/>
          </a:xfrm>
          <a:prstGeom prst="line">
            <a:avLst/>
          </a:prstGeom>
          <a:solidFill>
            <a:srgbClr val="DDDDDD"/>
          </a:solidFill>
          <a:ln w="28575" cap="flat" cmpd="sng" algn="ctr">
            <a:solidFill>
              <a:srgbClr val="CB297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Connecteur droit 4">
            <a:extLst>
              <a:ext uri="{FF2B5EF4-FFF2-40B4-BE49-F238E27FC236}">
                <a16:creationId xmlns:a16="http://schemas.microsoft.com/office/drawing/2014/main" id="{ACFF6DC8-04D7-4B29-8535-FC93D9857E25}"/>
              </a:ext>
            </a:extLst>
          </p:cNvPr>
          <p:cNvCxnSpPr/>
          <p:nvPr/>
        </p:nvCxnSpPr>
        <p:spPr bwMode="auto">
          <a:xfrm>
            <a:off x="2701339" y="1870305"/>
            <a:ext cx="0" cy="326774"/>
          </a:xfrm>
          <a:prstGeom prst="line">
            <a:avLst/>
          </a:prstGeom>
          <a:solidFill>
            <a:srgbClr val="DDDDDD"/>
          </a:solidFill>
          <a:ln w="28575" cap="flat" cmpd="sng" algn="ctr">
            <a:solidFill>
              <a:srgbClr val="CB297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eur droit 22">
            <a:extLst>
              <a:ext uri="{FF2B5EF4-FFF2-40B4-BE49-F238E27FC236}">
                <a16:creationId xmlns:a16="http://schemas.microsoft.com/office/drawing/2014/main" id="{2F74A506-3E55-4356-8482-A264C9A9AD48}"/>
              </a:ext>
            </a:extLst>
          </p:cNvPr>
          <p:cNvCxnSpPr>
            <a:cxnSpLocks/>
          </p:cNvCxnSpPr>
          <p:nvPr/>
        </p:nvCxnSpPr>
        <p:spPr bwMode="auto">
          <a:xfrm>
            <a:off x="6076470" y="1638649"/>
            <a:ext cx="0" cy="558430"/>
          </a:xfrm>
          <a:prstGeom prst="line">
            <a:avLst/>
          </a:prstGeom>
          <a:solidFill>
            <a:srgbClr val="DDDDDD"/>
          </a:solidFill>
          <a:ln w="28575" cap="flat" cmpd="sng" algn="ctr">
            <a:solidFill>
              <a:srgbClr val="CB297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Connecteur droit 31">
            <a:extLst>
              <a:ext uri="{FF2B5EF4-FFF2-40B4-BE49-F238E27FC236}">
                <a16:creationId xmlns:a16="http://schemas.microsoft.com/office/drawing/2014/main" id="{F1C7D49C-6855-4E18-8652-4FD8299313EC}"/>
              </a:ext>
            </a:extLst>
          </p:cNvPr>
          <p:cNvCxnSpPr/>
          <p:nvPr/>
        </p:nvCxnSpPr>
        <p:spPr bwMode="auto">
          <a:xfrm>
            <a:off x="9476147" y="1870305"/>
            <a:ext cx="0" cy="326774"/>
          </a:xfrm>
          <a:prstGeom prst="line">
            <a:avLst/>
          </a:prstGeom>
          <a:solidFill>
            <a:srgbClr val="DDDDDD"/>
          </a:solidFill>
          <a:ln w="28575" cap="flat" cmpd="sng" algn="ctr">
            <a:solidFill>
              <a:srgbClr val="CB297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3" name="Groupe 32">
            <a:extLst>
              <a:ext uri="{FF2B5EF4-FFF2-40B4-BE49-F238E27FC236}">
                <a16:creationId xmlns:a16="http://schemas.microsoft.com/office/drawing/2014/main" id="{A74D7D74-FB72-4C4B-9FF6-46FC80821FDE}"/>
              </a:ext>
            </a:extLst>
          </p:cNvPr>
          <p:cNvGrpSpPr/>
          <p:nvPr/>
        </p:nvGrpSpPr>
        <p:grpSpPr>
          <a:xfrm>
            <a:off x="1536125" y="1994026"/>
            <a:ext cx="2817637" cy="3274760"/>
            <a:chOff x="514242" y="3230930"/>
            <a:chExt cx="2730633" cy="3190974"/>
          </a:xfrm>
        </p:grpSpPr>
        <p:sp>
          <p:nvSpPr>
            <p:cNvPr id="34" name="Rectangle 33">
              <a:extLst>
                <a:ext uri="{FF2B5EF4-FFF2-40B4-BE49-F238E27FC236}">
                  <a16:creationId xmlns:a16="http://schemas.microsoft.com/office/drawing/2014/main" id="{39FA5D7C-14B9-48A1-810A-D86CD14FB760}"/>
                </a:ext>
              </a:extLst>
            </p:cNvPr>
            <p:cNvSpPr/>
            <p:nvPr/>
          </p:nvSpPr>
          <p:spPr bwMode="auto">
            <a:xfrm>
              <a:off x="556906" y="3230930"/>
              <a:ext cx="2687969" cy="3190974"/>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noAutofit/>
            </a:bodyPr>
            <a:lstStyle/>
            <a:p>
              <a:pPr defTabSz="914358" fontAlgn="base">
                <a:spcBef>
                  <a:spcPct val="50000"/>
                </a:spcBef>
                <a:spcAft>
                  <a:spcPct val="0"/>
                </a:spcAft>
              </a:pPr>
              <a:endParaRPr lang="fr-FR" sz="1199">
                <a:solidFill>
                  <a:prstClr val="black"/>
                </a:solidFill>
                <a:latin typeface="Arial" charset="0"/>
                <a:cs typeface="Arial" charset="0"/>
              </a:endParaRPr>
            </a:p>
          </p:txBody>
        </p:sp>
        <p:sp>
          <p:nvSpPr>
            <p:cNvPr id="35" name="ZoneTexte 34">
              <a:extLst>
                <a:ext uri="{FF2B5EF4-FFF2-40B4-BE49-F238E27FC236}">
                  <a16:creationId xmlns:a16="http://schemas.microsoft.com/office/drawing/2014/main" id="{DF29B13E-D1C0-40B3-B50E-4E85855C913E}"/>
                </a:ext>
              </a:extLst>
            </p:cNvPr>
            <p:cNvSpPr txBox="1"/>
            <p:nvPr/>
          </p:nvSpPr>
          <p:spPr>
            <a:xfrm>
              <a:off x="572964" y="3242074"/>
              <a:ext cx="2671909" cy="513082"/>
            </a:xfrm>
            <a:prstGeom prst="rect">
              <a:avLst/>
            </a:prstGeom>
            <a:solidFill>
              <a:schemeClr val="accent1">
                <a:lumMod val="50000"/>
              </a:schemeClr>
            </a:solidFill>
          </p:spPr>
          <p:txBody>
            <a:bodyPr wrap="square" rtlCol="0">
              <a:spAutoFit/>
            </a:bodyPr>
            <a:lstStyle/>
            <a:p>
              <a:pPr algn="ctr" defTabSz="403228"/>
              <a:r>
                <a:rPr lang="fr-FR" sz="1411" b="1" dirty="0">
                  <a:solidFill>
                    <a:prstClr val="white"/>
                  </a:solidFill>
                  <a:latin typeface="Rockwell" panose="02060603020205020403"/>
                </a:rPr>
                <a:t>Optimisation rapide de la vaccination des jeunes filles </a:t>
              </a:r>
            </a:p>
          </p:txBody>
        </p:sp>
        <p:sp>
          <p:nvSpPr>
            <p:cNvPr id="36" name="ZoneTexte 35">
              <a:extLst>
                <a:ext uri="{FF2B5EF4-FFF2-40B4-BE49-F238E27FC236}">
                  <a16:creationId xmlns:a16="http://schemas.microsoft.com/office/drawing/2014/main" id="{82A7C48A-5777-4798-A062-CA408C963961}"/>
                </a:ext>
              </a:extLst>
            </p:cNvPr>
            <p:cNvSpPr txBox="1"/>
            <p:nvPr/>
          </p:nvSpPr>
          <p:spPr>
            <a:xfrm>
              <a:off x="514242" y="3991953"/>
              <a:ext cx="2643638" cy="2247765"/>
            </a:xfrm>
            <a:prstGeom prst="rect">
              <a:avLst/>
            </a:prstGeom>
            <a:noFill/>
          </p:spPr>
          <p:txBody>
            <a:bodyPr wrap="square" rtlCol="0">
              <a:spAutoFit/>
            </a:bodyPr>
            <a:lstStyle/>
            <a:p>
              <a:pPr algn="ctr" defTabSz="403228"/>
              <a:r>
                <a:rPr lang="fr-FR" sz="1199" u="sng" dirty="0">
                  <a:solidFill>
                    <a:prstClr val="black"/>
                  </a:solidFill>
                  <a:latin typeface="Rockwell" panose="02060603020205020403"/>
                </a:rPr>
                <a:t>A PARTIR DE 2020</a:t>
              </a:r>
            </a:p>
            <a:p>
              <a:pPr algn="ctr" defTabSz="403228"/>
              <a:endParaRPr lang="fr-FR" sz="1199" b="1" dirty="0">
                <a:solidFill>
                  <a:prstClr val="black"/>
                </a:solidFill>
                <a:latin typeface="Rockwell" panose="02060603020205020403"/>
              </a:endParaRPr>
            </a:p>
            <a:p>
              <a:pPr marL="285738" indent="-285738" defTabSz="403228">
                <a:buFont typeface="Arial" panose="020B0604020202020204" pitchFamily="34" charset="0"/>
                <a:buChar char="•"/>
              </a:pPr>
              <a:r>
                <a:rPr lang="fr-FR" sz="1199" b="1" dirty="0">
                  <a:solidFill>
                    <a:prstClr val="black"/>
                  </a:solidFill>
                  <a:latin typeface="Rockwell" panose="02060603020205020403"/>
                </a:rPr>
                <a:t>Vaccination HPV</a:t>
              </a:r>
            </a:p>
            <a:p>
              <a:pPr marL="285738" indent="-285738" defTabSz="403228">
                <a:buFont typeface="Arial" panose="020B0604020202020204" pitchFamily="34" charset="0"/>
                <a:buChar char="•"/>
              </a:pPr>
              <a:endParaRPr lang="fr-FR" sz="1199" b="1" dirty="0">
                <a:solidFill>
                  <a:prstClr val="black"/>
                </a:solidFill>
                <a:latin typeface="Rockwell" panose="02060603020205020403"/>
              </a:endParaRPr>
            </a:p>
            <a:p>
              <a:pPr marL="285738" indent="-285738" defTabSz="403228">
                <a:buFont typeface="Arial" panose="020B0604020202020204" pitchFamily="34" charset="0"/>
                <a:buChar char="•"/>
              </a:pPr>
              <a:r>
                <a:rPr lang="fr-FR" sz="1199" b="1" dirty="0">
                  <a:solidFill>
                    <a:prstClr val="black"/>
                  </a:solidFill>
                  <a:latin typeface="Rockwell" panose="02060603020205020403"/>
                </a:rPr>
                <a:t>CV = 80-100% </a:t>
              </a:r>
              <a:r>
                <a:rPr lang="fr-FR" sz="1199" dirty="0">
                  <a:solidFill>
                    <a:prstClr val="black"/>
                  </a:solidFill>
                  <a:latin typeface="Rockwell" panose="02060603020205020403"/>
                </a:rPr>
                <a:t>chez les jeunes filles de 12 ans dans tous les pays</a:t>
              </a:r>
            </a:p>
            <a:p>
              <a:pPr defTabSz="403228"/>
              <a:r>
                <a:rPr lang="fr-FR" sz="1199" dirty="0">
                  <a:solidFill>
                    <a:prstClr val="black"/>
                  </a:solidFill>
                  <a:latin typeface="Rockwell" panose="02060603020205020403"/>
                </a:rPr>
                <a:t>-------------------------------------------</a:t>
              </a:r>
            </a:p>
            <a:p>
              <a:pPr marL="285738" indent="-285738" defTabSz="403228">
                <a:buFont typeface="Arial" panose="020B0604020202020204" pitchFamily="34" charset="0"/>
                <a:buChar char="•"/>
              </a:pPr>
              <a:r>
                <a:rPr lang="fr-FR" sz="1199" dirty="0">
                  <a:solidFill>
                    <a:prstClr val="black"/>
                  </a:solidFill>
                  <a:latin typeface="Rockwell" panose="02060603020205020403"/>
                </a:rPr>
                <a:t>Plus de la moitié des cas de CCU évités le seront au cours de la dernière décennie ((2060-2069)</a:t>
              </a:r>
            </a:p>
          </p:txBody>
        </p:sp>
      </p:grpSp>
      <p:sp>
        <p:nvSpPr>
          <p:cNvPr id="37" name="Flèche : bas 36">
            <a:extLst>
              <a:ext uri="{FF2B5EF4-FFF2-40B4-BE49-F238E27FC236}">
                <a16:creationId xmlns:a16="http://schemas.microsoft.com/office/drawing/2014/main" id="{DB5673D6-8E8D-4C66-BD27-5109E385DCEB}"/>
              </a:ext>
            </a:extLst>
          </p:cNvPr>
          <p:cNvSpPr/>
          <p:nvPr/>
        </p:nvSpPr>
        <p:spPr bwMode="auto">
          <a:xfrm>
            <a:off x="2584287" y="5319308"/>
            <a:ext cx="791788" cy="563138"/>
          </a:xfrm>
          <a:prstGeom prst="downArrow">
            <a:avLst>
              <a:gd name="adj1" fmla="val 50000"/>
              <a:gd name="adj2" fmla="val 50763"/>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noAutofit/>
          </a:bodyPr>
          <a:lstStyle/>
          <a:p>
            <a:pPr defTabSz="914358" fontAlgn="base">
              <a:spcBef>
                <a:spcPct val="50000"/>
              </a:spcBef>
              <a:spcAft>
                <a:spcPct val="0"/>
              </a:spcAft>
            </a:pPr>
            <a:endParaRPr lang="fr-FR" sz="1199">
              <a:solidFill>
                <a:prstClr val="black"/>
              </a:solidFill>
              <a:latin typeface="Arial" charset="0"/>
              <a:cs typeface="Arial" charset="0"/>
            </a:endParaRPr>
          </a:p>
        </p:txBody>
      </p:sp>
      <p:sp>
        <p:nvSpPr>
          <p:cNvPr id="39" name="Rectangle 38">
            <a:extLst>
              <a:ext uri="{FF2B5EF4-FFF2-40B4-BE49-F238E27FC236}">
                <a16:creationId xmlns:a16="http://schemas.microsoft.com/office/drawing/2014/main" id="{BE0D58BA-C739-4B99-AE6A-AC39D6007903}"/>
              </a:ext>
            </a:extLst>
          </p:cNvPr>
          <p:cNvSpPr/>
          <p:nvPr/>
        </p:nvSpPr>
        <p:spPr bwMode="auto">
          <a:xfrm>
            <a:off x="4767798" y="1994025"/>
            <a:ext cx="2641894" cy="327476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noAutofit/>
          </a:bodyPr>
          <a:lstStyle/>
          <a:p>
            <a:pPr defTabSz="914358" fontAlgn="base">
              <a:spcBef>
                <a:spcPct val="50000"/>
              </a:spcBef>
              <a:spcAft>
                <a:spcPct val="0"/>
              </a:spcAft>
            </a:pPr>
            <a:endParaRPr lang="fr-FR" sz="1199">
              <a:solidFill>
                <a:prstClr val="black"/>
              </a:solidFill>
              <a:latin typeface="Arial" charset="0"/>
              <a:cs typeface="Arial" charset="0"/>
            </a:endParaRPr>
          </a:p>
        </p:txBody>
      </p:sp>
      <p:sp>
        <p:nvSpPr>
          <p:cNvPr id="40" name="ZoneTexte 39">
            <a:extLst>
              <a:ext uri="{FF2B5EF4-FFF2-40B4-BE49-F238E27FC236}">
                <a16:creationId xmlns:a16="http://schemas.microsoft.com/office/drawing/2014/main" id="{E4462C13-4A67-42BE-BAFE-9D7FE5E43794}"/>
              </a:ext>
            </a:extLst>
          </p:cNvPr>
          <p:cNvSpPr txBox="1"/>
          <p:nvPr/>
        </p:nvSpPr>
        <p:spPr>
          <a:xfrm>
            <a:off x="4737919" y="2005168"/>
            <a:ext cx="2671772" cy="960776"/>
          </a:xfrm>
          <a:prstGeom prst="rect">
            <a:avLst/>
          </a:prstGeom>
          <a:solidFill>
            <a:schemeClr val="accent2">
              <a:lumMod val="75000"/>
            </a:schemeClr>
          </a:solidFill>
        </p:spPr>
        <p:txBody>
          <a:bodyPr wrap="square" rtlCol="0">
            <a:spAutoFit/>
          </a:bodyPr>
          <a:lstStyle/>
          <a:p>
            <a:pPr algn="ctr" defTabSz="403228"/>
            <a:r>
              <a:rPr lang="fr-FR" sz="1411" b="1" dirty="0">
                <a:solidFill>
                  <a:prstClr val="white"/>
                </a:solidFill>
                <a:latin typeface="Rockwell" panose="02060603020205020403"/>
              </a:rPr>
              <a:t>Vaccination des filles et garçons de 12-15 ans avec </a:t>
            </a:r>
            <a:r>
              <a:rPr lang="fr-FR" sz="1411" b="1" i="1" dirty="0">
                <a:solidFill>
                  <a:prstClr val="white"/>
                </a:solidFill>
                <a:latin typeface="Rockwell" panose="02060603020205020403"/>
              </a:rPr>
              <a:t>rattrapage jusqu’à 49 ans </a:t>
            </a:r>
            <a:r>
              <a:rPr lang="fr-FR" sz="1411" b="1" dirty="0">
                <a:solidFill>
                  <a:prstClr val="white"/>
                </a:solidFill>
                <a:latin typeface="Rockwell" panose="02060603020205020403"/>
              </a:rPr>
              <a:t>en 2020</a:t>
            </a:r>
          </a:p>
        </p:txBody>
      </p:sp>
      <p:sp>
        <p:nvSpPr>
          <p:cNvPr id="41" name="ZoneTexte 40">
            <a:extLst>
              <a:ext uri="{FF2B5EF4-FFF2-40B4-BE49-F238E27FC236}">
                <a16:creationId xmlns:a16="http://schemas.microsoft.com/office/drawing/2014/main" id="{8FF9C969-5DFA-4813-A487-3FF5AF27E20B}"/>
              </a:ext>
            </a:extLst>
          </p:cNvPr>
          <p:cNvSpPr txBox="1"/>
          <p:nvPr/>
        </p:nvSpPr>
        <p:spPr>
          <a:xfrm>
            <a:off x="4640270" y="2751199"/>
            <a:ext cx="2706404" cy="2368854"/>
          </a:xfrm>
          <a:prstGeom prst="rect">
            <a:avLst/>
          </a:prstGeom>
          <a:noFill/>
        </p:spPr>
        <p:txBody>
          <a:bodyPr wrap="square" rtlCol="0">
            <a:spAutoFit/>
          </a:bodyPr>
          <a:lstStyle/>
          <a:p>
            <a:pPr marL="285738" indent="-285738" defTabSz="403228">
              <a:buFont typeface="Arial" panose="020B0604020202020204" pitchFamily="34" charset="0"/>
              <a:buChar char="•"/>
            </a:pPr>
            <a:endParaRPr lang="fr-FR" sz="1401" b="1" dirty="0">
              <a:solidFill>
                <a:prstClr val="black"/>
              </a:solidFill>
              <a:latin typeface="Rockwell" panose="02060603020205020403"/>
            </a:endParaRPr>
          </a:p>
          <a:p>
            <a:pPr algn="ctr" defTabSz="403228"/>
            <a:r>
              <a:rPr lang="fr-FR" sz="1199" u="sng" dirty="0">
                <a:solidFill>
                  <a:srgbClr val="000000"/>
                </a:solidFill>
                <a:latin typeface="Rockwell" panose="02060603020205020403"/>
              </a:rPr>
              <a:t>A PARTIR DE 2020</a:t>
            </a:r>
          </a:p>
          <a:p>
            <a:pPr defTabSz="403228"/>
            <a:endParaRPr lang="fr-FR" sz="1199" b="1" dirty="0">
              <a:solidFill>
                <a:prstClr val="black"/>
              </a:solidFill>
              <a:latin typeface="Rockwell" panose="02060603020205020403"/>
            </a:endParaRPr>
          </a:p>
          <a:p>
            <a:pPr marL="285738" indent="-285738" defTabSz="403228">
              <a:buFont typeface="Arial" panose="020B0604020202020204" pitchFamily="34" charset="0"/>
              <a:buChar char="•"/>
            </a:pPr>
            <a:r>
              <a:rPr lang="fr-FR" sz="1199" b="1" dirty="0">
                <a:solidFill>
                  <a:prstClr val="black"/>
                </a:solidFill>
                <a:latin typeface="Rockwell" panose="02060603020205020403"/>
              </a:rPr>
              <a:t>Vaccination HPV</a:t>
            </a:r>
          </a:p>
          <a:p>
            <a:pPr marL="285738" indent="-285738" defTabSz="403228">
              <a:buFont typeface="Arial" panose="020B0604020202020204" pitchFamily="34" charset="0"/>
              <a:buChar char="•"/>
            </a:pPr>
            <a:endParaRPr lang="fr-FR" sz="1199" b="1" dirty="0">
              <a:solidFill>
                <a:prstClr val="black"/>
              </a:solidFill>
              <a:latin typeface="Rockwell" panose="02060603020205020403"/>
            </a:endParaRPr>
          </a:p>
          <a:p>
            <a:pPr marL="285738" indent="-285738" defTabSz="403228">
              <a:buFont typeface="Arial" panose="020B0604020202020204" pitchFamily="34" charset="0"/>
              <a:buChar char="•"/>
            </a:pPr>
            <a:r>
              <a:rPr lang="fr-FR" sz="1199" b="1" dirty="0">
                <a:solidFill>
                  <a:prstClr val="black"/>
                </a:solidFill>
                <a:latin typeface="Rockwell" panose="02060603020205020403"/>
              </a:rPr>
              <a:t>CV = 80-100% </a:t>
            </a:r>
            <a:r>
              <a:rPr lang="fr-FR" sz="1199" dirty="0">
                <a:solidFill>
                  <a:prstClr val="black"/>
                </a:solidFill>
                <a:latin typeface="Rockwell" panose="02060603020205020403"/>
              </a:rPr>
              <a:t>chez les filles et garçons de 12 à 15 ans dans tous les pays à partir de 2020</a:t>
            </a:r>
          </a:p>
          <a:p>
            <a:pPr defTabSz="403228"/>
            <a:r>
              <a:rPr lang="fr-FR" sz="1199" dirty="0">
                <a:solidFill>
                  <a:prstClr val="black"/>
                </a:solidFill>
                <a:latin typeface="Rockwell" panose="02060603020205020403"/>
              </a:rPr>
              <a:t>--------------------------------------</a:t>
            </a:r>
          </a:p>
          <a:p>
            <a:pPr marL="285738" indent="-285738" defTabSz="403228">
              <a:buFont typeface="Arial" panose="020B0604020202020204" pitchFamily="34" charset="0"/>
              <a:buChar char="•"/>
            </a:pPr>
            <a:r>
              <a:rPr lang="fr-FR" sz="1199" b="1" dirty="0">
                <a:solidFill>
                  <a:prstClr val="black"/>
                </a:solidFill>
                <a:latin typeface="Rockwell" panose="02060603020205020403"/>
              </a:rPr>
              <a:t>70%</a:t>
            </a:r>
            <a:r>
              <a:rPr lang="fr-FR" sz="1199" dirty="0">
                <a:solidFill>
                  <a:prstClr val="black"/>
                </a:solidFill>
                <a:latin typeface="Rockwell" panose="02060603020205020403"/>
              </a:rPr>
              <a:t> des hommes et femmes de </a:t>
            </a:r>
            <a:r>
              <a:rPr lang="fr-FR" sz="1199" b="1" dirty="0">
                <a:solidFill>
                  <a:prstClr val="black"/>
                </a:solidFill>
                <a:latin typeface="Rockwell" panose="02060603020205020403"/>
              </a:rPr>
              <a:t>16 à 49 ans </a:t>
            </a:r>
            <a:r>
              <a:rPr lang="fr-FR" sz="1199" dirty="0">
                <a:solidFill>
                  <a:prstClr val="black"/>
                </a:solidFill>
                <a:latin typeface="Rockwell" panose="02060603020205020403"/>
              </a:rPr>
              <a:t>vaccinés </a:t>
            </a:r>
            <a:r>
              <a:rPr lang="fr-FR" sz="1199" b="1" dirty="0">
                <a:solidFill>
                  <a:prstClr val="black"/>
                </a:solidFill>
                <a:latin typeface="Rockwell" panose="02060603020205020403"/>
              </a:rPr>
              <a:t>en 2020</a:t>
            </a:r>
          </a:p>
          <a:p>
            <a:pPr marL="285738" indent="-285738" defTabSz="403228">
              <a:buFont typeface="Arial" panose="020B0604020202020204" pitchFamily="34" charset="0"/>
              <a:buChar char="•"/>
            </a:pPr>
            <a:endParaRPr lang="fr-FR" sz="1401" dirty="0">
              <a:solidFill>
                <a:prstClr val="black"/>
              </a:solidFill>
              <a:latin typeface="Rockwell" panose="02060603020205020403"/>
            </a:endParaRPr>
          </a:p>
        </p:txBody>
      </p:sp>
      <p:sp>
        <p:nvSpPr>
          <p:cNvPr id="50" name="Flèche : bas 49">
            <a:extLst>
              <a:ext uri="{FF2B5EF4-FFF2-40B4-BE49-F238E27FC236}">
                <a16:creationId xmlns:a16="http://schemas.microsoft.com/office/drawing/2014/main" id="{1C16CC10-DAAF-4093-AEA0-9FC88D477E82}"/>
              </a:ext>
            </a:extLst>
          </p:cNvPr>
          <p:cNvSpPr/>
          <p:nvPr/>
        </p:nvSpPr>
        <p:spPr bwMode="auto">
          <a:xfrm>
            <a:off x="5597578" y="5343329"/>
            <a:ext cx="791788" cy="563138"/>
          </a:xfrm>
          <a:prstGeom prst="downArrow">
            <a:avLst>
              <a:gd name="adj1" fmla="val 50000"/>
              <a:gd name="adj2" fmla="val 50763"/>
            </a:avLst>
          </a:prstGeom>
          <a:solidFill>
            <a:schemeClr val="accent3">
              <a:lumMod val="65000"/>
            </a:schemeClr>
          </a:solidFill>
          <a:ln w="12700"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noAutofit/>
          </a:bodyPr>
          <a:lstStyle/>
          <a:p>
            <a:pPr defTabSz="914358" fontAlgn="base">
              <a:spcBef>
                <a:spcPct val="50000"/>
              </a:spcBef>
              <a:spcAft>
                <a:spcPct val="0"/>
              </a:spcAft>
            </a:pPr>
            <a:endParaRPr lang="fr-FR" sz="1199">
              <a:solidFill>
                <a:prstClr val="black"/>
              </a:solidFill>
              <a:latin typeface="Arial" charset="0"/>
              <a:cs typeface="Arial" charset="0"/>
            </a:endParaRPr>
          </a:p>
        </p:txBody>
      </p:sp>
      <p:sp>
        <p:nvSpPr>
          <p:cNvPr id="51" name="ZoneTexte 50">
            <a:extLst>
              <a:ext uri="{FF2B5EF4-FFF2-40B4-BE49-F238E27FC236}">
                <a16:creationId xmlns:a16="http://schemas.microsoft.com/office/drawing/2014/main" id="{D027F832-4853-4E00-AB40-128CF662857D}"/>
              </a:ext>
            </a:extLst>
          </p:cNvPr>
          <p:cNvSpPr txBox="1"/>
          <p:nvPr/>
        </p:nvSpPr>
        <p:spPr>
          <a:xfrm>
            <a:off x="4993590" y="5897450"/>
            <a:ext cx="2059136" cy="594458"/>
          </a:xfrm>
          <a:prstGeom prst="rect">
            <a:avLst/>
          </a:prstGeom>
          <a:solidFill>
            <a:schemeClr val="accent3">
              <a:lumMod val="50000"/>
            </a:schemeClr>
          </a:solidFill>
          <a:ln>
            <a:noFill/>
          </a:ln>
        </p:spPr>
        <p:txBody>
          <a:bodyPr wrap="square" rtlCol="0">
            <a:spAutoFit/>
          </a:bodyPr>
          <a:lstStyle/>
          <a:p>
            <a:pPr algn="ctr" defTabSz="403228"/>
            <a:r>
              <a:rPr lang="fr-FR" sz="1852" b="1" dirty="0">
                <a:solidFill>
                  <a:prstClr val="white"/>
                </a:solidFill>
                <a:latin typeface="Arial Narrow" panose="020B0606020202030204" pitchFamily="34" charset="0"/>
              </a:rPr>
              <a:t>14,0 M à 14,3 M</a:t>
            </a:r>
          </a:p>
          <a:p>
            <a:pPr algn="ctr" defTabSz="403228"/>
            <a:r>
              <a:rPr lang="fr-FR" sz="1411" dirty="0">
                <a:solidFill>
                  <a:prstClr val="white"/>
                </a:solidFill>
                <a:latin typeface="Arial Narrow" panose="020B0606020202030204" pitchFamily="34" charset="0"/>
              </a:rPr>
              <a:t>de cancers évités</a:t>
            </a:r>
          </a:p>
        </p:txBody>
      </p:sp>
      <p:grpSp>
        <p:nvGrpSpPr>
          <p:cNvPr id="2" name="Groupe 1">
            <a:extLst>
              <a:ext uri="{FF2B5EF4-FFF2-40B4-BE49-F238E27FC236}">
                <a16:creationId xmlns:a16="http://schemas.microsoft.com/office/drawing/2014/main" id="{4586A5A7-6DD2-4CF6-86E2-48346363A51E}"/>
              </a:ext>
            </a:extLst>
          </p:cNvPr>
          <p:cNvGrpSpPr/>
          <p:nvPr/>
        </p:nvGrpSpPr>
        <p:grpSpPr>
          <a:xfrm>
            <a:off x="7502500" y="2071993"/>
            <a:ext cx="3074424" cy="3359320"/>
            <a:chOff x="6078159" y="2005094"/>
            <a:chExt cx="3005336" cy="3862551"/>
          </a:xfrm>
        </p:grpSpPr>
        <p:sp>
          <p:nvSpPr>
            <p:cNvPr id="43" name="Rectangle 42">
              <a:extLst>
                <a:ext uri="{FF2B5EF4-FFF2-40B4-BE49-F238E27FC236}">
                  <a16:creationId xmlns:a16="http://schemas.microsoft.com/office/drawing/2014/main" id="{65C632A4-981B-4067-97E3-805AFC96BBC8}"/>
                </a:ext>
              </a:extLst>
            </p:cNvPr>
            <p:cNvSpPr/>
            <p:nvPr/>
          </p:nvSpPr>
          <p:spPr bwMode="auto">
            <a:xfrm>
              <a:off x="6247933" y="2036909"/>
              <a:ext cx="2687969" cy="3643861"/>
            </a:xfrm>
            <a:prstGeom prst="rect">
              <a:avLst/>
            </a:prstGeom>
            <a:solidFill>
              <a:schemeClr val="accent6">
                <a:lumMod val="20000"/>
                <a:lumOff val="80000"/>
              </a:schemeClr>
            </a:solidFill>
            <a:ln w="12700"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noAutofit/>
            </a:bodyPr>
            <a:lstStyle/>
            <a:p>
              <a:pPr defTabSz="914358" fontAlgn="base">
                <a:spcBef>
                  <a:spcPct val="50000"/>
                </a:spcBef>
                <a:spcAft>
                  <a:spcPct val="0"/>
                </a:spcAft>
              </a:pPr>
              <a:endParaRPr lang="fr-FR" sz="1199">
                <a:solidFill>
                  <a:prstClr val="black"/>
                </a:solidFill>
                <a:latin typeface="Arial" charset="0"/>
                <a:cs typeface="Arial" charset="0"/>
              </a:endParaRPr>
            </a:p>
          </p:txBody>
        </p:sp>
        <p:sp>
          <p:nvSpPr>
            <p:cNvPr id="44" name="ZoneTexte 43">
              <a:extLst>
                <a:ext uri="{FF2B5EF4-FFF2-40B4-BE49-F238E27FC236}">
                  <a16:creationId xmlns:a16="http://schemas.microsoft.com/office/drawing/2014/main" id="{55E50939-E926-4806-A95B-46F23BB4C89A}"/>
                </a:ext>
              </a:extLst>
            </p:cNvPr>
            <p:cNvSpPr txBox="1"/>
            <p:nvPr/>
          </p:nvSpPr>
          <p:spPr>
            <a:xfrm>
              <a:off x="6263993" y="2005094"/>
              <a:ext cx="2671909" cy="855067"/>
            </a:xfrm>
            <a:prstGeom prst="rect">
              <a:avLst/>
            </a:prstGeom>
            <a:solidFill>
              <a:schemeClr val="accent6">
                <a:lumMod val="60000"/>
                <a:lumOff val="40000"/>
              </a:schemeClr>
            </a:solidFill>
          </p:spPr>
          <p:txBody>
            <a:bodyPr wrap="square" rtlCol="0">
              <a:spAutoFit/>
            </a:bodyPr>
            <a:lstStyle/>
            <a:p>
              <a:pPr algn="ctr" defTabSz="403228"/>
              <a:r>
                <a:rPr lang="fr-FR" sz="1411" b="1" dirty="0">
                  <a:solidFill>
                    <a:prstClr val="white"/>
                  </a:solidFill>
                  <a:latin typeface="Rockwell" panose="02060603020205020403"/>
                </a:rPr>
                <a:t>Optimisation </a:t>
              </a:r>
              <a:r>
                <a:rPr lang="fr-FR" sz="1411" b="1" i="1" u="sng" dirty="0">
                  <a:solidFill>
                    <a:prstClr val="white"/>
                  </a:solidFill>
                  <a:latin typeface="Rockwell" panose="02060603020205020403"/>
                </a:rPr>
                <a:t>combinée </a:t>
              </a:r>
              <a:r>
                <a:rPr lang="fr-FR" sz="1411" b="1" dirty="0">
                  <a:solidFill>
                    <a:prstClr val="white"/>
                  </a:solidFill>
                  <a:latin typeface="Rockwell" panose="02060603020205020403"/>
                </a:rPr>
                <a:t>de la </a:t>
              </a:r>
              <a:r>
                <a:rPr lang="fr-FR" sz="1411" b="1" u="sng" dirty="0">
                  <a:solidFill>
                    <a:prstClr val="white"/>
                  </a:solidFill>
                  <a:latin typeface="Rockwell" panose="02060603020205020403"/>
                </a:rPr>
                <a:t>vaccination</a:t>
              </a:r>
              <a:r>
                <a:rPr lang="fr-FR" sz="1411" b="1" dirty="0">
                  <a:solidFill>
                    <a:prstClr val="white"/>
                  </a:solidFill>
                  <a:latin typeface="Rockwell" panose="02060603020205020403"/>
                </a:rPr>
                <a:t> du </a:t>
              </a:r>
              <a:r>
                <a:rPr lang="fr-FR" sz="1411" b="1" u="sng" dirty="0">
                  <a:solidFill>
                    <a:prstClr val="white"/>
                  </a:solidFill>
                  <a:latin typeface="Rockwell" panose="02060603020205020403"/>
                </a:rPr>
                <a:t>dépistage</a:t>
              </a:r>
              <a:r>
                <a:rPr lang="fr-FR" sz="1411" b="1" dirty="0">
                  <a:solidFill>
                    <a:prstClr val="white"/>
                  </a:solidFill>
                  <a:latin typeface="Rockwell" panose="02060603020205020403"/>
                </a:rPr>
                <a:t> du CCU </a:t>
              </a:r>
            </a:p>
          </p:txBody>
        </p:sp>
        <p:sp>
          <p:nvSpPr>
            <p:cNvPr id="52" name="ZoneTexte 51">
              <a:extLst>
                <a:ext uri="{FF2B5EF4-FFF2-40B4-BE49-F238E27FC236}">
                  <a16:creationId xmlns:a16="http://schemas.microsoft.com/office/drawing/2014/main" id="{B8895D7F-EB6B-4B55-8597-A0477A14CE29}"/>
                </a:ext>
              </a:extLst>
            </p:cNvPr>
            <p:cNvSpPr txBox="1"/>
            <p:nvPr/>
          </p:nvSpPr>
          <p:spPr>
            <a:xfrm>
              <a:off x="6078159" y="2683887"/>
              <a:ext cx="3005336" cy="3183758"/>
            </a:xfrm>
            <a:prstGeom prst="rect">
              <a:avLst/>
            </a:prstGeom>
            <a:noFill/>
          </p:spPr>
          <p:txBody>
            <a:bodyPr wrap="square" rtlCol="0">
              <a:spAutoFit/>
            </a:bodyPr>
            <a:lstStyle/>
            <a:p>
              <a:pPr marL="285738" indent="-285738" defTabSz="403228">
                <a:buFont typeface="Arial" panose="020B0604020202020204" pitchFamily="34" charset="0"/>
                <a:buChar char="•"/>
              </a:pPr>
              <a:endParaRPr lang="fr-FR" sz="1401" b="1" dirty="0">
                <a:solidFill>
                  <a:prstClr val="black"/>
                </a:solidFill>
                <a:latin typeface="Rockwell" panose="02060603020205020403"/>
              </a:endParaRPr>
            </a:p>
            <a:p>
              <a:pPr marL="285738" indent="-285738" defTabSz="403228">
                <a:buFont typeface="Arial" panose="020B0604020202020204" pitchFamily="34" charset="0"/>
                <a:buChar char="•"/>
              </a:pPr>
              <a:endParaRPr lang="fr-FR" sz="1401" b="1" dirty="0">
                <a:solidFill>
                  <a:prstClr val="black"/>
                </a:solidFill>
                <a:latin typeface="Rockwell" panose="02060603020205020403"/>
              </a:endParaRPr>
            </a:p>
            <a:p>
              <a:pPr algn="ctr" defTabSz="403228"/>
              <a:r>
                <a:rPr lang="fr-FR" sz="1199" u="sng" dirty="0">
                  <a:solidFill>
                    <a:srgbClr val="000000"/>
                  </a:solidFill>
                  <a:latin typeface="Rockwell" panose="02060603020205020403"/>
                </a:rPr>
                <a:t>A PARTIR DE 2020</a:t>
              </a:r>
              <a:endParaRPr lang="fr-FR" sz="1401" b="1" u="sng" dirty="0">
                <a:solidFill>
                  <a:prstClr val="black"/>
                </a:solidFill>
                <a:latin typeface="Rockwell" panose="02060603020205020403"/>
              </a:endParaRPr>
            </a:p>
            <a:p>
              <a:pPr defTabSz="403228"/>
              <a:endParaRPr lang="fr-FR" sz="1199" b="1" dirty="0">
                <a:solidFill>
                  <a:prstClr val="black"/>
                </a:solidFill>
                <a:latin typeface="Rockwell" panose="02060603020205020403"/>
              </a:endParaRPr>
            </a:p>
            <a:p>
              <a:pPr marL="285738" indent="-285738" defTabSz="403228">
                <a:buFont typeface="Arial" panose="020B0604020202020204" pitchFamily="34" charset="0"/>
                <a:buChar char="•"/>
              </a:pPr>
              <a:r>
                <a:rPr lang="fr-FR" sz="1199" b="1" dirty="0">
                  <a:solidFill>
                    <a:prstClr val="black"/>
                  </a:solidFill>
                  <a:latin typeface="Rockwell" panose="02060603020205020403"/>
                </a:rPr>
                <a:t>Vaccination HPV</a:t>
              </a:r>
            </a:p>
            <a:p>
              <a:pPr marL="285738" indent="-285738" defTabSz="403228">
                <a:buFont typeface="Arial" panose="020B0604020202020204" pitchFamily="34" charset="0"/>
                <a:buChar char="•"/>
              </a:pPr>
              <a:endParaRPr lang="fr-FR" sz="1199" b="1" dirty="0">
                <a:solidFill>
                  <a:prstClr val="black"/>
                </a:solidFill>
                <a:latin typeface="Rockwell" panose="02060603020205020403"/>
              </a:endParaRPr>
            </a:p>
            <a:p>
              <a:pPr marL="285738" indent="-285738" defTabSz="403228">
                <a:buFont typeface="Arial" panose="020B0604020202020204" pitchFamily="34" charset="0"/>
                <a:buChar char="•"/>
              </a:pPr>
              <a:r>
                <a:rPr lang="fr-FR" sz="1199" b="1" dirty="0">
                  <a:solidFill>
                    <a:prstClr val="black"/>
                  </a:solidFill>
                  <a:latin typeface="Rockwell" panose="02060603020205020403"/>
                </a:rPr>
                <a:t>CV = 80-100% </a:t>
              </a:r>
              <a:r>
                <a:rPr lang="fr-FR" sz="1199" dirty="0">
                  <a:solidFill>
                    <a:prstClr val="black"/>
                  </a:solidFill>
                  <a:latin typeface="Rockwell" panose="02060603020205020403"/>
                </a:rPr>
                <a:t>chez les jeunes filles de 12 ans dans tous les pays</a:t>
              </a:r>
            </a:p>
            <a:p>
              <a:pPr marL="285738" indent="-285738" defTabSz="403228">
                <a:buFont typeface="Arial" panose="020B0604020202020204" pitchFamily="34" charset="0"/>
                <a:buChar char="•"/>
              </a:pPr>
              <a:endParaRPr lang="fr-FR" sz="1199" dirty="0">
                <a:solidFill>
                  <a:prstClr val="black"/>
                </a:solidFill>
                <a:latin typeface="Rockwell" panose="02060603020205020403"/>
              </a:endParaRPr>
            </a:p>
            <a:p>
              <a:pPr marL="285738" indent="-285738" defTabSz="403228">
                <a:buFont typeface="Arial" panose="020B0604020202020204" pitchFamily="34" charset="0"/>
                <a:buChar char="•"/>
              </a:pPr>
              <a:r>
                <a:rPr lang="fr-FR" sz="1199" dirty="0">
                  <a:solidFill>
                    <a:prstClr val="black"/>
                  </a:solidFill>
                  <a:latin typeface="Rockwell" panose="02060603020205020403"/>
                </a:rPr>
                <a:t>Dépistage basé sur </a:t>
              </a:r>
              <a:r>
                <a:rPr lang="fr-FR" sz="1199" b="1" dirty="0">
                  <a:solidFill>
                    <a:prstClr val="black"/>
                  </a:solidFill>
                  <a:latin typeface="Rockwell" panose="02060603020205020403"/>
                </a:rPr>
                <a:t>2 tests HPV au cours de la vie </a:t>
              </a:r>
              <a:r>
                <a:rPr lang="fr-FR" sz="1199" dirty="0">
                  <a:solidFill>
                    <a:prstClr val="black"/>
                  </a:solidFill>
                  <a:latin typeface="Rockwell" panose="02060603020205020403"/>
                </a:rPr>
                <a:t>(à 35 et 45 ans) avec une couverture de 70% pour chacun des tests</a:t>
              </a:r>
            </a:p>
            <a:p>
              <a:pPr marL="285738" indent="-285738" defTabSz="403228">
                <a:buFont typeface="Arial" panose="020B0604020202020204" pitchFamily="34" charset="0"/>
                <a:buChar char="•"/>
              </a:pPr>
              <a:endParaRPr lang="fr-FR" sz="1401" dirty="0">
                <a:solidFill>
                  <a:prstClr val="black"/>
                </a:solidFill>
                <a:latin typeface="Rockwell" panose="02060603020205020403"/>
              </a:endParaRPr>
            </a:p>
          </p:txBody>
        </p:sp>
      </p:grpSp>
      <p:sp>
        <p:nvSpPr>
          <p:cNvPr id="53" name="ZoneTexte 52">
            <a:extLst>
              <a:ext uri="{FF2B5EF4-FFF2-40B4-BE49-F238E27FC236}">
                <a16:creationId xmlns:a16="http://schemas.microsoft.com/office/drawing/2014/main" id="{3B756342-C26B-477B-A1E1-40E9502DC09F}"/>
              </a:ext>
            </a:extLst>
          </p:cNvPr>
          <p:cNvSpPr txBox="1"/>
          <p:nvPr/>
        </p:nvSpPr>
        <p:spPr>
          <a:xfrm>
            <a:off x="2701340" y="1079898"/>
            <a:ext cx="6789323" cy="635302"/>
          </a:xfrm>
          <a:prstGeom prst="rect">
            <a:avLst/>
          </a:prstGeom>
          <a:solidFill>
            <a:schemeClr val="accent2">
              <a:lumMod val="60000"/>
              <a:lumOff val="40000"/>
            </a:schemeClr>
          </a:solidFill>
        </p:spPr>
        <p:txBody>
          <a:bodyPr wrap="square" rtlCol="0">
            <a:spAutoFit/>
          </a:bodyPr>
          <a:lstStyle/>
          <a:p>
            <a:pPr algn="ctr" defTabSz="403228"/>
            <a:r>
              <a:rPr lang="fr-FR" sz="1764" b="1" dirty="0">
                <a:solidFill>
                  <a:prstClr val="white"/>
                </a:solidFill>
                <a:latin typeface="Arial Narrow" panose="020B0606020202030204" pitchFamily="34" charset="0"/>
              </a:rPr>
              <a:t>44,4 Millions </a:t>
            </a:r>
            <a:r>
              <a:rPr lang="fr-FR" sz="1764" dirty="0">
                <a:solidFill>
                  <a:prstClr val="white"/>
                </a:solidFill>
                <a:latin typeface="Arial Narrow" panose="020B0606020202030204" pitchFamily="34" charset="0"/>
              </a:rPr>
              <a:t>de cancers  attendus </a:t>
            </a:r>
            <a:r>
              <a:rPr lang="fr-FR" sz="1764" b="1" dirty="0">
                <a:solidFill>
                  <a:prstClr val="white"/>
                </a:solidFill>
                <a:latin typeface="Arial Narrow" panose="020B0606020202030204" pitchFamily="34" charset="0"/>
              </a:rPr>
              <a:t>entre 2020 et 2069 </a:t>
            </a:r>
          </a:p>
          <a:p>
            <a:pPr algn="ctr" defTabSz="403228"/>
            <a:r>
              <a:rPr lang="fr-FR" sz="1764" dirty="0">
                <a:solidFill>
                  <a:prstClr val="white"/>
                </a:solidFill>
                <a:latin typeface="Arial Narrow" panose="020B0606020202030204" pitchFamily="34" charset="0"/>
              </a:rPr>
              <a:t>en l’absence d’intervention ultérieure</a:t>
            </a:r>
          </a:p>
        </p:txBody>
      </p:sp>
      <p:sp>
        <p:nvSpPr>
          <p:cNvPr id="54" name="Flèche : bas 53">
            <a:extLst>
              <a:ext uri="{FF2B5EF4-FFF2-40B4-BE49-F238E27FC236}">
                <a16:creationId xmlns:a16="http://schemas.microsoft.com/office/drawing/2014/main" id="{01AF17F3-F587-41E7-9CE4-649EF22F1D8D}"/>
              </a:ext>
            </a:extLst>
          </p:cNvPr>
          <p:cNvSpPr/>
          <p:nvPr/>
        </p:nvSpPr>
        <p:spPr bwMode="auto">
          <a:xfrm>
            <a:off x="8509009" y="5319308"/>
            <a:ext cx="791788" cy="563138"/>
          </a:xfrm>
          <a:prstGeom prst="downArrow">
            <a:avLst>
              <a:gd name="adj1" fmla="val 50000"/>
              <a:gd name="adj2" fmla="val 50763"/>
            </a:avLst>
          </a:prstGeom>
          <a:solidFill>
            <a:schemeClr val="accent6">
              <a:lumMod val="40000"/>
              <a:lumOff val="60000"/>
            </a:schemeClr>
          </a:solidFill>
          <a:ln w="12700" cap="flat" cmpd="sng" algn="ctr">
            <a:no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noAutofit/>
          </a:bodyPr>
          <a:lstStyle/>
          <a:p>
            <a:pPr defTabSz="914358" fontAlgn="base">
              <a:spcBef>
                <a:spcPct val="50000"/>
              </a:spcBef>
              <a:spcAft>
                <a:spcPct val="0"/>
              </a:spcAft>
            </a:pPr>
            <a:endParaRPr lang="fr-FR" sz="1199">
              <a:solidFill>
                <a:prstClr val="black"/>
              </a:solidFill>
              <a:latin typeface="Arial" charset="0"/>
              <a:cs typeface="Arial" charset="0"/>
            </a:endParaRPr>
          </a:p>
        </p:txBody>
      </p:sp>
      <p:sp>
        <p:nvSpPr>
          <p:cNvPr id="55" name="ZoneTexte 54">
            <a:extLst>
              <a:ext uri="{FF2B5EF4-FFF2-40B4-BE49-F238E27FC236}">
                <a16:creationId xmlns:a16="http://schemas.microsoft.com/office/drawing/2014/main" id="{14CA5FAC-CEB9-4CE3-8FC9-AF209F1128CF}"/>
              </a:ext>
            </a:extLst>
          </p:cNvPr>
          <p:cNvSpPr txBox="1"/>
          <p:nvPr/>
        </p:nvSpPr>
        <p:spPr>
          <a:xfrm>
            <a:off x="8072268" y="5875514"/>
            <a:ext cx="2059136" cy="594458"/>
          </a:xfrm>
          <a:prstGeom prst="rect">
            <a:avLst/>
          </a:prstGeom>
          <a:solidFill>
            <a:schemeClr val="accent6">
              <a:lumMod val="60000"/>
              <a:lumOff val="40000"/>
            </a:schemeClr>
          </a:solidFill>
          <a:ln>
            <a:noFill/>
          </a:ln>
        </p:spPr>
        <p:txBody>
          <a:bodyPr wrap="square" rtlCol="0">
            <a:spAutoFit/>
          </a:bodyPr>
          <a:lstStyle/>
          <a:p>
            <a:pPr algn="ctr" defTabSz="403228"/>
            <a:r>
              <a:rPr lang="fr-FR" sz="1852" b="1" dirty="0">
                <a:solidFill>
                  <a:prstClr val="white"/>
                </a:solidFill>
                <a:latin typeface="Arial Narrow" panose="020B0606020202030204" pitchFamily="34" charset="0"/>
              </a:rPr>
              <a:t>12,5 M à 13,4 M</a:t>
            </a:r>
          </a:p>
          <a:p>
            <a:pPr algn="ctr" defTabSz="403228"/>
            <a:r>
              <a:rPr lang="fr-FR" sz="1411" dirty="0">
                <a:solidFill>
                  <a:prstClr val="white"/>
                </a:solidFill>
                <a:latin typeface="Arial Narrow" panose="020B0606020202030204" pitchFamily="34" charset="0"/>
              </a:rPr>
              <a:t>de cancers évités</a:t>
            </a:r>
          </a:p>
        </p:txBody>
      </p:sp>
      <p:sp>
        <p:nvSpPr>
          <p:cNvPr id="26" name="Titre 1">
            <a:extLst>
              <a:ext uri="{FF2B5EF4-FFF2-40B4-BE49-F238E27FC236}">
                <a16:creationId xmlns:a16="http://schemas.microsoft.com/office/drawing/2014/main" id="{B4E5E564-9102-4CEC-BFEA-9391A3C8618C}"/>
              </a:ext>
            </a:extLst>
          </p:cNvPr>
          <p:cNvSpPr>
            <a:spLocks noGrp="1"/>
          </p:cNvSpPr>
          <p:nvPr>
            <p:ph type="title"/>
          </p:nvPr>
        </p:nvSpPr>
        <p:spPr>
          <a:xfrm>
            <a:off x="45271" y="43573"/>
            <a:ext cx="11938041" cy="868318"/>
          </a:xfrm>
        </p:spPr>
        <p:txBody>
          <a:bodyPr>
            <a:normAutofit fontScale="90000"/>
          </a:bodyPr>
          <a:lstStyle/>
          <a:p>
            <a:r>
              <a:rPr lang="fr-FR" sz="2822" b="1" dirty="0">
                <a:solidFill>
                  <a:srgbClr val="000000"/>
                </a:solidFill>
              </a:rPr>
              <a:t>Elimination du cancer du col de l’utérus  : Quelle perspective mondiale? </a:t>
            </a:r>
            <a:br>
              <a:rPr lang="fr-FR" sz="2900" b="1" dirty="0">
                <a:solidFill>
                  <a:srgbClr val="000000"/>
                </a:solidFill>
              </a:rPr>
            </a:br>
            <a:endParaRPr lang="fr-FR" sz="2900" b="1" dirty="0">
              <a:solidFill>
                <a:srgbClr val="000000"/>
              </a:solidFill>
            </a:endParaRPr>
          </a:p>
        </p:txBody>
      </p:sp>
      <p:sp>
        <p:nvSpPr>
          <p:cNvPr id="27" name="Espace réservé du contenu 6">
            <a:extLst>
              <a:ext uri="{FF2B5EF4-FFF2-40B4-BE49-F238E27FC236}">
                <a16:creationId xmlns:a16="http://schemas.microsoft.com/office/drawing/2014/main" id="{F53888EE-22BC-4586-AAC3-CFDB1CAB9F29}"/>
              </a:ext>
            </a:extLst>
          </p:cNvPr>
          <p:cNvSpPr>
            <a:spLocks noGrp="1"/>
          </p:cNvSpPr>
          <p:nvPr>
            <p:ph idx="1"/>
          </p:nvPr>
        </p:nvSpPr>
        <p:spPr>
          <a:xfrm>
            <a:off x="45270" y="491985"/>
            <a:ext cx="10819846" cy="738626"/>
          </a:xfrm>
        </p:spPr>
        <p:txBody>
          <a:bodyPr>
            <a:normAutofit/>
          </a:bodyPr>
          <a:lstStyle/>
          <a:p>
            <a:r>
              <a:rPr lang="fr-FR" sz="1401" b="1" dirty="0"/>
              <a:t>Modélisation mathématique </a:t>
            </a:r>
            <a:r>
              <a:rPr lang="fr-FR" sz="1401" dirty="0"/>
              <a:t>réalisée dans </a:t>
            </a:r>
            <a:r>
              <a:rPr lang="fr-FR" sz="1401" b="1" dirty="0"/>
              <a:t>181 pays </a:t>
            </a:r>
            <a:r>
              <a:rPr lang="fr-FR" sz="1401" dirty="0"/>
              <a:t>sur la plateforme exhaustive et validée Policy1-Cervix et basée sur les données publiées par le </a:t>
            </a:r>
            <a:r>
              <a:rPr lang="fr-FR" sz="1401" b="1" dirty="0"/>
              <a:t>Centre International de Recherche sur le Cancer </a:t>
            </a:r>
            <a:r>
              <a:rPr lang="fr-FR" sz="1401" dirty="0"/>
              <a:t>(Cancer Incidence in Five Continents, volumes 8-11)</a:t>
            </a:r>
            <a:endParaRPr lang="fr-FR" sz="1401" baseline="30000" dirty="0"/>
          </a:p>
        </p:txBody>
      </p:sp>
      <p:sp>
        <p:nvSpPr>
          <p:cNvPr id="28" name="ZoneTexte 27">
            <a:extLst>
              <a:ext uri="{FF2B5EF4-FFF2-40B4-BE49-F238E27FC236}">
                <a16:creationId xmlns:a16="http://schemas.microsoft.com/office/drawing/2014/main" id="{D0F9AB7D-6167-4C6A-9DC7-CB88C64A2364}"/>
              </a:ext>
            </a:extLst>
          </p:cNvPr>
          <p:cNvSpPr txBox="1"/>
          <p:nvPr/>
        </p:nvSpPr>
        <p:spPr>
          <a:xfrm>
            <a:off x="-52541" y="6519787"/>
            <a:ext cx="8146873" cy="276871"/>
          </a:xfrm>
          <a:prstGeom prst="rect">
            <a:avLst/>
          </a:prstGeom>
          <a:noFill/>
        </p:spPr>
        <p:txBody>
          <a:bodyPr wrap="square" rtlCol="0">
            <a:spAutoFit/>
          </a:bodyPr>
          <a:lstStyle/>
          <a:p>
            <a:pPr defTabSz="403228"/>
            <a:r>
              <a:rPr lang="fr-FR" sz="1199" dirty="0">
                <a:solidFill>
                  <a:prstClr val="black"/>
                </a:solidFill>
                <a:latin typeface="Rockwell" panose="02060603020205020403"/>
              </a:rPr>
              <a:t>Simms KT &amp; al. </a:t>
            </a:r>
            <a:r>
              <a:rPr lang="en-US" sz="1199" dirty="0">
                <a:solidFill>
                  <a:prstClr val="black"/>
                </a:solidFill>
                <a:latin typeface="Rockwell" panose="02060603020205020403"/>
              </a:rPr>
              <a:t>Lancet Oncol 2019. </a:t>
            </a:r>
            <a:r>
              <a:rPr lang="en-US" sz="1199" dirty="0" err="1">
                <a:solidFill>
                  <a:prstClr val="black"/>
                </a:solidFill>
                <a:latin typeface="Rockwell" panose="02060603020205020403"/>
              </a:rPr>
              <a:t>pii</a:t>
            </a:r>
            <a:r>
              <a:rPr lang="en-US" sz="1199" dirty="0">
                <a:solidFill>
                  <a:prstClr val="black"/>
                </a:solidFill>
                <a:latin typeface="Rockwell" panose="02060603020205020403"/>
              </a:rPr>
              <a:t>: S1470-2045(18)30836-2.</a:t>
            </a:r>
          </a:p>
        </p:txBody>
      </p:sp>
      <p:pic>
        <p:nvPicPr>
          <p:cNvPr id="6" name="Image 5">
            <a:extLst>
              <a:ext uri="{FF2B5EF4-FFF2-40B4-BE49-F238E27FC236}">
                <a16:creationId xmlns:a16="http://schemas.microsoft.com/office/drawing/2014/main" id="{6EE590EE-0372-4319-BE61-7F90837B7E4E}"/>
              </a:ext>
            </a:extLst>
          </p:cNvPr>
          <p:cNvPicPr>
            <a:picLocks noChangeAspect="1"/>
          </p:cNvPicPr>
          <p:nvPr/>
        </p:nvPicPr>
        <p:blipFill>
          <a:blip r:embed="rId3"/>
          <a:stretch>
            <a:fillRect/>
          </a:stretch>
        </p:blipFill>
        <p:spPr>
          <a:xfrm>
            <a:off x="7583369" y="1994026"/>
            <a:ext cx="2842568" cy="3302430"/>
          </a:xfrm>
          <a:prstGeom prst="rect">
            <a:avLst/>
          </a:prstGeom>
        </p:spPr>
      </p:pic>
      <p:grpSp>
        <p:nvGrpSpPr>
          <p:cNvPr id="29" name="Group 8">
            <a:extLst>
              <a:ext uri="{FF2B5EF4-FFF2-40B4-BE49-F238E27FC236}">
                <a16:creationId xmlns:a16="http://schemas.microsoft.com/office/drawing/2014/main" id="{E72EA02F-109B-4505-B32A-48F3F661F478}"/>
              </a:ext>
            </a:extLst>
          </p:cNvPr>
          <p:cNvGrpSpPr>
            <a:grpSpLocks noChangeAspect="1"/>
          </p:cNvGrpSpPr>
          <p:nvPr/>
        </p:nvGrpSpPr>
        <p:grpSpPr>
          <a:xfrm>
            <a:off x="11408434" y="6223010"/>
            <a:ext cx="457200" cy="457177"/>
            <a:chOff x="11361456" y="6195813"/>
            <a:chExt cx="548640" cy="548640"/>
          </a:xfrm>
        </p:grpSpPr>
        <p:sp>
          <p:nvSpPr>
            <p:cNvPr id="30" name="Oval 9">
              <a:extLst>
                <a:ext uri="{FF2B5EF4-FFF2-40B4-BE49-F238E27FC236}">
                  <a16:creationId xmlns:a16="http://schemas.microsoft.com/office/drawing/2014/main" id="{C3178FF3-4B6D-485C-9825-36DE093801B2}"/>
                </a:ext>
              </a:extLst>
            </p:cNvPr>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1" name="Oval 10">
              <a:extLst>
                <a:ext uri="{FF2B5EF4-FFF2-40B4-BE49-F238E27FC236}">
                  <a16:creationId xmlns:a16="http://schemas.microsoft.com/office/drawing/2014/main" id="{E17ED88F-24E3-4B1C-AC62-BC7A7C2C2299}"/>
                </a:ext>
              </a:extLst>
            </p:cNvPr>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38" name="Slide Number Placeholder 6">
            <a:extLst>
              <a:ext uri="{FF2B5EF4-FFF2-40B4-BE49-F238E27FC236}">
                <a16:creationId xmlns:a16="http://schemas.microsoft.com/office/drawing/2014/main" id="{D135B8D5-9FD5-47F6-BC17-EABED1DB0068}"/>
              </a:ext>
            </a:extLst>
          </p:cNvPr>
          <p:cNvSpPr txBox="1">
            <a:spLocks/>
          </p:cNvSpPr>
          <p:nvPr/>
        </p:nvSpPr>
        <p:spPr>
          <a:xfrm>
            <a:off x="11317836" y="6266112"/>
            <a:ext cx="640081" cy="365107"/>
          </a:xfrm>
          <a:prstGeom prst="rect">
            <a:avLst/>
          </a:prstGeom>
        </p:spPr>
        <p:txBody>
          <a:bodyPr vert="horz" lIns="161291" tIns="80645" rIns="161291" bIns="80645" rtlCol="0" anchor="ctr"/>
          <a:lstStyle>
            <a:defPPr>
              <a:defRPr lang="en-US"/>
            </a:defPPr>
            <a:lvl1pPr marL="0" algn="ctr" defTabSz="228600" rtl="0" eaLnBrk="1" latinLnBrk="0" hangingPunct="1">
              <a:defRPr sz="1587" b="1" kern="1200">
                <a:solidFill>
                  <a:srgbClr val="FFFFFF"/>
                </a:solidFill>
                <a:latin typeface="+mj-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defTabSz="403228"/>
            <a:fld id="{74D97F68-CC38-3C48-B083-3B4A1457065E}" type="slidenum">
              <a:rPr lang="en-US" sz="1764">
                <a:latin typeface="Rockwell Condensed" panose="02060603050405020104"/>
              </a:rPr>
              <a:pPr defTabSz="403228"/>
              <a:t>40</a:t>
            </a:fld>
            <a:endParaRPr lang="en-US" sz="1764" dirty="0">
              <a:latin typeface="Rockwell Condensed" panose="02060603050405020104"/>
            </a:endParaRPr>
          </a:p>
        </p:txBody>
      </p:sp>
    </p:spTree>
    <p:extLst>
      <p:ext uri="{BB962C8B-B14F-4D97-AF65-F5344CB8AC3E}">
        <p14:creationId xmlns:p14="http://schemas.microsoft.com/office/powerpoint/2010/main" val="3486187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785FAD-AF92-4C67-B0BD-7074B78AF7E9}"/>
              </a:ext>
            </a:extLst>
          </p:cNvPr>
          <p:cNvSpPr>
            <a:spLocks noGrp="1"/>
          </p:cNvSpPr>
          <p:nvPr>
            <p:ph type="title"/>
          </p:nvPr>
        </p:nvSpPr>
        <p:spPr>
          <a:xfrm>
            <a:off x="273480" y="176"/>
            <a:ext cx="10972240" cy="1142942"/>
          </a:xfrm>
        </p:spPr>
        <p:txBody>
          <a:bodyPr/>
          <a:lstStyle/>
          <a:p>
            <a:r>
              <a:rPr lang="fr-FR" dirty="0"/>
              <a:t>Couvertures vaccinales HPV en Europe </a:t>
            </a:r>
          </a:p>
        </p:txBody>
      </p:sp>
      <p:grpSp>
        <p:nvGrpSpPr>
          <p:cNvPr id="5" name="Group 4">
            <a:extLst>
              <a:ext uri="{FF2B5EF4-FFF2-40B4-BE49-F238E27FC236}">
                <a16:creationId xmlns:a16="http://schemas.microsoft.com/office/drawing/2014/main" id="{9B6F8250-A67D-43D2-9EDA-A76DF477D452}"/>
              </a:ext>
            </a:extLst>
          </p:cNvPr>
          <p:cNvGrpSpPr>
            <a:grpSpLocks noChangeAspect="1"/>
          </p:cNvGrpSpPr>
          <p:nvPr/>
        </p:nvGrpSpPr>
        <p:grpSpPr bwMode="auto">
          <a:xfrm>
            <a:off x="46964" y="1319448"/>
            <a:ext cx="7490986" cy="4525732"/>
            <a:chOff x="1778" y="1008"/>
            <a:chExt cx="4124" cy="2851"/>
          </a:xfrm>
        </p:grpSpPr>
        <p:sp>
          <p:nvSpPr>
            <p:cNvPr id="6" name="AutoShape 3">
              <a:extLst>
                <a:ext uri="{FF2B5EF4-FFF2-40B4-BE49-F238E27FC236}">
                  <a16:creationId xmlns:a16="http://schemas.microsoft.com/office/drawing/2014/main" id="{C22A05C0-69E2-4539-B331-D42B99239F08}"/>
                </a:ext>
              </a:extLst>
            </p:cNvPr>
            <p:cNvSpPr>
              <a:spLocks noChangeAspect="1" noChangeArrowheads="1" noTextEdit="1"/>
            </p:cNvSpPr>
            <p:nvPr/>
          </p:nvSpPr>
          <p:spPr bwMode="auto">
            <a:xfrm>
              <a:off x="1778" y="1008"/>
              <a:ext cx="4124"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defTabSz="914358">
                <a:defRPr/>
              </a:pPr>
              <a:endParaRPr lang="fr-FR" sz="1799">
                <a:solidFill>
                  <a:prstClr val="black"/>
                </a:solidFill>
                <a:latin typeface="Calibri"/>
              </a:endParaRPr>
            </a:p>
          </p:txBody>
        </p:sp>
        <p:pic>
          <p:nvPicPr>
            <p:cNvPr id="2053" name="Picture 5">
              <a:extLst>
                <a:ext uri="{FF2B5EF4-FFF2-40B4-BE49-F238E27FC236}">
                  <a16:creationId xmlns:a16="http://schemas.microsoft.com/office/drawing/2014/main" id="{946579E2-AC93-4118-A2BE-47201D865C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78" y="1008"/>
              <a:ext cx="4129" cy="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ZoneTexte 7">
            <a:extLst>
              <a:ext uri="{FF2B5EF4-FFF2-40B4-BE49-F238E27FC236}">
                <a16:creationId xmlns:a16="http://schemas.microsoft.com/office/drawing/2014/main" id="{C60AB00B-37B8-4F0F-AEE7-1BF6CB77EFB2}"/>
              </a:ext>
            </a:extLst>
          </p:cNvPr>
          <p:cNvSpPr txBox="1"/>
          <p:nvPr/>
        </p:nvSpPr>
        <p:spPr>
          <a:xfrm>
            <a:off x="1327673" y="6427522"/>
            <a:ext cx="4123920" cy="246221"/>
          </a:xfrm>
          <a:prstGeom prst="rect">
            <a:avLst/>
          </a:prstGeom>
          <a:noFill/>
        </p:spPr>
        <p:txBody>
          <a:bodyPr wrap="square" rtlCol="0">
            <a:spAutoFit/>
          </a:bodyPr>
          <a:lstStyle/>
          <a:p>
            <a:pPr defTabSz="914358">
              <a:defRPr/>
            </a:pPr>
            <a:r>
              <a:rPr lang="fr-FR" sz="1000" dirty="0">
                <a:solidFill>
                  <a:prstClr val="black"/>
                </a:solidFill>
                <a:latin typeface="Calibri"/>
              </a:rPr>
              <a:t>Nguyen-Huu et al. Vaccine 2020</a:t>
            </a:r>
          </a:p>
        </p:txBody>
      </p:sp>
      <p:sp>
        <p:nvSpPr>
          <p:cNvPr id="9" name="ZoneTexte 8">
            <a:extLst>
              <a:ext uri="{FF2B5EF4-FFF2-40B4-BE49-F238E27FC236}">
                <a16:creationId xmlns:a16="http://schemas.microsoft.com/office/drawing/2014/main" id="{3287C0DC-3F0E-4E8B-B218-384B34490A7E}"/>
              </a:ext>
            </a:extLst>
          </p:cNvPr>
          <p:cNvSpPr txBox="1"/>
          <p:nvPr/>
        </p:nvSpPr>
        <p:spPr>
          <a:xfrm>
            <a:off x="7500380" y="1698401"/>
            <a:ext cx="4513046" cy="922945"/>
          </a:xfrm>
          <a:prstGeom prst="rect">
            <a:avLst/>
          </a:prstGeom>
          <a:noFill/>
        </p:spPr>
        <p:txBody>
          <a:bodyPr wrap="square" rtlCol="0">
            <a:spAutoFit/>
          </a:bodyPr>
          <a:lstStyle/>
          <a:p>
            <a:pPr defTabSz="914358">
              <a:defRPr/>
            </a:pPr>
            <a:r>
              <a:rPr lang="fr-FR" sz="1799" b="1" dirty="0">
                <a:solidFill>
                  <a:prstClr val="black"/>
                </a:solidFill>
                <a:latin typeface="Calibri"/>
              </a:rPr>
              <a:t>Taux de CV HPV </a:t>
            </a:r>
            <a:r>
              <a:rPr lang="fr-FR" sz="1799" u="sng" dirty="0">
                <a:solidFill>
                  <a:prstClr val="black"/>
                </a:solidFill>
                <a:latin typeface="Calibri"/>
              </a:rPr>
              <a:t>très dépendants </a:t>
            </a:r>
            <a:r>
              <a:rPr lang="fr-FR" sz="1799" dirty="0">
                <a:solidFill>
                  <a:prstClr val="black"/>
                </a:solidFill>
                <a:latin typeface="Calibri"/>
              </a:rPr>
              <a:t>des </a:t>
            </a:r>
            <a:r>
              <a:rPr lang="fr-FR" sz="1799" b="1" dirty="0">
                <a:solidFill>
                  <a:prstClr val="black"/>
                </a:solidFill>
                <a:latin typeface="Calibri"/>
              </a:rPr>
              <a:t>programmes de vaccination </a:t>
            </a:r>
            <a:r>
              <a:rPr lang="fr-FR" sz="1799" dirty="0">
                <a:solidFill>
                  <a:prstClr val="black"/>
                </a:solidFill>
                <a:latin typeface="Calibri"/>
              </a:rPr>
              <a:t>mis en place et de leurs </a:t>
            </a:r>
            <a:r>
              <a:rPr lang="fr-FR" sz="1799" b="1" dirty="0">
                <a:solidFill>
                  <a:prstClr val="black"/>
                </a:solidFill>
                <a:latin typeface="Calibri"/>
              </a:rPr>
              <a:t>modalités d’application </a:t>
            </a:r>
          </a:p>
        </p:txBody>
      </p:sp>
      <p:sp>
        <p:nvSpPr>
          <p:cNvPr id="10" name="ZoneTexte 9">
            <a:extLst>
              <a:ext uri="{FF2B5EF4-FFF2-40B4-BE49-F238E27FC236}">
                <a16:creationId xmlns:a16="http://schemas.microsoft.com/office/drawing/2014/main" id="{E35600C8-C5E3-46B1-82B0-910F9C8983E1}"/>
              </a:ext>
            </a:extLst>
          </p:cNvPr>
          <p:cNvSpPr txBox="1"/>
          <p:nvPr/>
        </p:nvSpPr>
        <p:spPr>
          <a:xfrm>
            <a:off x="7547032" y="3451529"/>
            <a:ext cx="4644657" cy="1846531"/>
          </a:xfrm>
          <a:prstGeom prst="rect">
            <a:avLst/>
          </a:prstGeom>
          <a:noFill/>
        </p:spPr>
        <p:txBody>
          <a:bodyPr wrap="square" rtlCol="0">
            <a:spAutoFit/>
          </a:bodyPr>
          <a:lstStyle/>
          <a:p>
            <a:pPr defTabSz="914358">
              <a:defRPr/>
            </a:pPr>
            <a:r>
              <a:rPr lang="fr-FR" sz="1799" b="1" dirty="0">
                <a:solidFill>
                  <a:prstClr val="black"/>
                </a:solidFill>
                <a:latin typeface="Calibri"/>
              </a:rPr>
              <a:t>Eléments associés à des taux de CV HPV élevés</a:t>
            </a:r>
            <a:r>
              <a:rPr lang="fr-FR" sz="1799" dirty="0">
                <a:solidFill>
                  <a:prstClr val="black"/>
                </a:solidFill>
                <a:latin typeface="Calibri"/>
              </a:rPr>
              <a:t>:</a:t>
            </a:r>
          </a:p>
          <a:p>
            <a:pPr marL="285738" indent="-285738" defTabSz="914358">
              <a:buFontTx/>
              <a:buChar char="-"/>
              <a:defRPr/>
            </a:pPr>
            <a:r>
              <a:rPr lang="fr-FR" sz="1799" b="1" dirty="0">
                <a:solidFill>
                  <a:srgbClr val="1F497D"/>
                </a:solidFill>
                <a:latin typeface="Calibri"/>
              </a:rPr>
              <a:t>Programme </a:t>
            </a:r>
            <a:r>
              <a:rPr lang="fr-FR" sz="1799" b="1" u="sng" dirty="0">
                <a:solidFill>
                  <a:srgbClr val="1F497D"/>
                </a:solidFill>
                <a:latin typeface="Calibri"/>
              </a:rPr>
              <a:t>structurés</a:t>
            </a:r>
            <a:r>
              <a:rPr lang="fr-FR" sz="1799" b="1" dirty="0">
                <a:solidFill>
                  <a:srgbClr val="1F497D"/>
                </a:solidFill>
                <a:latin typeface="Calibri"/>
              </a:rPr>
              <a:t> et </a:t>
            </a:r>
            <a:r>
              <a:rPr lang="fr-FR" sz="1799" b="1" u="sng" dirty="0">
                <a:solidFill>
                  <a:srgbClr val="1F497D"/>
                </a:solidFill>
                <a:latin typeface="Calibri"/>
              </a:rPr>
              <a:t>gratuits</a:t>
            </a:r>
          </a:p>
          <a:p>
            <a:pPr marL="457180" lvl="1" defTabSz="914358">
              <a:defRPr/>
            </a:pPr>
            <a:r>
              <a:rPr lang="fr-FR" sz="1401" dirty="0">
                <a:solidFill>
                  <a:prstClr val="black"/>
                </a:solidFill>
                <a:latin typeface="Calibri"/>
              </a:rPr>
              <a:t>e.g. Système d’invitation/rappel</a:t>
            </a:r>
          </a:p>
          <a:p>
            <a:pPr marL="285738" indent="-285738" defTabSz="914358">
              <a:buFontTx/>
              <a:buChar char="-"/>
              <a:defRPr/>
            </a:pPr>
            <a:r>
              <a:rPr lang="fr-FR" sz="1799" b="1" u="sng" dirty="0">
                <a:solidFill>
                  <a:srgbClr val="1F497D"/>
                </a:solidFill>
                <a:latin typeface="Calibri"/>
              </a:rPr>
              <a:t>Accès facilité </a:t>
            </a:r>
            <a:r>
              <a:rPr lang="fr-FR" sz="1799" b="1" dirty="0">
                <a:solidFill>
                  <a:srgbClr val="1F497D"/>
                </a:solidFill>
                <a:latin typeface="Calibri"/>
              </a:rPr>
              <a:t>à la vaccination</a:t>
            </a:r>
          </a:p>
          <a:p>
            <a:pPr marL="457180" lvl="1" defTabSz="914358">
              <a:defRPr/>
            </a:pPr>
            <a:r>
              <a:rPr lang="fr-FR" sz="1401" dirty="0">
                <a:solidFill>
                  <a:prstClr val="black"/>
                </a:solidFill>
                <a:latin typeface="Calibri"/>
              </a:rPr>
              <a:t>e.g. doses disponibles au site de vaccination, bons, vaccination scolaire </a:t>
            </a:r>
          </a:p>
        </p:txBody>
      </p:sp>
    </p:spTree>
    <p:extLst>
      <p:ext uri="{BB962C8B-B14F-4D97-AF65-F5344CB8AC3E}">
        <p14:creationId xmlns:p14="http://schemas.microsoft.com/office/powerpoint/2010/main" val="1062913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C9326B-7A04-4C07-80FD-B3F7C3B6616C}"/>
              </a:ext>
            </a:extLst>
          </p:cNvPr>
          <p:cNvSpPr>
            <a:spLocks noGrp="1"/>
          </p:cNvSpPr>
          <p:nvPr>
            <p:ph type="title"/>
          </p:nvPr>
        </p:nvSpPr>
        <p:spPr>
          <a:xfrm>
            <a:off x="360705" y="-73097"/>
            <a:ext cx="10972240" cy="1142942"/>
          </a:xfrm>
        </p:spPr>
        <p:txBody>
          <a:bodyPr>
            <a:normAutofit/>
          </a:bodyPr>
          <a:lstStyle/>
          <a:p>
            <a:r>
              <a:rPr lang="fr-FR" dirty="0"/>
              <a:t>Couvertures vaccinales HPV en Europe</a:t>
            </a:r>
          </a:p>
        </p:txBody>
      </p:sp>
      <p:grpSp>
        <p:nvGrpSpPr>
          <p:cNvPr id="5" name="Group 4">
            <a:extLst>
              <a:ext uri="{FF2B5EF4-FFF2-40B4-BE49-F238E27FC236}">
                <a16:creationId xmlns:a16="http://schemas.microsoft.com/office/drawing/2014/main" id="{F5CE0193-6E23-4B40-A93B-0AEAD70D3080}"/>
              </a:ext>
            </a:extLst>
          </p:cNvPr>
          <p:cNvGrpSpPr>
            <a:grpSpLocks noChangeAspect="1"/>
          </p:cNvGrpSpPr>
          <p:nvPr/>
        </p:nvGrpSpPr>
        <p:grpSpPr bwMode="auto">
          <a:xfrm>
            <a:off x="312" y="2180837"/>
            <a:ext cx="6454550" cy="3641003"/>
            <a:chOff x="975" y="1008"/>
            <a:chExt cx="5730" cy="2851"/>
          </a:xfrm>
        </p:grpSpPr>
        <p:sp>
          <p:nvSpPr>
            <p:cNvPr id="6" name="AutoShape 3">
              <a:extLst>
                <a:ext uri="{FF2B5EF4-FFF2-40B4-BE49-F238E27FC236}">
                  <a16:creationId xmlns:a16="http://schemas.microsoft.com/office/drawing/2014/main" id="{E8C10030-055A-4EF7-81CE-02D09A63BD2C}"/>
                </a:ext>
              </a:extLst>
            </p:cNvPr>
            <p:cNvSpPr>
              <a:spLocks noChangeAspect="1" noChangeArrowheads="1" noTextEdit="1"/>
            </p:cNvSpPr>
            <p:nvPr/>
          </p:nvSpPr>
          <p:spPr bwMode="auto">
            <a:xfrm>
              <a:off x="975" y="1008"/>
              <a:ext cx="5730"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defTabSz="914358">
                <a:defRPr/>
              </a:pPr>
              <a:endParaRPr lang="fr-FR" sz="1799">
                <a:solidFill>
                  <a:prstClr val="black"/>
                </a:solidFill>
                <a:latin typeface="Calibri"/>
              </a:endParaRPr>
            </a:p>
          </p:txBody>
        </p:sp>
        <p:pic>
          <p:nvPicPr>
            <p:cNvPr id="4101" name="Picture 5">
              <a:extLst>
                <a:ext uri="{FF2B5EF4-FFF2-40B4-BE49-F238E27FC236}">
                  <a16:creationId xmlns:a16="http://schemas.microsoft.com/office/drawing/2014/main" id="{5844D786-E04A-4A66-B186-0F78D54BAB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515"/>
            <a:stretch/>
          </p:blipFill>
          <p:spPr bwMode="auto">
            <a:xfrm>
              <a:off x="975" y="1008"/>
              <a:ext cx="5482" cy="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8">
            <a:extLst>
              <a:ext uri="{FF2B5EF4-FFF2-40B4-BE49-F238E27FC236}">
                <a16:creationId xmlns:a16="http://schemas.microsoft.com/office/drawing/2014/main" id="{2320595A-4C18-4D3D-85C1-9F0816F6C0F4}"/>
              </a:ext>
            </a:extLst>
          </p:cNvPr>
          <p:cNvGrpSpPr>
            <a:grpSpLocks noChangeAspect="1"/>
          </p:cNvGrpSpPr>
          <p:nvPr/>
        </p:nvGrpSpPr>
        <p:grpSpPr bwMode="auto">
          <a:xfrm>
            <a:off x="6253228" y="2841667"/>
            <a:ext cx="5963959" cy="2420188"/>
            <a:chOff x="429" y="1070"/>
            <a:chExt cx="6822" cy="2180"/>
          </a:xfrm>
        </p:grpSpPr>
        <p:sp>
          <p:nvSpPr>
            <p:cNvPr id="9" name="AutoShape 7">
              <a:extLst>
                <a:ext uri="{FF2B5EF4-FFF2-40B4-BE49-F238E27FC236}">
                  <a16:creationId xmlns:a16="http://schemas.microsoft.com/office/drawing/2014/main" id="{D5EFFA1A-7877-4EA7-821E-11CF7B456C0C}"/>
                </a:ext>
              </a:extLst>
            </p:cNvPr>
            <p:cNvSpPr>
              <a:spLocks noChangeAspect="1" noChangeArrowheads="1" noTextEdit="1"/>
            </p:cNvSpPr>
            <p:nvPr/>
          </p:nvSpPr>
          <p:spPr bwMode="auto">
            <a:xfrm>
              <a:off x="429" y="1070"/>
              <a:ext cx="6822" cy="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defTabSz="914358">
                <a:defRPr/>
              </a:pPr>
              <a:endParaRPr lang="fr-FR" sz="1799">
                <a:solidFill>
                  <a:prstClr val="black"/>
                </a:solidFill>
                <a:latin typeface="Calibri"/>
              </a:endParaRPr>
            </a:p>
          </p:txBody>
        </p:sp>
        <p:pic>
          <p:nvPicPr>
            <p:cNvPr id="4105" name="Picture 9">
              <a:extLst>
                <a:ext uri="{FF2B5EF4-FFF2-40B4-BE49-F238E27FC236}">
                  <a16:creationId xmlns:a16="http://schemas.microsoft.com/office/drawing/2014/main" id="{479256CF-8412-4059-8622-DA345581C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 y="1070"/>
              <a:ext cx="6829" cy="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ZoneTexte 15">
            <a:extLst>
              <a:ext uri="{FF2B5EF4-FFF2-40B4-BE49-F238E27FC236}">
                <a16:creationId xmlns:a16="http://schemas.microsoft.com/office/drawing/2014/main" id="{24081977-F7E0-4DB4-8421-381A5FC77A56}"/>
              </a:ext>
            </a:extLst>
          </p:cNvPr>
          <p:cNvSpPr txBox="1"/>
          <p:nvPr/>
        </p:nvSpPr>
        <p:spPr>
          <a:xfrm>
            <a:off x="2677685" y="1334549"/>
            <a:ext cx="8938269" cy="261738"/>
          </a:xfrm>
          <a:prstGeom prst="rect">
            <a:avLst/>
          </a:prstGeom>
          <a:noFill/>
        </p:spPr>
        <p:txBody>
          <a:bodyPr wrap="square" rtlCol="0">
            <a:spAutoFit/>
          </a:bodyPr>
          <a:lstStyle/>
          <a:p>
            <a:pPr defTabSz="914358">
              <a:defRPr/>
            </a:pPr>
            <a:r>
              <a:rPr lang="fr-FR" sz="1101" b="1" i="1" dirty="0">
                <a:solidFill>
                  <a:prstClr val="black"/>
                </a:solidFill>
                <a:latin typeface="Calibri"/>
              </a:rPr>
              <a:t>Taux de CV HPV observés parmi 30 pays européens, classement </a:t>
            </a:r>
            <a:r>
              <a:rPr lang="fr-FR" sz="1101" b="1" i="1" u="sng" dirty="0">
                <a:solidFill>
                  <a:prstClr val="black"/>
                </a:solidFill>
                <a:latin typeface="Calibri"/>
              </a:rPr>
              <a:t>par ordre décroissan</a:t>
            </a:r>
            <a:r>
              <a:rPr lang="fr-FR" sz="1101" i="1" u="sng" dirty="0">
                <a:solidFill>
                  <a:prstClr val="black"/>
                </a:solidFill>
                <a:latin typeface="Calibri"/>
              </a:rPr>
              <a:t>t</a:t>
            </a:r>
            <a:r>
              <a:rPr lang="fr-FR" sz="1101" i="1" dirty="0">
                <a:solidFill>
                  <a:prstClr val="black"/>
                </a:solidFill>
                <a:latin typeface="Calibri"/>
              </a:rPr>
              <a:t>, d’après </a:t>
            </a:r>
            <a:r>
              <a:rPr lang="fr-FR" sz="1101" i="1" dirty="0" err="1">
                <a:solidFill>
                  <a:prstClr val="black"/>
                </a:solidFill>
                <a:latin typeface="Calibri"/>
              </a:rPr>
              <a:t>Bonnani</a:t>
            </a:r>
            <a:r>
              <a:rPr lang="fr-FR" sz="1101" i="1" dirty="0">
                <a:solidFill>
                  <a:prstClr val="black"/>
                </a:solidFill>
                <a:latin typeface="Calibri"/>
              </a:rPr>
              <a:t> et al. 2020 </a:t>
            </a:r>
          </a:p>
        </p:txBody>
      </p:sp>
      <p:sp>
        <p:nvSpPr>
          <p:cNvPr id="13" name="Flèche : droite 12">
            <a:extLst>
              <a:ext uri="{FF2B5EF4-FFF2-40B4-BE49-F238E27FC236}">
                <a16:creationId xmlns:a16="http://schemas.microsoft.com/office/drawing/2014/main" id="{5A0A5F0F-003A-434D-B5C2-6A42D0F074E6}"/>
              </a:ext>
            </a:extLst>
          </p:cNvPr>
          <p:cNvSpPr/>
          <p:nvPr/>
        </p:nvSpPr>
        <p:spPr>
          <a:xfrm>
            <a:off x="5763814" y="4151607"/>
            <a:ext cx="559809" cy="227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defRPr/>
            </a:pPr>
            <a:endParaRPr lang="fr-FR" sz="1799">
              <a:solidFill>
                <a:prstClr val="white"/>
              </a:solidFill>
              <a:latin typeface="Calibri"/>
            </a:endParaRPr>
          </a:p>
        </p:txBody>
      </p:sp>
      <p:sp>
        <p:nvSpPr>
          <p:cNvPr id="14" name="Rectangle 13">
            <a:extLst>
              <a:ext uri="{FF2B5EF4-FFF2-40B4-BE49-F238E27FC236}">
                <a16:creationId xmlns:a16="http://schemas.microsoft.com/office/drawing/2014/main" id="{C677DB51-3444-4A05-9904-5812AA3A660C}"/>
              </a:ext>
            </a:extLst>
          </p:cNvPr>
          <p:cNvSpPr/>
          <p:nvPr/>
        </p:nvSpPr>
        <p:spPr>
          <a:xfrm>
            <a:off x="6374330" y="4155685"/>
            <a:ext cx="440420" cy="170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defRPr/>
            </a:pPr>
            <a:endParaRPr lang="fr-FR" sz="1799">
              <a:solidFill>
                <a:prstClr val="white"/>
              </a:solidFill>
              <a:latin typeface="Calibri"/>
            </a:endParaRPr>
          </a:p>
        </p:txBody>
      </p:sp>
      <p:sp>
        <p:nvSpPr>
          <p:cNvPr id="15" name="ZoneTexte 14">
            <a:extLst>
              <a:ext uri="{FF2B5EF4-FFF2-40B4-BE49-F238E27FC236}">
                <a16:creationId xmlns:a16="http://schemas.microsoft.com/office/drawing/2014/main" id="{2970DE9F-35B6-49D3-8DBE-CF6E52EE4B49}"/>
              </a:ext>
            </a:extLst>
          </p:cNvPr>
          <p:cNvSpPr txBox="1"/>
          <p:nvPr/>
        </p:nvSpPr>
        <p:spPr>
          <a:xfrm>
            <a:off x="2179181" y="5713726"/>
            <a:ext cx="8288881" cy="369204"/>
          </a:xfrm>
          <a:prstGeom prst="rect">
            <a:avLst/>
          </a:prstGeom>
          <a:noFill/>
        </p:spPr>
        <p:txBody>
          <a:bodyPr wrap="square" rtlCol="0">
            <a:spAutoFit/>
          </a:bodyPr>
          <a:lstStyle/>
          <a:p>
            <a:pPr defTabSz="914358">
              <a:defRPr/>
            </a:pPr>
            <a:r>
              <a:rPr lang="fr-FR" sz="1799" b="1" i="1" dirty="0">
                <a:solidFill>
                  <a:srgbClr val="1F497D"/>
                </a:solidFill>
                <a:latin typeface="Calibri"/>
              </a:rPr>
              <a:t>La France a encore quelques progrès à faire par rapport à ses voisins européens </a:t>
            </a:r>
          </a:p>
        </p:txBody>
      </p:sp>
      <p:sp>
        <p:nvSpPr>
          <p:cNvPr id="21" name="ZoneTexte 20">
            <a:extLst>
              <a:ext uri="{FF2B5EF4-FFF2-40B4-BE49-F238E27FC236}">
                <a16:creationId xmlns:a16="http://schemas.microsoft.com/office/drawing/2014/main" id="{D2AD69B0-E5DB-4972-A83A-FB3E26BEB329}"/>
              </a:ext>
            </a:extLst>
          </p:cNvPr>
          <p:cNvSpPr txBox="1"/>
          <p:nvPr/>
        </p:nvSpPr>
        <p:spPr>
          <a:xfrm>
            <a:off x="1665237" y="1871404"/>
            <a:ext cx="2276552" cy="276871"/>
          </a:xfrm>
          <a:prstGeom prst="rect">
            <a:avLst/>
          </a:prstGeom>
          <a:noFill/>
          <a:ln w="28575">
            <a:solidFill>
              <a:schemeClr val="tx2"/>
            </a:solidFill>
          </a:ln>
        </p:spPr>
        <p:txBody>
          <a:bodyPr wrap="square" rtlCol="0">
            <a:spAutoFit/>
          </a:bodyPr>
          <a:lstStyle/>
          <a:p>
            <a:pPr defTabSz="914358">
              <a:defRPr/>
            </a:pPr>
            <a:r>
              <a:rPr lang="fr-FR" sz="1199" b="1" i="1" dirty="0">
                <a:solidFill>
                  <a:srgbClr val="1F497D"/>
                </a:solidFill>
                <a:latin typeface="Calibri"/>
              </a:rPr>
              <a:t>Début de liste…</a:t>
            </a:r>
          </a:p>
        </p:txBody>
      </p:sp>
      <p:sp>
        <p:nvSpPr>
          <p:cNvPr id="25" name="ZoneTexte 24">
            <a:extLst>
              <a:ext uri="{FF2B5EF4-FFF2-40B4-BE49-F238E27FC236}">
                <a16:creationId xmlns:a16="http://schemas.microsoft.com/office/drawing/2014/main" id="{EAD17BAD-72D2-4598-A0B7-920B38141D22}"/>
              </a:ext>
            </a:extLst>
          </p:cNvPr>
          <p:cNvSpPr txBox="1"/>
          <p:nvPr/>
        </p:nvSpPr>
        <p:spPr>
          <a:xfrm>
            <a:off x="7777834" y="2193738"/>
            <a:ext cx="2276552" cy="276871"/>
          </a:xfrm>
          <a:prstGeom prst="rect">
            <a:avLst/>
          </a:prstGeom>
          <a:noFill/>
          <a:ln w="28575">
            <a:solidFill>
              <a:schemeClr val="tx2"/>
            </a:solidFill>
          </a:ln>
        </p:spPr>
        <p:txBody>
          <a:bodyPr wrap="square" rtlCol="0">
            <a:spAutoFit/>
          </a:bodyPr>
          <a:lstStyle/>
          <a:p>
            <a:pPr defTabSz="914358">
              <a:defRPr/>
            </a:pPr>
            <a:r>
              <a:rPr lang="fr-FR" sz="1199" b="1" i="1" dirty="0">
                <a:solidFill>
                  <a:srgbClr val="1F497D"/>
                </a:solidFill>
                <a:latin typeface="Calibri"/>
              </a:rPr>
              <a:t>…..Fin de liste</a:t>
            </a:r>
          </a:p>
        </p:txBody>
      </p:sp>
      <p:sp>
        <p:nvSpPr>
          <p:cNvPr id="22" name="ZoneTexte 21">
            <a:extLst>
              <a:ext uri="{FF2B5EF4-FFF2-40B4-BE49-F238E27FC236}">
                <a16:creationId xmlns:a16="http://schemas.microsoft.com/office/drawing/2014/main" id="{17553232-3908-43EA-B330-2816A2AFF8F4}"/>
              </a:ext>
            </a:extLst>
          </p:cNvPr>
          <p:cNvSpPr txBox="1"/>
          <p:nvPr/>
        </p:nvSpPr>
        <p:spPr>
          <a:xfrm>
            <a:off x="1419950" y="6456383"/>
            <a:ext cx="6025105" cy="230832"/>
          </a:xfrm>
          <a:prstGeom prst="rect">
            <a:avLst/>
          </a:prstGeom>
          <a:noFill/>
        </p:spPr>
        <p:txBody>
          <a:bodyPr wrap="square" rtlCol="0">
            <a:spAutoFit/>
          </a:bodyPr>
          <a:lstStyle/>
          <a:p>
            <a:pPr defTabSz="914358">
              <a:defRPr/>
            </a:pPr>
            <a:r>
              <a:rPr lang="fr-FR" sz="900" dirty="0" err="1">
                <a:solidFill>
                  <a:prstClr val="black"/>
                </a:solidFill>
                <a:latin typeface="Calibri"/>
              </a:rPr>
              <a:t>Bonanni</a:t>
            </a:r>
            <a:r>
              <a:rPr lang="fr-FR" sz="900" dirty="0">
                <a:solidFill>
                  <a:prstClr val="black"/>
                </a:solidFill>
                <a:latin typeface="Calibri"/>
              </a:rPr>
              <a:t> et al. </a:t>
            </a:r>
            <a:r>
              <a:rPr lang="fr-FR" sz="900" dirty="0" err="1">
                <a:solidFill>
                  <a:prstClr val="black"/>
                </a:solidFill>
                <a:latin typeface="Calibri"/>
              </a:rPr>
              <a:t>Exp</a:t>
            </a:r>
            <a:r>
              <a:rPr lang="fr-FR" sz="900" dirty="0">
                <a:solidFill>
                  <a:prstClr val="black"/>
                </a:solidFill>
                <a:latin typeface="Calibri"/>
              </a:rPr>
              <a:t> </a:t>
            </a:r>
            <a:r>
              <a:rPr lang="fr-FR" sz="900" dirty="0" err="1">
                <a:solidFill>
                  <a:prstClr val="black"/>
                </a:solidFill>
                <a:latin typeface="Calibri"/>
              </a:rPr>
              <a:t>Review</a:t>
            </a:r>
            <a:r>
              <a:rPr lang="fr-FR" sz="900" dirty="0">
                <a:solidFill>
                  <a:prstClr val="black"/>
                </a:solidFill>
                <a:latin typeface="Calibri"/>
              </a:rPr>
              <a:t> of vaccines. 2020 </a:t>
            </a:r>
          </a:p>
        </p:txBody>
      </p:sp>
    </p:spTree>
    <p:extLst>
      <p:ext uri="{BB962C8B-B14F-4D97-AF65-F5344CB8AC3E}">
        <p14:creationId xmlns:p14="http://schemas.microsoft.com/office/powerpoint/2010/main" val="2459481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re 1"/>
          <p:cNvSpPr>
            <a:spLocks noGrp="1"/>
          </p:cNvSpPr>
          <p:nvPr>
            <p:ph type="title"/>
          </p:nvPr>
        </p:nvSpPr>
        <p:spPr/>
        <p:txBody>
          <a:bodyPr>
            <a:normAutofit/>
          </a:bodyPr>
          <a:lstStyle/>
          <a:p>
            <a:pPr>
              <a:defRPr/>
            </a:pPr>
            <a:r>
              <a:rPr lang="fr-FR" b="1" dirty="0">
                <a:solidFill>
                  <a:schemeClr val="tx1">
                    <a:lumMod val="95000"/>
                    <a:lumOff val="5000"/>
                  </a:schemeClr>
                </a:solidFill>
                <a:latin typeface="Calibri" charset="0"/>
              </a:rPr>
              <a:t>Merci pour votre attention</a:t>
            </a:r>
          </a:p>
        </p:txBody>
      </p:sp>
      <p:sp>
        <p:nvSpPr>
          <p:cNvPr id="240642" name="Espace réservé du contenu 2"/>
          <p:cNvSpPr>
            <a:spLocks noGrp="1"/>
          </p:cNvSpPr>
          <p:nvPr>
            <p:ph idx="1"/>
          </p:nvPr>
        </p:nvSpPr>
        <p:spPr/>
        <p:txBody>
          <a:bodyPr/>
          <a:lstStyle/>
          <a:p>
            <a:pPr marL="0" indent="0" algn="ctr">
              <a:buNone/>
            </a:pPr>
            <a:endParaRPr lang="fr-FR" sz="4000" b="1">
              <a:latin typeface="Calibri" charset="0"/>
            </a:endParaRPr>
          </a:p>
        </p:txBody>
      </p:sp>
      <p:pic>
        <p:nvPicPr>
          <p:cNvPr id="5" name="Image 4" descr="Description : Macintosh HD:Users:guillaumelegendre:Desktop:CHU angers.gif"/>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4293070" y="5673727"/>
            <a:ext cx="2903310" cy="904875"/>
          </a:xfrm>
          <a:prstGeom prst="rect">
            <a:avLst/>
          </a:prstGeom>
          <a:ln>
            <a:noFill/>
          </a:ln>
          <a:effectLst>
            <a:outerShdw blurRad="292100" dist="139700" dir="2700000" algn="tl" rotWithShape="0">
              <a:srgbClr val="333333">
                <a:alpha val="65000"/>
              </a:srgbClr>
            </a:outerShdw>
          </a:effectLst>
        </p:spPr>
      </p:pic>
      <p:sp>
        <p:nvSpPr>
          <p:cNvPr id="240644" name="Rectangle 1"/>
          <p:cNvSpPr>
            <a:spLocks noChangeArrowheads="1"/>
          </p:cNvSpPr>
          <p:nvPr/>
        </p:nvSpPr>
        <p:spPr bwMode="auto">
          <a:xfrm>
            <a:off x="4574516" y="3244850"/>
            <a:ext cx="25607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fr-FR"/>
              <a:t>Hansgrohe 2013  1.jpg</a:t>
            </a:r>
          </a:p>
        </p:txBody>
      </p:sp>
      <p:pic>
        <p:nvPicPr>
          <p:cNvPr id="7" name="Espace réservé du contenu 3" descr="Amag voilier miami 11.jpg"/>
          <p:cNvPicPr>
            <a:picLocks noChangeAspect="1"/>
          </p:cNvPicPr>
          <p:nvPr/>
        </p:nvPicPr>
        <p:blipFill>
          <a:blip r:embed="rId3">
            <a:extLst>
              <a:ext uri="{28A0092B-C50C-407E-A947-70E740481C1C}">
                <a14:useLocalDpi xmlns:a14="http://schemas.microsoft.com/office/drawing/2010/main" val="0"/>
              </a:ext>
            </a:extLst>
          </a:blip>
          <a:srcRect t="6027" b="6027"/>
          <a:stretch>
            <a:fillRect/>
          </a:stretch>
        </p:blipFill>
        <p:spPr>
          <a:xfrm>
            <a:off x="1589" y="1628800"/>
            <a:ext cx="12376565" cy="5016340"/>
          </a:xfrm>
          <a:prstGeom prst="rect">
            <a:avLst/>
          </a:prstGeom>
        </p:spPr>
      </p:pic>
    </p:spTree>
    <p:extLst>
      <p:ext uri="{BB962C8B-B14F-4D97-AF65-F5344CB8AC3E}">
        <p14:creationId xmlns:p14="http://schemas.microsoft.com/office/powerpoint/2010/main" val="1012156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homme&#10;&#10;Description générée avec un niveau de confiance très élevé">
            <a:extLst>
              <a:ext uri="{FF2B5EF4-FFF2-40B4-BE49-F238E27FC236}">
                <a16:creationId xmlns:a16="http://schemas.microsoft.com/office/drawing/2014/main" id="{68F501CD-B769-4499-AED8-25CCBC199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632" y="-603448"/>
            <a:ext cx="8734695" cy="7740573"/>
          </a:xfrm>
          <a:prstGeom prst="rect">
            <a:avLst/>
          </a:prstGeom>
        </p:spPr>
      </p:pic>
    </p:spTree>
    <p:extLst>
      <p:ext uri="{BB962C8B-B14F-4D97-AF65-F5344CB8AC3E}">
        <p14:creationId xmlns:p14="http://schemas.microsoft.com/office/powerpoint/2010/main" val="1652445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3395E-72C0-406C-90DB-0658150135C2}"/>
              </a:ext>
            </a:extLst>
          </p:cNvPr>
          <p:cNvSpPr>
            <a:spLocks noGrp="1"/>
          </p:cNvSpPr>
          <p:nvPr>
            <p:ph type="title"/>
          </p:nvPr>
        </p:nvSpPr>
        <p:spPr>
          <a:xfrm>
            <a:off x="380979" y="-341328"/>
            <a:ext cx="12319045" cy="1609262"/>
          </a:xfrm>
        </p:spPr>
        <p:txBody>
          <a:bodyPr>
            <a:normAutofit/>
          </a:bodyPr>
          <a:lstStyle/>
          <a:p>
            <a:r>
              <a:rPr lang="fr-FR" sz="3528" dirty="0">
                <a:solidFill>
                  <a:schemeClr val="tx1"/>
                </a:solidFill>
              </a:rPr>
              <a:t>HPV, un virus susceptible de toucher la majorité des individus</a:t>
            </a:r>
          </a:p>
        </p:txBody>
      </p:sp>
      <p:sp>
        <p:nvSpPr>
          <p:cNvPr id="3" name="Espace réservé du contenu 2">
            <a:extLst>
              <a:ext uri="{FF2B5EF4-FFF2-40B4-BE49-F238E27FC236}">
                <a16:creationId xmlns:a16="http://schemas.microsoft.com/office/drawing/2014/main" id="{83E55987-9B44-475C-84EA-13AD8B27F6D4}"/>
              </a:ext>
            </a:extLst>
          </p:cNvPr>
          <p:cNvSpPr>
            <a:spLocks noGrp="1"/>
          </p:cNvSpPr>
          <p:nvPr>
            <p:ph idx="1"/>
          </p:nvPr>
        </p:nvSpPr>
        <p:spPr>
          <a:xfrm>
            <a:off x="127631" y="1015992"/>
            <a:ext cx="9719631" cy="5037020"/>
          </a:xfrm>
        </p:spPr>
        <p:txBody>
          <a:bodyPr>
            <a:normAutofit/>
          </a:bodyPr>
          <a:lstStyle/>
          <a:p>
            <a:pPr marL="285738" indent="-285738">
              <a:buFont typeface="Wingdings" panose="05000000000000000000" pitchFamily="2" charset="2"/>
              <a:buChar char="Ø"/>
            </a:pPr>
            <a:r>
              <a:rPr lang="fr-FR" sz="1764" b="1" dirty="0">
                <a:solidFill>
                  <a:srgbClr val="C00000"/>
                </a:solidFill>
              </a:rPr>
              <a:t>Une des Infections Sexuellement Transmissibles les plus fréquentes</a:t>
            </a:r>
            <a:r>
              <a:rPr lang="fr-FR" sz="1764" b="1" baseline="30000" dirty="0">
                <a:solidFill>
                  <a:srgbClr val="C00000"/>
                </a:solidFill>
              </a:rPr>
              <a:t>1,2</a:t>
            </a:r>
            <a:endParaRPr lang="fr-FR" sz="900" b="1" baseline="30000" dirty="0">
              <a:solidFill>
                <a:srgbClr val="C00000"/>
              </a:solidFill>
            </a:endParaRPr>
          </a:p>
          <a:p>
            <a:pPr marL="742916" lvl="1" indent="-285738"/>
            <a:r>
              <a:rPr lang="fr-FR" sz="1588" b="1" dirty="0">
                <a:solidFill>
                  <a:srgbClr val="C00000"/>
                </a:solidFill>
              </a:rPr>
              <a:t>~70-80 % des hommes et des femmes sexuellement actifs </a:t>
            </a:r>
            <a:r>
              <a:rPr lang="fr-FR" sz="1588" dirty="0"/>
              <a:t>rencontreront </a:t>
            </a:r>
          </a:p>
          <a:p>
            <a:pPr marL="457178" lvl="1" indent="0">
              <a:buNone/>
            </a:pPr>
            <a:r>
              <a:rPr lang="fr-FR" sz="1588" dirty="0"/>
              <a:t>       un HPV au moins une fois au cours de leur vie</a:t>
            </a:r>
            <a:r>
              <a:rPr lang="fr-FR" sz="1588" baseline="30000" dirty="0"/>
              <a:t>1</a:t>
            </a:r>
          </a:p>
          <a:p>
            <a:pPr marL="742916" lvl="1" indent="-285738"/>
            <a:endParaRPr lang="fr-FR" sz="1588" baseline="30000" dirty="0"/>
          </a:p>
          <a:p>
            <a:pPr marL="457178" lvl="1" indent="0">
              <a:buNone/>
            </a:pPr>
            <a:endParaRPr lang="fr-FR" sz="1588" baseline="30000" dirty="0"/>
          </a:p>
          <a:p>
            <a:pPr marL="285738" indent="-285738">
              <a:buFont typeface="Wingdings" panose="05000000000000000000" pitchFamily="2" charset="2"/>
              <a:buChar char="Ø"/>
            </a:pPr>
            <a:r>
              <a:rPr lang="fr-FR" sz="1764" b="1" dirty="0">
                <a:solidFill>
                  <a:srgbClr val="C00000"/>
                </a:solidFill>
              </a:rPr>
              <a:t>Contagiosité</a:t>
            </a:r>
            <a:r>
              <a:rPr lang="fr-FR" sz="1764" b="1" dirty="0"/>
              <a:t> élevée</a:t>
            </a:r>
            <a:r>
              <a:rPr lang="fr-FR" sz="1764" b="1" baseline="30000" dirty="0"/>
              <a:t>3</a:t>
            </a:r>
          </a:p>
          <a:p>
            <a:pPr marL="742916" lvl="1" indent="-285738"/>
            <a:r>
              <a:rPr lang="fr-FR" sz="1588" b="1" dirty="0">
                <a:solidFill>
                  <a:srgbClr val="C00000"/>
                </a:solidFill>
              </a:rPr>
              <a:t>~60% </a:t>
            </a:r>
            <a:r>
              <a:rPr lang="fr-FR" sz="1588" b="1" dirty="0"/>
              <a:t>des partenaires des personnes infectées développent une infection </a:t>
            </a:r>
          </a:p>
          <a:p>
            <a:pPr marL="285738" indent="-285738">
              <a:buFont typeface="Wingdings" panose="05000000000000000000" pitchFamily="2" charset="2"/>
              <a:buChar char="Ø"/>
            </a:pPr>
            <a:endParaRPr lang="fr-FR" sz="1764" b="1" dirty="0">
              <a:solidFill>
                <a:srgbClr val="C00000"/>
              </a:solidFill>
            </a:endParaRPr>
          </a:p>
          <a:p>
            <a:pPr marL="285738" indent="-285738">
              <a:buFont typeface="Wingdings" panose="05000000000000000000" pitchFamily="2" charset="2"/>
              <a:buChar char="Ø"/>
            </a:pPr>
            <a:r>
              <a:rPr lang="fr-FR" sz="1764" b="1" dirty="0">
                <a:solidFill>
                  <a:srgbClr val="C00000"/>
                </a:solidFill>
              </a:rPr>
              <a:t>HPV : une infection précoce, dès les premiers contacts sexuels</a:t>
            </a:r>
          </a:p>
          <a:p>
            <a:pPr marL="742916" lvl="1" indent="-285738">
              <a:buFont typeface="Wingdings" panose="05000000000000000000" pitchFamily="2" charset="2"/>
              <a:buChar char="Ø"/>
            </a:pPr>
            <a:r>
              <a:rPr lang="fr-FR" sz="1401" dirty="0"/>
              <a:t>Pic de l’infection  : </a:t>
            </a:r>
            <a:r>
              <a:rPr lang="fr-FR" sz="1401" b="1" dirty="0"/>
              <a:t>avant 25 ans</a:t>
            </a:r>
            <a:r>
              <a:rPr lang="fr-FR" sz="1401" baseline="30000" dirty="0"/>
              <a:t>3</a:t>
            </a:r>
            <a:r>
              <a:rPr lang="fr-FR" sz="1401" dirty="0"/>
              <a:t> chez la femme</a:t>
            </a:r>
          </a:p>
          <a:p>
            <a:pPr marL="457178" lvl="1" indent="0">
              <a:buNone/>
            </a:pPr>
            <a:endParaRPr lang="fr-FR" sz="1401" baseline="30000" dirty="0"/>
          </a:p>
          <a:p>
            <a:pPr marL="457178" lvl="1" indent="0">
              <a:buNone/>
            </a:pPr>
            <a:endParaRPr lang="fr-FR" sz="1401" baseline="30000" dirty="0"/>
          </a:p>
          <a:p>
            <a:pPr marL="457178" lvl="1" indent="0">
              <a:buNone/>
            </a:pPr>
            <a:endParaRPr lang="fr-FR" sz="1401" baseline="30000" dirty="0"/>
          </a:p>
          <a:p>
            <a:pPr marL="468608" indent="-285738">
              <a:buFont typeface="Wingdings" panose="05000000000000000000" pitchFamily="2" charset="2"/>
              <a:buChar char="Ø"/>
            </a:pPr>
            <a:r>
              <a:rPr lang="fr-FR" sz="1612" b="1" dirty="0">
                <a:solidFill>
                  <a:srgbClr val="C00000"/>
                </a:solidFill>
              </a:rPr>
              <a:t>Facteurs de persistance de l’infection ou cofacteurs de la carcinogénèse</a:t>
            </a:r>
            <a:r>
              <a:rPr lang="fr-FR" sz="1612" b="1" baseline="30000" dirty="0">
                <a:solidFill>
                  <a:srgbClr val="C00000"/>
                </a:solidFill>
              </a:rPr>
              <a:t>2,5</a:t>
            </a:r>
            <a:r>
              <a:rPr lang="fr-FR" sz="1612" b="1" dirty="0">
                <a:solidFill>
                  <a:srgbClr val="C00000"/>
                </a:solidFill>
              </a:rPr>
              <a:t> : </a:t>
            </a:r>
            <a:r>
              <a:rPr lang="fr-FR" sz="1612" dirty="0"/>
              <a:t>rapports sexuels à un âge précoce, multiplicité des partenaires, multiparité, tabagisme, autres IST, contraceptifs hormonaux, immunodépression, charge virale, type de HPV (16 ou 18)</a:t>
            </a:r>
            <a:endParaRPr lang="fr-FR" sz="1401" baseline="30000" dirty="0"/>
          </a:p>
          <a:p>
            <a:endParaRPr lang="fr-FR" dirty="0"/>
          </a:p>
        </p:txBody>
      </p:sp>
      <p:sp>
        <p:nvSpPr>
          <p:cNvPr id="4" name="Espace réservé du numéro de diapositive 3">
            <a:extLst>
              <a:ext uri="{FF2B5EF4-FFF2-40B4-BE49-F238E27FC236}">
                <a16:creationId xmlns:a16="http://schemas.microsoft.com/office/drawing/2014/main" id="{50DF5581-05E8-419D-89A7-FAE2F0E27BCA}"/>
              </a:ext>
            </a:extLst>
          </p:cNvPr>
          <p:cNvSpPr>
            <a:spLocks noGrp="1"/>
          </p:cNvSpPr>
          <p:nvPr>
            <p:ph type="sldNum" sz="quarter" idx="12"/>
          </p:nvPr>
        </p:nvSpPr>
        <p:spPr/>
        <p:txBody>
          <a:bodyPr/>
          <a:lstStyle/>
          <a:p>
            <a:fld id="{5252D538-3850-4358-8F33-47988F426DE0}" type="slidenum">
              <a:rPr lang="fr-FR" smtClean="0"/>
              <a:t>5</a:t>
            </a:fld>
            <a:endParaRPr lang="fr-FR"/>
          </a:p>
        </p:txBody>
      </p:sp>
      <p:sp>
        <p:nvSpPr>
          <p:cNvPr id="8" name="ZoneTexte 7">
            <a:extLst>
              <a:ext uri="{FF2B5EF4-FFF2-40B4-BE49-F238E27FC236}">
                <a16:creationId xmlns:a16="http://schemas.microsoft.com/office/drawing/2014/main" id="{5457FF2E-EB42-4A5C-9036-6763DB5C4C19}"/>
              </a:ext>
            </a:extLst>
          </p:cNvPr>
          <p:cNvSpPr txBox="1"/>
          <p:nvPr/>
        </p:nvSpPr>
        <p:spPr>
          <a:xfrm>
            <a:off x="7322437" y="5923522"/>
            <a:ext cx="4847747" cy="553998"/>
          </a:xfrm>
          <a:prstGeom prst="rect">
            <a:avLst/>
          </a:prstGeom>
          <a:solidFill>
            <a:schemeClr val="bg2"/>
          </a:solidFill>
        </p:spPr>
        <p:txBody>
          <a:bodyPr wrap="square">
            <a:spAutoFit/>
          </a:bodyPr>
          <a:lstStyle>
            <a:defPPr>
              <a:defRPr lang="en-US"/>
            </a:defPPr>
            <a:lvl1pPr marL="97195" indent="-97195">
              <a:buFont typeface="Wingdings" pitchFamily="2" charset="2"/>
              <a:buChar char="Ø"/>
              <a:defRPr sz="567">
                <a:solidFill>
                  <a:srgbClr val="BBE0E3">
                    <a:lumMod val="50000"/>
                  </a:srgbClr>
                </a:solidFill>
              </a:defRPr>
            </a:lvl1pPr>
          </a:lstStyle>
          <a:p>
            <a:r>
              <a:rPr lang="en-US" sz="1000" dirty="0"/>
              <a:t>3 –</a:t>
            </a:r>
            <a:r>
              <a:rPr lang="fr-FR" sz="1000" dirty="0"/>
              <a:t>Gavillon N et al. </a:t>
            </a:r>
            <a:r>
              <a:rPr lang="pt-BR" sz="1000" dirty="0"/>
              <a:t>Gynecol Obstet Fertil. 2010;38(3):199-204</a:t>
            </a:r>
          </a:p>
          <a:p>
            <a:r>
              <a:rPr lang="en-US" sz="1000" dirty="0"/>
              <a:t>4- Heard et al. BEH 2014</a:t>
            </a:r>
          </a:p>
          <a:p>
            <a:r>
              <a:rPr lang="en-US" sz="1000" dirty="0"/>
              <a:t>5- </a:t>
            </a:r>
            <a:r>
              <a:rPr lang="fr-FR" sz="1000" dirty="0"/>
              <a:t>De </a:t>
            </a:r>
            <a:r>
              <a:rPr lang="fr-FR" sz="1000" dirty="0" err="1"/>
              <a:t>Sanjosé</a:t>
            </a:r>
            <a:r>
              <a:rPr lang="fr-FR" sz="1000" dirty="0"/>
              <a:t> et al. Best Practice and </a:t>
            </a:r>
            <a:r>
              <a:rPr lang="fr-FR" sz="1000" dirty="0" err="1"/>
              <a:t>Research</a:t>
            </a:r>
            <a:r>
              <a:rPr lang="fr-FR" sz="1000" dirty="0"/>
              <a:t> Clin </a:t>
            </a:r>
            <a:r>
              <a:rPr lang="fr-FR" sz="1000" dirty="0" err="1"/>
              <a:t>Obst</a:t>
            </a:r>
            <a:r>
              <a:rPr lang="fr-FR" sz="1000" dirty="0"/>
              <a:t> and </a:t>
            </a:r>
            <a:r>
              <a:rPr lang="fr-FR" sz="1000" dirty="0" err="1"/>
              <a:t>Gynec</a:t>
            </a:r>
            <a:r>
              <a:rPr lang="fr-FR" sz="1000" dirty="0"/>
              <a:t>. 2018</a:t>
            </a:r>
            <a:endParaRPr lang="en-US" sz="1000" dirty="0"/>
          </a:p>
        </p:txBody>
      </p:sp>
      <p:sp>
        <p:nvSpPr>
          <p:cNvPr id="9" name="ZoneTexte 8">
            <a:extLst>
              <a:ext uri="{FF2B5EF4-FFF2-40B4-BE49-F238E27FC236}">
                <a16:creationId xmlns:a16="http://schemas.microsoft.com/office/drawing/2014/main" id="{E1A5F7CA-79B3-4C34-95D8-199E27A02F8E}"/>
              </a:ext>
            </a:extLst>
          </p:cNvPr>
          <p:cNvSpPr txBox="1"/>
          <p:nvPr/>
        </p:nvSpPr>
        <p:spPr>
          <a:xfrm>
            <a:off x="121834" y="5960311"/>
            <a:ext cx="7162045" cy="553998"/>
          </a:xfrm>
          <a:prstGeom prst="rect">
            <a:avLst/>
          </a:prstGeom>
          <a:solidFill>
            <a:schemeClr val="bg2"/>
          </a:solidFill>
        </p:spPr>
        <p:txBody>
          <a:bodyPr wrap="square">
            <a:spAutoFit/>
          </a:bodyPr>
          <a:lstStyle>
            <a:defPPr>
              <a:defRPr lang="en-US"/>
            </a:defPPr>
            <a:lvl1pPr marL="97195" indent="-97195">
              <a:buFont typeface="Wingdings" pitchFamily="2" charset="2"/>
              <a:buChar char="Ø"/>
              <a:defRPr sz="567">
                <a:solidFill>
                  <a:srgbClr val="BBE0E3">
                    <a:lumMod val="50000"/>
                  </a:srgbClr>
                </a:solidFill>
              </a:defRPr>
            </a:lvl1pPr>
          </a:lstStyle>
          <a:p>
            <a:r>
              <a:rPr lang="en-US" sz="1000" dirty="0"/>
              <a:t>1- </a:t>
            </a:r>
            <a:r>
              <a:rPr lang="fr-FR" sz="1000" dirty="0"/>
              <a:t>Santé Publique France </a:t>
            </a:r>
            <a:r>
              <a:rPr lang="fr-FR" sz="1000" dirty="0">
                <a:hlinkClick r:id="rId3"/>
              </a:rPr>
              <a:t>https://www.santepubliquefrance.fr/maladies-et-traumatismes/maladies-a-prevention-vaccinale/infections-a-papillomavirus/la-maladie/#tabs</a:t>
            </a:r>
            <a:r>
              <a:rPr lang="fr-FR" sz="1000" dirty="0"/>
              <a:t> </a:t>
            </a:r>
          </a:p>
          <a:p>
            <a:r>
              <a:rPr lang="fr-FR" sz="1000" dirty="0"/>
              <a:t>2- OMS. Vaccins contre les HPV : note de synthèse, mai 2017. Relevé épidémiologique hebdomadaire Mai 2017</a:t>
            </a:r>
          </a:p>
        </p:txBody>
      </p:sp>
      <p:pic>
        <p:nvPicPr>
          <p:cNvPr id="10" name="Image 9">
            <a:extLst>
              <a:ext uri="{FF2B5EF4-FFF2-40B4-BE49-F238E27FC236}">
                <a16:creationId xmlns:a16="http://schemas.microsoft.com/office/drawing/2014/main" id="{DDB9190B-5842-4609-BC0A-909A786B5F5E}"/>
              </a:ext>
            </a:extLst>
          </p:cNvPr>
          <p:cNvPicPr>
            <a:picLocks noChangeAspect="1"/>
          </p:cNvPicPr>
          <p:nvPr/>
        </p:nvPicPr>
        <p:blipFill>
          <a:blip r:embed="rId4"/>
          <a:stretch>
            <a:fillRect/>
          </a:stretch>
        </p:blipFill>
        <p:spPr>
          <a:xfrm>
            <a:off x="9398012" y="2285996"/>
            <a:ext cx="2312322" cy="2178584"/>
          </a:xfrm>
          <a:prstGeom prst="rect">
            <a:avLst/>
          </a:prstGeom>
        </p:spPr>
      </p:pic>
      <p:pic>
        <p:nvPicPr>
          <p:cNvPr id="11" name="Image 10">
            <a:extLst>
              <a:ext uri="{FF2B5EF4-FFF2-40B4-BE49-F238E27FC236}">
                <a16:creationId xmlns:a16="http://schemas.microsoft.com/office/drawing/2014/main" id="{87570167-0A9C-49B2-AFFB-91814974E24F}"/>
              </a:ext>
            </a:extLst>
          </p:cNvPr>
          <p:cNvPicPr>
            <a:picLocks noChangeAspect="1"/>
          </p:cNvPicPr>
          <p:nvPr/>
        </p:nvPicPr>
        <p:blipFill>
          <a:blip r:embed="rId5"/>
          <a:stretch>
            <a:fillRect/>
          </a:stretch>
        </p:blipFill>
        <p:spPr>
          <a:xfrm>
            <a:off x="9632150" y="4651891"/>
            <a:ext cx="1729607" cy="150552"/>
          </a:xfrm>
          <a:prstGeom prst="rect">
            <a:avLst/>
          </a:prstGeom>
        </p:spPr>
      </p:pic>
      <p:pic>
        <p:nvPicPr>
          <p:cNvPr id="12" name="Image 11">
            <a:extLst>
              <a:ext uri="{FF2B5EF4-FFF2-40B4-BE49-F238E27FC236}">
                <a16:creationId xmlns:a16="http://schemas.microsoft.com/office/drawing/2014/main" id="{B4B3E2ED-27C8-4A96-9EF9-112595135D10}"/>
              </a:ext>
            </a:extLst>
          </p:cNvPr>
          <p:cNvPicPr>
            <a:picLocks noChangeAspect="1"/>
          </p:cNvPicPr>
          <p:nvPr/>
        </p:nvPicPr>
        <p:blipFill>
          <a:blip r:embed="rId6"/>
          <a:stretch>
            <a:fillRect/>
          </a:stretch>
        </p:blipFill>
        <p:spPr>
          <a:xfrm>
            <a:off x="9669156" y="4777519"/>
            <a:ext cx="1905007" cy="181886"/>
          </a:xfrm>
          <a:prstGeom prst="rect">
            <a:avLst/>
          </a:prstGeom>
        </p:spPr>
      </p:pic>
      <p:pic>
        <p:nvPicPr>
          <p:cNvPr id="13" name="Image 12">
            <a:extLst>
              <a:ext uri="{FF2B5EF4-FFF2-40B4-BE49-F238E27FC236}">
                <a16:creationId xmlns:a16="http://schemas.microsoft.com/office/drawing/2014/main" id="{4B0EDB24-F4CF-4DF0-9C19-5D507DAB9283}"/>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sharpenSoften amount="100000"/>
                    </a14:imgEffect>
                    <a14:imgEffect>
                      <a14:colorTemperature colorTemp="4769"/>
                    </a14:imgEffect>
                    <a14:imgEffect>
                      <a14:brightnessContrast bright="-12000" contrast="44000"/>
                    </a14:imgEffect>
                  </a14:imgLayer>
                </a14:imgProps>
              </a:ext>
            </a:extLst>
          </a:blip>
          <a:stretch>
            <a:fillRect/>
          </a:stretch>
        </p:blipFill>
        <p:spPr>
          <a:xfrm>
            <a:off x="8845107" y="891288"/>
            <a:ext cx="2171429" cy="1211868"/>
          </a:xfrm>
          <a:prstGeom prst="rect">
            <a:avLst/>
          </a:prstGeom>
          <a:effectLst>
            <a:glow rad="127000">
              <a:schemeClr val="bg1"/>
            </a:glow>
          </a:effectLst>
        </p:spPr>
      </p:pic>
      <p:pic>
        <p:nvPicPr>
          <p:cNvPr id="14" name="Image 13">
            <a:extLst>
              <a:ext uri="{FF2B5EF4-FFF2-40B4-BE49-F238E27FC236}">
                <a16:creationId xmlns:a16="http://schemas.microsoft.com/office/drawing/2014/main" id="{D6DD79C8-CAD9-4B05-9B4B-3D0111F5BC7A}"/>
              </a:ext>
            </a:extLst>
          </p:cNvPr>
          <p:cNvPicPr>
            <a:picLocks noChangeAspect="1"/>
          </p:cNvPicPr>
          <p:nvPr/>
        </p:nvPicPr>
        <p:blipFill>
          <a:blip r:embed="rId9"/>
          <a:stretch>
            <a:fillRect/>
          </a:stretch>
        </p:blipFill>
        <p:spPr>
          <a:xfrm>
            <a:off x="10621660" y="2898717"/>
            <a:ext cx="789752" cy="201310"/>
          </a:xfrm>
          <a:prstGeom prst="rect">
            <a:avLst/>
          </a:prstGeom>
        </p:spPr>
      </p:pic>
    </p:spTree>
    <p:extLst>
      <p:ext uri="{BB962C8B-B14F-4D97-AF65-F5344CB8AC3E}">
        <p14:creationId xmlns:p14="http://schemas.microsoft.com/office/powerpoint/2010/main" val="1972182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82E0F9-905F-47C4-8DF3-9F3779E4B852}"/>
              </a:ext>
            </a:extLst>
          </p:cNvPr>
          <p:cNvSpPr>
            <a:spLocks noGrp="1"/>
          </p:cNvSpPr>
          <p:nvPr>
            <p:ph type="title"/>
          </p:nvPr>
        </p:nvSpPr>
        <p:spPr>
          <a:xfrm>
            <a:off x="507980" y="83162"/>
            <a:ext cx="10962696" cy="1076100"/>
          </a:xfrm>
        </p:spPr>
        <p:txBody>
          <a:bodyPr>
            <a:noAutofit/>
          </a:bodyPr>
          <a:lstStyle/>
          <a:p>
            <a:r>
              <a:rPr lang="fr-FR" sz="4586" dirty="0">
                <a:solidFill>
                  <a:schemeClr val="tx1"/>
                </a:solidFill>
              </a:rPr>
              <a:t>Spécificité des infections HPV chez les hommes</a:t>
            </a:r>
          </a:p>
        </p:txBody>
      </p:sp>
      <p:sp>
        <p:nvSpPr>
          <p:cNvPr id="4" name="Espace réservé du contenu 1">
            <a:extLst>
              <a:ext uri="{FF2B5EF4-FFF2-40B4-BE49-F238E27FC236}">
                <a16:creationId xmlns:a16="http://schemas.microsoft.com/office/drawing/2014/main" id="{1683890B-4F8A-49BC-975A-862EC02DD7E2}"/>
              </a:ext>
            </a:extLst>
          </p:cNvPr>
          <p:cNvSpPr txBox="1">
            <a:spLocks/>
          </p:cNvSpPr>
          <p:nvPr/>
        </p:nvSpPr>
        <p:spPr>
          <a:xfrm>
            <a:off x="161439" y="1526074"/>
            <a:ext cx="5648788" cy="4302368"/>
          </a:xfrm>
          <a:prstGeom prst="rect">
            <a:avLst/>
          </a:prstGeom>
        </p:spPr>
        <p:txBody>
          <a:bodyPr>
            <a:normAutofit fontScale="85000"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fr-FR" dirty="0">
                <a:solidFill>
                  <a:schemeClr val="tx2"/>
                </a:solidFill>
              </a:rPr>
              <a:t>Une </a:t>
            </a:r>
            <a:r>
              <a:rPr lang="fr-FR" b="1" dirty="0">
                <a:solidFill>
                  <a:schemeClr val="tx2"/>
                </a:solidFill>
              </a:rPr>
              <a:t>sensibilité</a:t>
            </a:r>
            <a:r>
              <a:rPr lang="fr-FR" dirty="0">
                <a:solidFill>
                  <a:schemeClr val="tx2"/>
                </a:solidFill>
              </a:rPr>
              <a:t> aux infections HPV </a:t>
            </a:r>
            <a:r>
              <a:rPr lang="fr-FR" b="1" dirty="0">
                <a:solidFill>
                  <a:schemeClr val="tx2"/>
                </a:solidFill>
              </a:rPr>
              <a:t>plus élevée </a:t>
            </a:r>
            <a:r>
              <a:rPr lang="fr-FR" dirty="0">
                <a:solidFill>
                  <a:schemeClr val="tx2"/>
                </a:solidFill>
              </a:rPr>
              <a:t>que celle des femmes</a:t>
            </a:r>
            <a:r>
              <a:rPr lang="fr-FR" baseline="30000" dirty="0">
                <a:solidFill>
                  <a:schemeClr val="tx2"/>
                </a:solidFill>
              </a:rPr>
              <a:t>1</a:t>
            </a:r>
            <a:endParaRPr lang="fr-FR" dirty="0">
              <a:solidFill>
                <a:schemeClr val="tx2"/>
              </a:solidFill>
            </a:endParaRPr>
          </a:p>
          <a:p>
            <a:endParaRPr lang="fr-FR" dirty="0">
              <a:solidFill>
                <a:schemeClr val="tx2"/>
              </a:solidFill>
            </a:endParaRPr>
          </a:p>
          <a:p>
            <a:r>
              <a:rPr lang="fr-FR" dirty="0">
                <a:solidFill>
                  <a:schemeClr val="tx2"/>
                </a:solidFill>
              </a:rPr>
              <a:t>Des </a:t>
            </a:r>
            <a:r>
              <a:rPr lang="fr-FR" b="1" dirty="0">
                <a:solidFill>
                  <a:schemeClr val="tx2"/>
                </a:solidFill>
              </a:rPr>
              <a:t>infections plus fréquentes</a:t>
            </a:r>
            <a:r>
              <a:rPr lang="fr-FR" dirty="0">
                <a:solidFill>
                  <a:schemeClr val="tx2"/>
                </a:solidFill>
              </a:rPr>
              <a:t>, tout au long de la vie</a:t>
            </a:r>
            <a:r>
              <a:rPr lang="fr-FR" baseline="30000" dirty="0">
                <a:solidFill>
                  <a:schemeClr val="tx2"/>
                </a:solidFill>
              </a:rPr>
              <a:t>1</a:t>
            </a:r>
            <a:endParaRPr lang="fr-FR" dirty="0">
              <a:solidFill>
                <a:schemeClr val="tx2"/>
              </a:solidFill>
            </a:endParaRPr>
          </a:p>
          <a:p>
            <a:endParaRPr lang="fr-FR" dirty="0">
              <a:solidFill>
                <a:schemeClr val="tx2"/>
              </a:solidFill>
            </a:endParaRPr>
          </a:p>
          <a:p>
            <a:r>
              <a:rPr lang="fr-FR" dirty="0">
                <a:solidFill>
                  <a:schemeClr val="tx2"/>
                </a:solidFill>
              </a:rPr>
              <a:t>Une probabilité de </a:t>
            </a:r>
            <a:r>
              <a:rPr lang="fr-FR" b="1" dirty="0">
                <a:solidFill>
                  <a:schemeClr val="tx2"/>
                </a:solidFill>
              </a:rPr>
              <a:t>séroconversion moins élevée </a:t>
            </a:r>
            <a:r>
              <a:rPr lang="fr-FR" dirty="0">
                <a:solidFill>
                  <a:schemeClr val="tx2"/>
                </a:solidFill>
              </a:rPr>
              <a:t>que chez les femmes</a:t>
            </a:r>
            <a:r>
              <a:rPr lang="fr-FR" baseline="30000" dirty="0">
                <a:solidFill>
                  <a:schemeClr val="tx2"/>
                </a:solidFill>
              </a:rPr>
              <a:t>1</a:t>
            </a:r>
            <a:endParaRPr lang="fr-FR" dirty="0">
              <a:solidFill>
                <a:schemeClr val="tx2"/>
              </a:solidFill>
            </a:endParaRPr>
          </a:p>
          <a:p>
            <a:endParaRPr lang="fr-FR" dirty="0">
              <a:solidFill>
                <a:schemeClr val="tx2"/>
              </a:solidFill>
            </a:endParaRPr>
          </a:p>
          <a:p>
            <a:r>
              <a:rPr lang="fr-FR" dirty="0">
                <a:solidFill>
                  <a:schemeClr val="tx2"/>
                </a:solidFill>
              </a:rPr>
              <a:t>Des </a:t>
            </a:r>
            <a:r>
              <a:rPr lang="fr-FR" b="1" dirty="0">
                <a:solidFill>
                  <a:schemeClr val="tx2"/>
                </a:solidFill>
              </a:rPr>
              <a:t>anticorps naturels non protecteurs</a:t>
            </a:r>
            <a:r>
              <a:rPr lang="fr-FR" baseline="30000" dirty="0">
                <a:solidFill>
                  <a:schemeClr val="tx2"/>
                </a:solidFill>
              </a:rPr>
              <a:t>2</a:t>
            </a:r>
          </a:p>
        </p:txBody>
      </p:sp>
      <p:sp>
        <p:nvSpPr>
          <p:cNvPr id="5" name="Rectangle : coins arrondis 4">
            <a:extLst>
              <a:ext uri="{FF2B5EF4-FFF2-40B4-BE49-F238E27FC236}">
                <a16:creationId xmlns:a16="http://schemas.microsoft.com/office/drawing/2014/main" id="{DA8184A8-CD6C-4EB1-B12E-5D0A0B182214}"/>
              </a:ext>
            </a:extLst>
          </p:cNvPr>
          <p:cNvSpPr/>
          <p:nvPr/>
        </p:nvSpPr>
        <p:spPr bwMode="auto">
          <a:xfrm>
            <a:off x="7493005" y="1708320"/>
            <a:ext cx="3792174" cy="3781031"/>
          </a:xfrm>
          <a:prstGeom prst="roundRect">
            <a:avLst/>
          </a:prstGeom>
          <a:solidFill>
            <a:schemeClr val="accent2"/>
          </a:solidFill>
          <a:ln>
            <a:noFill/>
          </a:ln>
          <a:effectLst>
            <a:outerShdw blurRad="50800" dist="38100" dir="2700000" algn="tl" rotWithShape="0">
              <a:prstClr val="black">
                <a:alpha val="40000"/>
              </a:prstClr>
            </a:outerShdw>
          </a:effectLst>
        </p:spPr>
        <p:txBody>
          <a:bodyPr vert="horz" wrap="square" lIns="91435" tIns="45718" rIns="91435" bIns="45718" numCol="1" rtlCol="0" anchor="t" anchorCtr="0" compatLnSpc="1">
            <a:prstTxWarp prst="textNoShape">
              <a:avLst/>
            </a:prstTxWarp>
            <a:spAutoFit/>
          </a:bodyPr>
          <a:lstStyle/>
          <a:p>
            <a:pPr algn="ctr"/>
            <a:r>
              <a:rPr lang="fr-FR" sz="2401" dirty="0">
                <a:solidFill>
                  <a:schemeClr val="bg1"/>
                </a:solidFill>
              </a:rPr>
              <a:t>Les hommes seraient donc </a:t>
            </a:r>
            <a:r>
              <a:rPr lang="fr-FR" sz="2401" b="1" dirty="0">
                <a:solidFill>
                  <a:schemeClr val="bg1"/>
                </a:solidFill>
                <a:effectLst>
                  <a:outerShdw blurRad="38100" dist="38100" dir="2700000" algn="tl">
                    <a:srgbClr val="000000">
                      <a:alpha val="43137"/>
                    </a:srgbClr>
                  </a:outerShdw>
                </a:effectLst>
              </a:rPr>
              <a:t>plus susceptibles</a:t>
            </a:r>
            <a:r>
              <a:rPr lang="fr-FR" sz="2401" dirty="0">
                <a:solidFill>
                  <a:schemeClr val="bg1"/>
                </a:solidFill>
              </a:rPr>
              <a:t> aux infections HPV tout au long de leur vie,</a:t>
            </a:r>
          </a:p>
          <a:p>
            <a:pPr algn="ctr"/>
            <a:r>
              <a:rPr lang="fr-FR" sz="2401" dirty="0">
                <a:solidFill>
                  <a:schemeClr val="bg1"/>
                </a:solidFill>
              </a:rPr>
              <a:t>et </a:t>
            </a:r>
            <a:r>
              <a:rPr lang="fr-FR" sz="2401" b="1" dirty="0">
                <a:solidFill>
                  <a:schemeClr val="bg1"/>
                </a:solidFill>
                <a:effectLst>
                  <a:outerShdw blurRad="38100" dist="38100" dir="2700000" algn="tl">
                    <a:srgbClr val="000000">
                      <a:alpha val="43137"/>
                    </a:srgbClr>
                  </a:outerShdw>
                </a:effectLst>
              </a:rPr>
              <a:t>moins bien armés </a:t>
            </a:r>
            <a:r>
              <a:rPr lang="fr-FR" sz="2401" dirty="0">
                <a:solidFill>
                  <a:schemeClr val="bg1"/>
                </a:solidFill>
              </a:rPr>
              <a:t>que les femmes pour s’en protéger naturellement.</a:t>
            </a:r>
          </a:p>
        </p:txBody>
      </p:sp>
      <p:sp>
        <p:nvSpPr>
          <p:cNvPr id="6" name="ZoneTexte 5">
            <a:extLst>
              <a:ext uri="{FF2B5EF4-FFF2-40B4-BE49-F238E27FC236}">
                <a16:creationId xmlns:a16="http://schemas.microsoft.com/office/drawing/2014/main" id="{63639641-F85D-425B-AEF1-0BA9997F0ABA}"/>
              </a:ext>
            </a:extLst>
          </p:cNvPr>
          <p:cNvSpPr txBox="1"/>
          <p:nvPr/>
        </p:nvSpPr>
        <p:spPr>
          <a:xfrm>
            <a:off x="1900" y="6165385"/>
            <a:ext cx="11283280" cy="246221"/>
          </a:xfrm>
          <a:prstGeom prst="rect">
            <a:avLst/>
          </a:prstGeom>
          <a:solidFill>
            <a:schemeClr val="bg1">
              <a:lumMod val="95000"/>
            </a:schemeClr>
          </a:solidFill>
        </p:spPr>
        <p:txBody>
          <a:bodyPr wrap="square" rtlCol="0">
            <a:spAutoFit/>
          </a:bodyPr>
          <a:lstStyle/>
          <a:p>
            <a:pPr defTabSz="914358"/>
            <a:r>
              <a:rPr lang="en-US" sz="1000" dirty="0">
                <a:solidFill>
                  <a:srgbClr val="BBE0E3">
                    <a:lumMod val="50000"/>
                  </a:srgbClr>
                </a:solidFill>
                <a:latin typeface="Arial"/>
                <a:cs typeface="Arial"/>
                <a:sym typeface="Wingdings" panose="05000000000000000000" pitchFamily="2" charset="2"/>
              </a:rPr>
              <a:t> </a:t>
            </a:r>
            <a:r>
              <a:rPr lang="en-US" sz="1000" dirty="0">
                <a:solidFill>
                  <a:srgbClr val="BBE0E3">
                    <a:lumMod val="50000"/>
                  </a:srgbClr>
                </a:solidFill>
                <a:latin typeface="Arial"/>
                <a:cs typeface="Arial"/>
              </a:rPr>
              <a:t>1 - Giuliano AR. Int J Cancer. 2015;136(12):2752–2760        </a:t>
            </a:r>
            <a:r>
              <a:rPr lang="en-US" sz="1000" dirty="0">
                <a:solidFill>
                  <a:srgbClr val="BBE0E3">
                    <a:lumMod val="50000"/>
                  </a:srgbClr>
                </a:solidFill>
                <a:latin typeface="Arial"/>
                <a:cs typeface="Arial"/>
                <a:sym typeface="Wingdings" panose="05000000000000000000" pitchFamily="2" charset="2"/>
              </a:rPr>
              <a:t> 2</a:t>
            </a:r>
            <a:r>
              <a:rPr lang="en-US" sz="1000" dirty="0">
                <a:solidFill>
                  <a:srgbClr val="BBE0E3">
                    <a:lumMod val="50000"/>
                  </a:srgbClr>
                </a:solidFill>
                <a:latin typeface="Arial"/>
                <a:cs typeface="Arial"/>
              </a:rPr>
              <a:t> - Lu B et al. Cancer Res. 2012;72:676–685.</a:t>
            </a:r>
            <a:endParaRPr lang="fr-FR" sz="1000" dirty="0">
              <a:solidFill>
                <a:srgbClr val="BBE0E3">
                  <a:lumMod val="50000"/>
                </a:srgbClr>
              </a:solidFill>
              <a:latin typeface="Arial"/>
              <a:cs typeface="Arial"/>
            </a:endParaRPr>
          </a:p>
        </p:txBody>
      </p:sp>
      <p:sp>
        <p:nvSpPr>
          <p:cNvPr id="7" name="Espace réservé du numéro de diapositive 2">
            <a:extLst>
              <a:ext uri="{FF2B5EF4-FFF2-40B4-BE49-F238E27FC236}">
                <a16:creationId xmlns:a16="http://schemas.microsoft.com/office/drawing/2014/main" id="{4EE3FCCA-C8BD-403C-971F-2BEAAA9AB6ED}"/>
              </a:ext>
            </a:extLst>
          </p:cNvPr>
          <p:cNvSpPr txBox="1">
            <a:spLocks/>
          </p:cNvSpPr>
          <p:nvPr/>
        </p:nvSpPr>
        <p:spPr>
          <a:xfrm>
            <a:off x="11324033" y="6272640"/>
            <a:ext cx="640081" cy="365107"/>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CD41CC11-DAE4-47F7-9853-195E25E9FCC5}" type="slidenum">
              <a:rPr lang="fr-FR" sz="1588" b="1">
                <a:solidFill>
                  <a:schemeClr val="bg1"/>
                </a:solidFill>
              </a:rPr>
              <a:pPr/>
              <a:t>6</a:t>
            </a:fld>
            <a:endParaRPr lang="fr-FR" sz="1588" b="1" dirty="0">
              <a:solidFill>
                <a:schemeClr val="bg1"/>
              </a:solidFill>
            </a:endParaRPr>
          </a:p>
        </p:txBody>
      </p:sp>
    </p:spTree>
    <p:extLst>
      <p:ext uri="{BB962C8B-B14F-4D97-AF65-F5344CB8AC3E}">
        <p14:creationId xmlns:p14="http://schemas.microsoft.com/office/powerpoint/2010/main" val="54528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D64A62B-1BCD-4847-BA75-EA2B150EF01E}"/>
              </a:ext>
            </a:extLst>
          </p:cNvPr>
          <p:cNvSpPr>
            <a:spLocks noGrp="1"/>
          </p:cNvSpPr>
          <p:nvPr>
            <p:ph type="title"/>
          </p:nvPr>
        </p:nvSpPr>
        <p:spPr>
          <a:xfrm>
            <a:off x="40731" y="163723"/>
            <a:ext cx="12065022" cy="1076100"/>
          </a:xfrm>
        </p:spPr>
        <p:txBody>
          <a:bodyPr>
            <a:normAutofit/>
          </a:bodyPr>
          <a:lstStyle/>
          <a:p>
            <a:r>
              <a:rPr lang="fr-FR" sz="4586" dirty="0">
                <a:solidFill>
                  <a:schemeClr val="tx1"/>
                </a:solidFill>
              </a:rPr>
              <a:t>Transmission des HPV : les hommes plus à risque</a:t>
            </a:r>
          </a:p>
        </p:txBody>
      </p:sp>
      <p:sp>
        <p:nvSpPr>
          <p:cNvPr id="2" name="Espace réservé du contenu 1">
            <a:extLst>
              <a:ext uri="{FF2B5EF4-FFF2-40B4-BE49-F238E27FC236}">
                <a16:creationId xmlns:a16="http://schemas.microsoft.com/office/drawing/2014/main" id="{B12F0548-228C-41B3-A0C9-76E21B51CEAC}"/>
              </a:ext>
            </a:extLst>
          </p:cNvPr>
          <p:cNvSpPr>
            <a:spLocks noGrp="1"/>
          </p:cNvSpPr>
          <p:nvPr>
            <p:ph idx="4294967295"/>
          </p:nvPr>
        </p:nvSpPr>
        <p:spPr>
          <a:xfrm>
            <a:off x="226637" y="1758599"/>
            <a:ext cx="5991973" cy="1200089"/>
          </a:xfrm>
        </p:spPr>
        <p:txBody>
          <a:bodyPr>
            <a:normAutofit/>
          </a:bodyPr>
          <a:lstStyle/>
          <a:p>
            <a:pPr algn="just"/>
            <a:r>
              <a:rPr lang="fr-FR" dirty="0">
                <a:solidFill>
                  <a:schemeClr val="tx2"/>
                </a:solidFill>
              </a:rPr>
              <a:t>Lors d’un contact sexuel, le </a:t>
            </a:r>
            <a:r>
              <a:rPr lang="fr-FR" b="1" dirty="0">
                <a:solidFill>
                  <a:schemeClr val="tx2"/>
                </a:solidFill>
              </a:rPr>
              <a:t>risque</a:t>
            </a:r>
            <a:r>
              <a:rPr lang="fr-FR" dirty="0">
                <a:solidFill>
                  <a:schemeClr val="tx2"/>
                </a:solidFill>
              </a:rPr>
              <a:t> d’être infecté par un HPV est </a:t>
            </a:r>
            <a:r>
              <a:rPr lang="fr-FR" b="1" dirty="0">
                <a:solidFill>
                  <a:schemeClr val="tx2"/>
                </a:solidFill>
              </a:rPr>
              <a:t>plus important</a:t>
            </a:r>
            <a:r>
              <a:rPr lang="fr-FR" dirty="0">
                <a:solidFill>
                  <a:schemeClr val="tx2"/>
                </a:solidFill>
              </a:rPr>
              <a:t> pour les hommes que pour les femmes</a:t>
            </a:r>
            <a:endParaRPr lang="fr-FR" baseline="30000" dirty="0">
              <a:solidFill>
                <a:schemeClr val="tx2"/>
              </a:solidFill>
            </a:endParaRPr>
          </a:p>
        </p:txBody>
      </p:sp>
      <p:sp>
        <p:nvSpPr>
          <p:cNvPr id="8" name="Rectangle 7">
            <a:extLst>
              <a:ext uri="{FF2B5EF4-FFF2-40B4-BE49-F238E27FC236}">
                <a16:creationId xmlns:a16="http://schemas.microsoft.com/office/drawing/2014/main" id="{591B6F18-948D-4182-BF66-539BD314416C}"/>
              </a:ext>
            </a:extLst>
          </p:cNvPr>
          <p:cNvSpPr/>
          <p:nvPr/>
        </p:nvSpPr>
        <p:spPr>
          <a:xfrm>
            <a:off x="8144406" y="5450634"/>
            <a:ext cx="3549543" cy="507831"/>
          </a:xfrm>
          <a:prstGeom prst="rect">
            <a:avLst/>
          </a:prstGeom>
        </p:spPr>
        <p:txBody>
          <a:bodyPr wrap="square">
            <a:spAutoFit/>
          </a:bodyPr>
          <a:lstStyle/>
          <a:p>
            <a:r>
              <a:rPr lang="en-US" sz="900" dirty="0"/>
              <a:t>* </a:t>
            </a:r>
            <a:r>
              <a:rPr lang="en-US" sz="900" dirty="0" err="1"/>
              <a:t>Taux</a:t>
            </a:r>
            <a:r>
              <a:rPr lang="en-US" sz="900" dirty="0"/>
              <a:t> </a:t>
            </a:r>
            <a:r>
              <a:rPr lang="en-US" sz="900" dirty="0" err="1"/>
              <a:t>d’incidence</a:t>
            </a:r>
            <a:r>
              <a:rPr lang="en-US" sz="900" dirty="0"/>
              <a:t> de la transmission </a:t>
            </a:r>
            <a:r>
              <a:rPr lang="en-US" sz="900" dirty="0" err="1"/>
              <a:t>d’HPV</a:t>
            </a:r>
            <a:r>
              <a:rPr lang="en-US" sz="900" dirty="0"/>
              <a:t> pour 1000 </a:t>
            </a:r>
            <a:r>
              <a:rPr lang="en-US" sz="900" dirty="0" err="1"/>
              <a:t>personnes-mois</a:t>
            </a:r>
            <a:r>
              <a:rPr lang="en-US" sz="900" dirty="0"/>
              <a:t> : Femme &gt; homme : 12.3 (IC95% : 7.1–19.6) / Homme &gt; femme : 7.3 (IC95% :3.5–13.5)</a:t>
            </a:r>
            <a:r>
              <a:rPr lang="en-US" sz="801" baseline="30000" dirty="0"/>
              <a:t>2</a:t>
            </a:r>
            <a:endParaRPr lang="fr-FR" sz="900" baseline="30000" dirty="0"/>
          </a:p>
        </p:txBody>
      </p:sp>
      <p:grpSp>
        <p:nvGrpSpPr>
          <p:cNvPr id="11" name="Groupe 10">
            <a:extLst>
              <a:ext uri="{FF2B5EF4-FFF2-40B4-BE49-F238E27FC236}">
                <a16:creationId xmlns:a16="http://schemas.microsoft.com/office/drawing/2014/main" id="{92E3F02D-552D-41EB-9794-FAE614C5274E}"/>
              </a:ext>
            </a:extLst>
          </p:cNvPr>
          <p:cNvGrpSpPr/>
          <p:nvPr/>
        </p:nvGrpSpPr>
        <p:grpSpPr>
          <a:xfrm>
            <a:off x="7747006" y="1282877"/>
            <a:ext cx="3994246" cy="4059190"/>
            <a:chOff x="8373027" y="1497599"/>
            <a:chExt cx="3167459" cy="4059397"/>
          </a:xfrm>
        </p:grpSpPr>
        <p:pic>
          <p:nvPicPr>
            <p:cNvPr id="10" name="Image 9">
              <a:extLst>
                <a:ext uri="{FF2B5EF4-FFF2-40B4-BE49-F238E27FC236}">
                  <a16:creationId xmlns:a16="http://schemas.microsoft.com/office/drawing/2014/main" id="{5DAE5EB4-D8CF-4204-80FA-679336961EE9}"/>
                </a:ext>
              </a:extLst>
            </p:cNvPr>
            <p:cNvPicPr>
              <a:picLocks noChangeAspect="1"/>
            </p:cNvPicPr>
            <p:nvPr/>
          </p:nvPicPr>
          <p:blipFill>
            <a:blip r:embed="rId3"/>
            <a:stretch>
              <a:fillRect/>
            </a:stretch>
          </p:blipFill>
          <p:spPr>
            <a:xfrm>
              <a:off x="8373027" y="1582145"/>
              <a:ext cx="3167459" cy="3974851"/>
            </a:xfrm>
            <a:prstGeom prst="rect">
              <a:avLst/>
            </a:prstGeom>
          </p:spPr>
        </p:pic>
        <p:sp>
          <p:nvSpPr>
            <p:cNvPr id="17" name="Flèche : droite 16">
              <a:extLst>
                <a:ext uri="{FF2B5EF4-FFF2-40B4-BE49-F238E27FC236}">
                  <a16:creationId xmlns:a16="http://schemas.microsoft.com/office/drawing/2014/main" id="{75CC0E92-C130-4FCC-8AFA-7C6E616343D1}"/>
                </a:ext>
              </a:extLst>
            </p:cNvPr>
            <p:cNvSpPr/>
            <p:nvPr/>
          </p:nvSpPr>
          <p:spPr bwMode="auto">
            <a:xfrm>
              <a:off x="9271112" y="2219598"/>
              <a:ext cx="1579435" cy="550013"/>
            </a:xfrm>
            <a:prstGeom prst="rightArrow">
              <a:avLst/>
            </a:prstGeom>
            <a:solidFill>
              <a:schemeClr val="accent2">
                <a:alpha val="76863"/>
              </a:schemeClr>
            </a:solidFill>
            <a:ln>
              <a:noFill/>
            </a:ln>
            <a:effectLst/>
          </p:spPr>
          <p:txBody>
            <a:bodyPr vert="horz" wrap="square" lIns="91435" tIns="45718" rIns="91435" bIns="45718" numCol="1" rtlCol="0" anchor="t" anchorCtr="0" compatLnSpc="1">
              <a:prstTxWarp prst="textNoShape">
                <a:avLst/>
              </a:prstTxWarp>
              <a:spAutoFit/>
            </a:bodyPr>
            <a:lstStyle/>
            <a:p>
              <a:pPr defTabSz="914358" fontAlgn="base">
                <a:spcBef>
                  <a:spcPct val="50000"/>
                </a:spcBef>
                <a:spcAft>
                  <a:spcPct val="0"/>
                </a:spcAft>
              </a:pPr>
              <a:endParaRPr lang="fr-FR" sz="1199">
                <a:latin typeface="Arial" charset="0"/>
                <a:cs typeface="Arial" charset="0"/>
              </a:endParaRPr>
            </a:p>
          </p:txBody>
        </p:sp>
        <p:pic>
          <p:nvPicPr>
            <p:cNvPr id="19" name="Picture 2">
              <a:extLst>
                <a:ext uri="{FF2B5EF4-FFF2-40B4-BE49-F238E27FC236}">
                  <a16:creationId xmlns:a16="http://schemas.microsoft.com/office/drawing/2014/main" id="{354062B9-8A46-4EB6-9A5D-5A0417CFD5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42" t="21224" r="72245" b="48273"/>
            <a:stretch/>
          </p:blipFill>
          <p:spPr bwMode="auto">
            <a:xfrm>
              <a:off x="9869902" y="1897864"/>
              <a:ext cx="314672" cy="33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Flèche : droite 24">
              <a:extLst>
                <a:ext uri="{FF2B5EF4-FFF2-40B4-BE49-F238E27FC236}">
                  <a16:creationId xmlns:a16="http://schemas.microsoft.com/office/drawing/2014/main" id="{C88DA943-853D-4E2A-844D-16BDB69A00A0}"/>
                </a:ext>
              </a:extLst>
            </p:cNvPr>
            <p:cNvSpPr/>
            <p:nvPr/>
          </p:nvSpPr>
          <p:spPr bwMode="auto">
            <a:xfrm rot="10800000">
              <a:off x="9213150" y="2901135"/>
              <a:ext cx="1579435" cy="1345985"/>
            </a:xfrm>
            <a:prstGeom prst="rightArrow">
              <a:avLst/>
            </a:prstGeom>
            <a:solidFill>
              <a:schemeClr val="accent2">
                <a:alpha val="76863"/>
              </a:schemeClr>
            </a:solidFill>
            <a:ln>
              <a:noFill/>
            </a:ln>
            <a:effectLst/>
          </p:spPr>
          <p:txBody>
            <a:bodyPr vert="horz" wrap="square" lIns="91435" tIns="45718" rIns="91435" bIns="45718" numCol="1" rtlCol="0" anchor="t" anchorCtr="0" compatLnSpc="1">
              <a:prstTxWarp prst="textNoShape">
                <a:avLst/>
              </a:prstTxWarp>
              <a:noAutofit/>
            </a:bodyPr>
            <a:lstStyle/>
            <a:p>
              <a:pPr defTabSz="914358" fontAlgn="base">
                <a:spcBef>
                  <a:spcPct val="50000"/>
                </a:spcBef>
                <a:spcAft>
                  <a:spcPct val="0"/>
                </a:spcAft>
              </a:pPr>
              <a:endParaRPr lang="fr-FR" sz="1199">
                <a:latin typeface="Arial" charset="0"/>
                <a:cs typeface="Arial" charset="0"/>
              </a:endParaRPr>
            </a:p>
          </p:txBody>
        </p:sp>
        <p:sp>
          <p:nvSpPr>
            <p:cNvPr id="7" name="ZoneTexte 6">
              <a:extLst>
                <a:ext uri="{FF2B5EF4-FFF2-40B4-BE49-F238E27FC236}">
                  <a16:creationId xmlns:a16="http://schemas.microsoft.com/office/drawing/2014/main" id="{ED45A8A7-C253-4ACA-B8B9-3EA573F75E04}"/>
                </a:ext>
              </a:extLst>
            </p:cNvPr>
            <p:cNvSpPr txBox="1"/>
            <p:nvPr/>
          </p:nvSpPr>
          <p:spPr>
            <a:xfrm>
              <a:off x="9469814" y="3307961"/>
              <a:ext cx="1182030" cy="523119"/>
            </a:xfrm>
            <a:prstGeom prst="rect">
              <a:avLst/>
            </a:prstGeom>
            <a:noFill/>
            <a:effectLst/>
          </p:spPr>
          <p:txBody>
            <a:bodyPr wrap="square" rtlCol="0">
              <a:spAutoFit/>
            </a:bodyPr>
            <a:lstStyle/>
            <a:p>
              <a:pPr algn="ctr"/>
              <a:r>
                <a:rPr lang="fr-FR" sz="2799">
                  <a:solidFill>
                    <a:schemeClr val="bg1"/>
                  </a:solidFill>
                  <a:effectLst>
                    <a:outerShdw blurRad="38100" dist="38100" dir="2700000" algn="tl">
                      <a:srgbClr val="000000">
                        <a:alpha val="43137"/>
                      </a:srgbClr>
                    </a:outerShdw>
                  </a:effectLst>
                  <a:latin typeface="+mj-lt"/>
                </a:rPr>
                <a:t>12,3</a:t>
              </a:r>
              <a:r>
                <a:rPr lang="fr-FR" sz="2799" baseline="30000">
                  <a:solidFill>
                    <a:srgbClr val="FFFFFF"/>
                  </a:solidFill>
                  <a:effectLst>
                    <a:outerShdw blurRad="38100" dist="38100" dir="2700000" algn="tl">
                      <a:srgbClr val="000000">
                        <a:alpha val="43137"/>
                      </a:srgbClr>
                    </a:outerShdw>
                  </a:effectLst>
                  <a:latin typeface="+mj-lt"/>
                </a:rPr>
                <a:t>*</a:t>
              </a:r>
              <a:endParaRPr lang="fr-FR" sz="900">
                <a:solidFill>
                  <a:schemeClr val="bg1"/>
                </a:solidFill>
                <a:effectLst>
                  <a:outerShdw blurRad="38100" dist="38100" dir="2700000" algn="tl">
                    <a:srgbClr val="000000">
                      <a:alpha val="43137"/>
                    </a:srgbClr>
                  </a:outerShdw>
                </a:effectLst>
                <a:latin typeface="+mj-lt"/>
              </a:endParaRPr>
            </a:p>
          </p:txBody>
        </p:sp>
        <p:sp>
          <p:nvSpPr>
            <p:cNvPr id="12" name="ZoneTexte 11">
              <a:extLst>
                <a:ext uri="{FF2B5EF4-FFF2-40B4-BE49-F238E27FC236}">
                  <a16:creationId xmlns:a16="http://schemas.microsoft.com/office/drawing/2014/main" id="{72B81A44-5154-4FC9-A8D8-C25822CE16F4}"/>
                </a:ext>
              </a:extLst>
            </p:cNvPr>
            <p:cNvSpPr txBox="1"/>
            <p:nvPr/>
          </p:nvSpPr>
          <p:spPr>
            <a:xfrm>
              <a:off x="9405619" y="2262225"/>
              <a:ext cx="1182030" cy="46181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2401" dirty="0">
                  <a:solidFill>
                    <a:schemeClr val="bg1"/>
                  </a:solidFill>
                  <a:effectLst>
                    <a:outerShdw blurRad="38100" dist="38100" dir="2700000" algn="tl">
                      <a:srgbClr val="000000">
                        <a:alpha val="43137"/>
                      </a:srgbClr>
                    </a:outerShdw>
                  </a:effectLst>
                  <a:latin typeface="+mj-lt"/>
                </a:rPr>
                <a:t>7,3</a:t>
              </a:r>
              <a:r>
                <a:rPr lang="fr-FR" sz="2401" baseline="30000" dirty="0">
                  <a:solidFill>
                    <a:schemeClr val="bg1"/>
                  </a:solidFill>
                  <a:effectLst>
                    <a:outerShdw blurRad="38100" dist="38100" dir="2700000" algn="tl">
                      <a:srgbClr val="000000">
                        <a:alpha val="43137"/>
                      </a:srgbClr>
                    </a:outerShdw>
                  </a:effectLst>
                  <a:latin typeface="+mj-lt"/>
                </a:rPr>
                <a:t>*</a:t>
              </a:r>
              <a:endParaRPr lang="fr-FR" sz="1600" baseline="30000" dirty="0">
                <a:solidFill>
                  <a:schemeClr val="bg1"/>
                </a:solidFill>
                <a:latin typeface="+mj-lt"/>
              </a:endParaRPr>
            </a:p>
          </p:txBody>
        </p:sp>
        <p:pic>
          <p:nvPicPr>
            <p:cNvPr id="14" name="Picture 2">
              <a:extLst>
                <a:ext uri="{FF2B5EF4-FFF2-40B4-BE49-F238E27FC236}">
                  <a16:creationId xmlns:a16="http://schemas.microsoft.com/office/drawing/2014/main" id="{1E618D15-1BC7-44E3-9596-8CA8D7E509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42" t="21224" r="72245" b="48273"/>
            <a:stretch/>
          </p:blipFill>
          <p:spPr bwMode="auto">
            <a:xfrm>
              <a:off x="9869903" y="1497599"/>
              <a:ext cx="117458" cy="12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C88F6EC7-4068-4060-BFCB-1F903B6D9F6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42" t="21224" r="72245" b="48273"/>
            <a:stretch/>
          </p:blipFill>
          <p:spPr bwMode="auto">
            <a:xfrm>
              <a:off x="9652454" y="1746675"/>
              <a:ext cx="175921" cy="19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2D93D2A5-4C5B-4CB7-B909-7C574450AF4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42" t="21224" r="72245" b="48273"/>
            <a:stretch/>
          </p:blipFill>
          <p:spPr bwMode="auto">
            <a:xfrm rot="16434250" flipV="1">
              <a:off x="9588955" y="2101429"/>
              <a:ext cx="71612" cy="7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5B2F31BB-261D-45B3-9315-7E7E3E76914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742" t="21224" r="72245" b="48273"/>
            <a:stretch/>
          </p:blipFill>
          <p:spPr bwMode="auto">
            <a:xfrm rot="16434250">
              <a:off x="10158763" y="1712976"/>
              <a:ext cx="175921" cy="19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a:extLst>
                <a:ext uri="{FF2B5EF4-FFF2-40B4-BE49-F238E27FC236}">
                  <a16:creationId xmlns:a16="http://schemas.microsoft.com/office/drawing/2014/main" id="{EB015C15-A5D6-46D7-8419-E8370253564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742" t="21224" r="72245" b="48273"/>
            <a:stretch/>
          </p:blipFill>
          <p:spPr bwMode="auto">
            <a:xfrm rot="16434250">
              <a:off x="10188444" y="2084096"/>
              <a:ext cx="155204" cy="16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a16="http://schemas.microsoft.com/office/drawing/2014/main" id="{EDD2A5BC-6E01-4728-AAC5-3F830577188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42" t="21224" r="72245" b="48273"/>
            <a:stretch/>
          </p:blipFill>
          <p:spPr bwMode="auto">
            <a:xfrm rot="16434250" flipV="1">
              <a:off x="10183273" y="1917349"/>
              <a:ext cx="71612" cy="7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a:extLst>
                <a:ext uri="{FF2B5EF4-FFF2-40B4-BE49-F238E27FC236}">
                  <a16:creationId xmlns:a16="http://schemas.microsoft.com/office/drawing/2014/main" id="{B352714E-EBE6-4F29-847F-AA43BF62793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42" t="21224" r="72245" b="48273"/>
            <a:stretch/>
          </p:blipFill>
          <p:spPr bwMode="auto">
            <a:xfrm rot="16434250" flipV="1">
              <a:off x="9992585" y="1732740"/>
              <a:ext cx="71612" cy="7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extLst>
                <a:ext uri="{FF2B5EF4-FFF2-40B4-BE49-F238E27FC236}">
                  <a16:creationId xmlns:a16="http://schemas.microsoft.com/office/drawing/2014/main" id="{A36C95A2-C054-4E14-A9DE-927BBC26E63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42" t="21224" r="72245" b="48273"/>
            <a:stretch/>
          </p:blipFill>
          <p:spPr bwMode="auto">
            <a:xfrm rot="16434250" flipV="1">
              <a:off x="9758408" y="2028247"/>
              <a:ext cx="71612" cy="7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 coins arrondis 12">
            <a:extLst>
              <a:ext uri="{FF2B5EF4-FFF2-40B4-BE49-F238E27FC236}">
                <a16:creationId xmlns:a16="http://schemas.microsoft.com/office/drawing/2014/main" id="{E6D21E44-DF06-4E3A-9388-ECFA8F967863}"/>
              </a:ext>
            </a:extLst>
          </p:cNvPr>
          <p:cNvSpPr/>
          <p:nvPr/>
        </p:nvSpPr>
        <p:spPr>
          <a:xfrm>
            <a:off x="278488" y="3328674"/>
            <a:ext cx="5834346" cy="1512845"/>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940" dirty="0">
                <a:solidFill>
                  <a:schemeClr val="bg1"/>
                </a:solidFill>
              </a:rPr>
              <a:t>Le taux d’incidence des transmissions de l’infection HPV des femmes vers les hommes est plus élevé que le taux d’incidence des transmissions de l’infection HPV des hommes vers les femmes</a:t>
            </a:r>
            <a:r>
              <a:rPr lang="fr-FR" sz="1940" baseline="30000" dirty="0">
                <a:solidFill>
                  <a:schemeClr val="bg1"/>
                </a:solidFill>
              </a:rPr>
              <a:t>1</a:t>
            </a:r>
          </a:p>
        </p:txBody>
      </p:sp>
      <p:sp>
        <p:nvSpPr>
          <p:cNvPr id="26" name="ZoneTexte 25">
            <a:extLst>
              <a:ext uri="{FF2B5EF4-FFF2-40B4-BE49-F238E27FC236}">
                <a16:creationId xmlns:a16="http://schemas.microsoft.com/office/drawing/2014/main" id="{2325C306-B347-4B5F-8453-846ADD8C6F7E}"/>
              </a:ext>
            </a:extLst>
          </p:cNvPr>
          <p:cNvSpPr txBox="1"/>
          <p:nvPr/>
        </p:nvSpPr>
        <p:spPr>
          <a:xfrm>
            <a:off x="1897" y="6096010"/>
            <a:ext cx="11301122" cy="246221"/>
          </a:xfrm>
          <a:prstGeom prst="rect">
            <a:avLst/>
          </a:prstGeom>
          <a:solidFill>
            <a:schemeClr val="bg1">
              <a:lumMod val="95000"/>
            </a:schemeClr>
          </a:solidFill>
        </p:spPr>
        <p:txBody>
          <a:bodyPr wrap="square" rtlCol="0">
            <a:spAutoFit/>
          </a:bodyPr>
          <a:lstStyle/>
          <a:p>
            <a:pPr defTabSz="914358"/>
            <a:r>
              <a:rPr lang="en-US" sz="1000" dirty="0">
                <a:solidFill>
                  <a:srgbClr val="BBE0E3">
                    <a:lumMod val="50000"/>
                  </a:srgbClr>
                </a:solidFill>
                <a:latin typeface="Arial"/>
                <a:cs typeface="Arial"/>
                <a:sym typeface="Wingdings" panose="05000000000000000000" pitchFamily="2" charset="2"/>
              </a:rPr>
              <a:t> </a:t>
            </a:r>
            <a:r>
              <a:rPr lang="en-US" sz="1000" dirty="0">
                <a:solidFill>
                  <a:srgbClr val="BBE0E3">
                    <a:lumMod val="50000"/>
                  </a:srgbClr>
                </a:solidFill>
              </a:rPr>
              <a:t>1 - Giuliano AR. Int J Cancer. 2015;136(12):2752–2760. </a:t>
            </a:r>
            <a:r>
              <a:rPr lang="en-US" sz="1000" dirty="0">
                <a:solidFill>
                  <a:srgbClr val="BBE0E3">
                    <a:lumMod val="50000"/>
                  </a:srgbClr>
                </a:solidFill>
                <a:sym typeface="Wingdings" panose="05000000000000000000" pitchFamily="2" charset="2"/>
              </a:rPr>
              <a:t> 2 - </a:t>
            </a:r>
            <a:r>
              <a:rPr lang="en-US" sz="1000" dirty="0" err="1">
                <a:solidFill>
                  <a:srgbClr val="BBE0E3">
                    <a:lumMod val="50000"/>
                  </a:srgbClr>
                </a:solidFill>
              </a:rPr>
              <a:t>Niyitray</a:t>
            </a:r>
            <a:r>
              <a:rPr lang="en-US" sz="1000" dirty="0">
                <a:solidFill>
                  <a:srgbClr val="BBE0E3">
                    <a:lumMod val="50000"/>
                  </a:srgbClr>
                </a:solidFill>
              </a:rPr>
              <a:t> AG et al. </a:t>
            </a:r>
            <a:r>
              <a:rPr lang="fr-FR" sz="1000" dirty="0">
                <a:solidFill>
                  <a:srgbClr val="BBE0E3">
                    <a:lumMod val="50000"/>
                  </a:srgbClr>
                </a:solidFill>
              </a:rPr>
              <a:t>J Infect Dis. 2014;209(7):1007-15.</a:t>
            </a:r>
          </a:p>
        </p:txBody>
      </p:sp>
      <p:sp>
        <p:nvSpPr>
          <p:cNvPr id="24" name="Espace réservé du numéro de diapositive 2">
            <a:extLst>
              <a:ext uri="{FF2B5EF4-FFF2-40B4-BE49-F238E27FC236}">
                <a16:creationId xmlns:a16="http://schemas.microsoft.com/office/drawing/2014/main" id="{5EB3310F-867D-49B2-9CD8-121B80ADA0ED}"/>
              </a:ext>
            </a:extLst>
          </p:cNvPr>
          <p:cNvSpPr txBox="1">
            <a:spLocks/>
          </p:cNvSpPr>
          <p:nvPr/>
        </p:nvSpPr>
        <p:spPr>
          <a:xfrm>
            <a:off x="11324033" y="6272640"/>
            <a:ext cx="640081" cy="365107"/>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CD41CC11-DAE4-47F7-9853-195E25E9FCC5}" type="slidenum">
              <a:rPr lang="fr-FR" sz="1588" b="1">
                <a:solidFill>
                  <a:schemeClr val="bg1"/>
                </a:solidFill>
              </a:rPr>
              <a:pPr/>
              <a:t>7</a:t>
            </a:fld>
            <a:endParaRPr lang="fr-FR" sz="1588" b="1" dirty="0">
              <a:solidFill>
                <a:schemeClr val="bg1"/>
              </a:solidFill>
            </a:endParaRPr>
          </a:p>
        </p:txBody>
      </p:sp>
    </p:spTree>
    <p:extLst>
      <p:ext uri="{BB962C8B-B14F-4D97-AF65-F5344CB8AC3E}">
        <p14:creationId xmlns:p14="http://schemas.microsoft.com/office/powerpoint/2010/main" val="374875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5D768D5-C068-4D24-B78F-FDA53859C33A}"/>
              </a:ext>
            </a:extLst>
          </p:cNvPr>
          <p:cNvSpPr>
            <a:spLocks noGrp="1"/>
          </p:cNvSpPr>
          <p:nvPr>
            <p:ph type="title"/>
          </p:nvPr>
        </p:nvSpPr>
        <p:spPr>
          <a:xfrm>
            <a:off x="248679" y="151084"/>
            <a:ext cx="10962696" cy="1076100"/>
          </a:xfrm>
        </p:spPr>
        <p:txBody>
          <a:bodyPr>
            <a:normAutofit fontScale="90000"/>
          </a:bodyPr>
          <a:lstStyle/>
          <a:p>
            <a:r>
              <a:rPr lang="fr-FR" sz="4586" dirty="0">
                <a:solidFill>
                  <a:schemeClr val="tx1"/>
                </a:solidFill>
              </a:rPr>
              <a:t>Hommes : Une moins bonne immunité </a:t>
            </a:r>
            <a:r>
              <a:rPr lang="fr-FR" sz="4586" i="1" dirty="0">
                <a:solidFill>
                  <a:schemeClr val="tx1"/>
                </a:solidFill>
              </a:rPr>
              <a:t>naturelle</a:t>
            </a:r>
            <a:r>
              <a:rPr lang="fr-FR" sz="4586" dirty="0">
                <a:solidFill>
                  <a:schemeClr val="tx1"/>
                </a:solidFill>
              </a:rPr>
              <a:t> contre les HPV </a:t>
            </a:r>
          </a:p>
        </p:txBody>
      </p:sp>
      <p:sp>
        <p:nvSpPr>
          <p:cNvPr id="2" name="Espace réservé du contenu 1">
            <a:extLst>
              <a:ext uri="{FF2B5EF4-FFF2-40B4-BE49-F238E27FC236}">
                <a16:creationId xmlns:a16="http://schemas.microsoft.com/office/drawing/2014/main" id="{F33BC2E9-1A92-407B-B0DA-E9EF9BD3C277}"/>
              </a:ext>
            </a:extLst>
          </p:cNvPr>
          <p:cNvSpPr>
            <a:spLocks noGrp="1"/>
          </p:cNvSpPr>
          <p:nvPr>
            <p:ph idx="4294967295"/>
          </p:nvPr>
        </p:nvSpPr>
        <p:spPr>
          <a:xfrm>
            <a:off x="6380867" y="1291409"/>
            <a:ext cx="5459919" cy="1279459"/>
          </a:xfrm>
        </p:spPr>
        <p:txBody>
          <a:bodyPr/>
          <a:lstStyle/>
          <a:p>
            <a:pPr algn="just"/>
            <a:r>
              <a:rPr lang="fr-FR" b="1" dirty="0">
                <a:solidFill>
                  <a:schemeClr val="accent2"/>
                </a:solidFill>
              </a:rPr>
              <a:t>Anticorps naturels non protecteurs</a:t>
            </a:r>
          </a:p>
          <a:p>
            <a:pPr lvl="1"/>
            <a:r>
              <a:rPr lang="fr-FR" dirty="0"/>
              <a:t>La séropositivité ne serait pas associée à une diminution du risque d’infection </a:t>
            </a:r>
            <a:r>
              <a:rPr lang="fr-FR" sz="1199" dirty="0"/>
              <a:t>(</a:t>
            </a:r>
            <a:r>
              <a:rPr lang="fr-FR" sz="1199" dirty="0" err="1"/>
              <a:t>cf</a:t>
            </a:r>
            <a:r>
              <a:rPr lang="fr-FR" sz="1199" dirty="0"/>
              <a:t> tableau) </a:t>
            </a:r>
            <a:br>
              <a:rPr lang="fr-FR" dirty="0"/>
            </a:br>
            <a:endParaRPr lang="fr-FR" b="1" dirty="0"/>
          </a:p>
          <a:p>
            <a:pPr algn="just"/>
            <a:endParaRPr lang="fr-FR" dirty="0"/>
          </a:p>
        </p:txBody>
      </p:sp>
      <p:graphicFrame>
        <p:nvGraphicFramePr>
          <p:cNvPr id="6" name="Table 9">
            <a:extLst>
              <a:ext uri="{FF2B5EF4-FFF2-40B4-BE49-F238E27FC236}">
                <a16:creationId xmlns:a16="http://schemas.microsoft.com/office/drawing/2014/main" id="{A23CB7E5-D803-4245-A80C-0BBD6EC08970}"/>
              </a:ext>
            </a:extLst>
          </p:cNvPr>
          <p:cNvGraphicFramePr>
            <a:graphicFrameLocks noGrp="1"/>
          </p:cNvGraphicFramePr>
          <p:nvPr>
            <p:extLst/>
          </p:nvPr>
        </p:nvGraphicFramePr>
        <p:xfrm>
          <a:off x="6731002" y="2608988"/>
          <a:ext cx="5049609" cy="2141288"/>
        </p:xfrm>
        <a:graphic>
          <a:graphicData uri="http://schemas.openxmlformats.org/drawingml/2006/table">
            <a:tbl>
              <a:tblPr firstRow="1" bandRow="1"/>
              <a:tblGrid>
                <a:gridCol w="1216906">
                  <a:extLst>
                    <a:ext uri="{9D8B030D-6E8A-4147-A177-3AD203B41FA5}">
                      <a16:colId xmlns:a16="http://schemas.microsoft.com/office/drawing/2014/main" val="20000"/>
                    </a:ext>
                  </a:extLst>
                </a:gridCol>
                <a:gridCol w="1134896">
                  <a:extLst>
                    <a:ext uri="{9D8B030D-6E8A-4147-A177-3AD203B41FA5}">
                      <a16:colId xmlns:a16="http://schemas.microsoft.com/office/drawing/2014/main" val="20001"/>
                    </a:ext>
                  </a:extLst>
                </a:gridCol>
                <a:gridCol w="1439434">
                  <a:extLst>
                    <a:ext uri="{9D8B030D-6E8A-4147-A177-3AD203B41FA5}">
                      <a16:colId xmlns:a16="http://schemas.microsoft.com/office/drawing/2014/main" val="20002"/>
                    </a:ext>
                  </a:extLst>
                </a:gridCol>
                <a:gridCol w="1258373">
                  <a:extLst>
                    <a:ext uri="{9D8B030D-6E8A-4147-A177-3AD203B41FA5}">
                      <a16:colId xmlns:a16="http://schemas.microsoft.com/office/drawing/2014/main" val="20003"/>
                    </a:ext>
                  </a:extLst>
                </a:gridCol>
              </a:tblGrid>
              <a:tr h="713760">
                <a:tc>
                  <a:txBody>
                    <a:bodyPr/>
                    <a:lstStyle>
                      <a:lvl1pPr marL="0" algn="l" defTabSz="914400" rtl="0" eaLnBrk="1" latinLnBrk="0" hangingPunct="1">
                        <a:defRPr sz="1800" b="1" kern="1200">
                          <a:solidFill>
                            <a:schemeClr val="lt1"/>
                          </a:solidFill>
                          <a:latin typeface="Arial Narrow"/>
                          <a:cs typeface="Arial"/>
                        </a:defRPr>
                      </a:lvl1pPr>
                      <a:lvl2pPr marL="457200" algn="l" defTabSz="914400" rtl="0" eaLnBrk="1" latinLnBrk="0" hangingPunct="1">
                        <a:defRPr sz="1800" b="1" kern="1200">
                          <a:solidFill>
                            <a:schemeClr val="lt1"/>
                          </a:solidFill>
                          <a:latin typeface="Arial Narrow"/>
                          <a:cs typeface="Arial"/>
                        </a:defRPr>
                      </a:lvl2pPr>
                      <a:lvl3pPr marL="914400" algn="l" defTabSz="914400" rtl="0" eaLnBrk="1" latinLnBrk="0" hangingPunct="1">
                        <a:defRPr sz="1800" b="1" kern="1200">
                          <a:solidFill>
                            <a:schemeClr val="lt1"/>
                          </a:solidFill>
                          <a:latin typeface="Arial Narrow"/>
                          <a:cs typeface="Arial"/>
                        </a:defRPr>
                      </a:lvl3pPr>
                      <a:lvl4pPr marL="1371600" algn="l" defTabSz="914400" rtl="0" eaLnBrk="1" latinLnBrk="0" hangingPunct="1">
                        <a:defRPr sz="1800" b="1" kern="1200">
                          <a:solidFill>
                            <a:schemeClr val="lt1"/>
                          </a:solidFill>
                          <a:latin typeface="Arial Narrow"/>
                          <a:cs typeface="Arial"/>
                        </a:defRPr>
                      </a:lvl4pPr>
                      <a:lvl5pPr marL="1828800" algn="l" defTabSz="914400" rtl="0" eaLnBrk="1" latinLnBrk="0" hangingPunct="1">
                        <a:defRPr sz="1800" b="1" kern="1200">
                          <a:solidFill>
                            <a:schemeClr val="lt1"/>
                          </a:solidFill>
                          <a:latin typeface="Arial Narrow"/>
                          <a:cs typeface="Arial"/>
                        </a:defRPr>
                      </a:lvl5pPr>
                      <a:lvl6pPr marL="2286000" algn="l" defTabSz="914400" rtl="0" eaLnBrk="1" latinLnBrk="0" hangingPunct="1">
                        <a:defRPr sz="1800" b="1" kern="1200">
                          <a:solidFill>
                            <a:schemeClr val="lt1"/>
                          </a:solidFill>
                          <a:latin typeface="Arial Narrow"/>
                          <a:cs typeface="Arial"/>
                        </a:defRPr>
                      </a:lvl6pPr>
                      <a:lvl7pPr marL="2743200" algn="l" defTabSz="914400" rtl="0" eaLnBrk="1" latinLnBrk="0" hangingPunct="1">
                        <a:defRPr sz="1800" b="1" kern="1200">
                          <a:solidFill>
                            <a:schemeClr val="lt1"/>
                          </a:solidFill>
                          <a:latin typeface="Arial Narrow"/>
                          <a:cs typeface="Arial"/>
                        </a:defRPr>
                      </a:lvl7pPr>
                      <a:lvl8pPr marL="3200400" algn="l" defTabSz="914400" rtl="0" eaLnBrk="1" latinLnBrk="0" hangingPunct="1">
                        <a:defRPr sz="1800" b="1" kern="1200">
                          <a:solidFill>
                            <a:schemeClr val="lt1"/>
                          </a:solidFill>
                          <a:latin typeface="Arial Narrow"/>
                          <a:cs typeface="Arial"/>
                        </a:defRPr>
                      </a:lvl8pPr>
                      <a:lvl9pPr marL="3657600" algn="l" defTabSz="914400" rtl="0" eaLnBrk="1" latinLnBrk="0" hangingPunct="1">
                        <a:defRPr sz="1800" b="1" kern="1200">
                          <a:solidFill>
                            <a:schemeClr val="lt1"/>
                          </a:solidFill>
                          <a:latin typeface="Arial Narrow"/>
                          <a:cs typeface="Arial"/>
                        </a:defRPr>
                      </a:lvl9pPr>
                    </a:lstStyle>
                    <a:p>
                      <a:pPr algn="ctr"/>
                      <a:endParaRPr lang="en-US" sz="1800" b="1" dirty="0">
                        <a:solidFill>
                          <a:schemeClr val="tx1"/>
                        </a:solidFill>
                        <a:latin typeface="+mn-lt"/>
                      </a:endParaRPr>
                    </a:p>
                  </a:txBody>
                  <a:tcPr marL="91435" marR="91435" marT="34294" marB="34294"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Arial Narrow"/>
                          <a:cs typeface="Arial"/>
                        </a:defRPr>
                      </a:lvl1pPr>
                      <a:lvl2pPr marL="457200" algn="l" defTabSz="914400" rtl="0" eaLnBrk="1" latinLnBrk="0" hangingPunct="1">
                        <a:defRPr sz="1800" b="1" kern="1200">
                          <a:solidFill>
                            <a:schemeClr val="lt1"/>
                          </a:solidFill>
                          <a:latin typeface="Arial Narrow"/>
                          <a:cs typeface="Arial"/>
                        </a:defRPr>
                      </a:lvl2pPr>
                      <a:lvl3pPr marL="914400" algn="l" defTabSz="914400" rtl="0" eaLnBrk="1" latinLnBrk="0" hangingPunct="1">
                        <a:defRPr sz="1800" b="1" kern="1200">
                          <a:solidFill>
                            <a:schemeClr val="lt1"/>
                          </a:solidFill>
                          <a:latin typeface="Arial Narrow"/>
                          <a:cs typeface="Arial"/>
                        </a:defRPr>
                      </a:lvl3pPr>
                      <a:lvl4pPr marL="1371600" algn="l" defTabSz="914400" rtl="0" eaLnBrk="1" latinLnBrk="0" hangingPunct="1">
                        <a:defRPr sz="1800" b="1" kern="1200">
                          <a:solidFill>
                            <a:schemeClr val="lt1"/>
                          </a:solidFill>
                          <a:latin typeface="Arial Narrow"/>
                          <a:cs typeface="Arial"/>
                        </a:defRPr>
                      </a:lvl4pPr>
                      <a:lvl5pPr marL="1828800" algn="l" defTabSz="914400" rtl="0" eaLnBrk="1" latinLnBrk="0" hangingPunct="1">
                        <a:defRPr sz="1800" b="1" kern="1200">
                          <a:solidFill>
                            <a:schemeClr val="lt1"/>
                          </a:solidFill>
                          <a:latin typeface="Arial Narrow"/>
                          <a:cs typeface="Arial"/>
                        </a:defRPr>
                      </a:lvl5pPr>
                      <a:lvl6pPr marL="2286000" algn="l" defTabSz="914400" rtl="0" eaLnBrk="1" latinLnBrk="0" hangingPunct="1">
                        <a:defRPr sz="1800" b="1" kern="1200">
                          <a:solidFill>
                            <a:schemeClr val="lt1"/>
                          </a:solidFill>
                          <a:latin typeface="Arial Narrow"/>
                          <a:cs typeface="Arial"/>
                        </a:defRPr>
                      </a:lvl6pPr>
                      <a:lvl7pPr marL="2743200" algn="l" defTabSz="914400" rtl="0" eaLnBrk="1" latinLnBrk="0" hangingPunct="1">
                        <a:defRPr sz="1800" b="1" kern="1200">
                          <a:solidFill>
                            <a:schemeClr val="lt1"/>
                          </a:solidFill>
                          <a:latin typeface="Arial Narrow"/>
                          <a:cs typeface="Arial"/>
                        </a:defRPr>
                      </a:lvl7pPr>
                      <a:lvl8pPr marL="3200400" algn="l" defTabSz="914400" rtl="0" eaLnBrk="1" latinLnBrk="0" hangingPunct="1">
                        <a:defRPr sz="1800" b="1" kern="1200">
                          <a:solidFill>
                            <a:schemeClr val="lt1"/>
                          </a:solidFill>
                          <a:latin typeface="Arial Narrow"/>
                          <a:cs typeface="Arial"/>
                        </a:defRPr>
                      </a:lvl8pPr>
                      <a:lvl9pPr marL="3657600" algn="l" defTabSz="914400" rtl="0" eaLnBrk="1" latinLnBrk="0" hangingPunct="1">
                        <a:defRPr sz="1800" b="1" kern="1200">
                          <a:solidFill>
                            <a:schemeClr val="lt1"/>
                          </a:solidFill>
                          <a:latin typeface="Arial Narrow"/>
                          <a:cs typeface="Arial"/>
                        </a:defRPr>
                      </a:lvl9pPr>
                    </a:lstStyle>
                    <a:p>
                      <a:pPr marL="176213" marR="0" lvl="0" indent="0" algn="ctr" defTabSz="914400" rtl="0" eaLnBrk="1" fontAlgn="ctr" latinLnBrk="0" hangingPunct="1">
                        <a:lnSpc>
                          <a:spcPct val="100000"/>
                        </a:lnSpc>
                        <a:spcBef>
                          <a:spcPct val="0"/>
                        </a:spcBef>
                        <a:spcAft>
                          <a:spcPct val="0"/>
                        </a:spcAft>
                        <a:buClr>
                          <a:schemeClr val="accent2"/>
                        </a:buClr>
                        <a:buSzPct val="80000"/>
                        <a:buFontTx/>
                        <a:buNone/>
                        <a:tabLst/>
                      </a:pPr>
                      <a:r>
                        <a:rPr lang="en-US" sz="1400" kern="1200"/>
                        <a:t>Nombre d’hommes</a:t>
                      </a:r>
                      <a:endParaRPr lang="en-US" sz="1400" b="1" kern="1200" dirty="0">
                        <a:solidFill>
                          <a:schemeClr val="tx1"/>
                        </a:solidFill>
                        <a:latin typeface="+mn-lt"/>
                        <a:ea typeface="+mn-ea"/>
                        <a:cs typeface="+mn-cs"/>
                      </a:endParaRPr>
                    </a:p>
                  </a:txBody>
                  <a:tcPr marL="15944" marR="15944" marT="34301" marB="34301" anchor="ctr" horzOverflow="overflow">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Arial Narrow"/>
                          <a:cs typeface="Arial"/>
                        </a:defRPr>
                      </a:lvl1pPr>
                      <a:lvl2pPr marL="457200" algn="l" defTabSz="914400" rtl="0" eaLnBrk="1" latinLnBrk="0" hangingPunct="1">
                        <a:defRPr sz="1800" b="1" kern="1200">
                          <a:solidFill>
                            <a:schemeClr val="lt1"/>
                          </a:solidFill>
                          <a:latin typeface="Arial Narrow"/>
                          <a:cs typeface="Arial"/>
                        </a:defRPr>
                      </a:lvl2pPr>
                      <a:lvl3pPr marL="914400" algn="l" defTabSz="914400" rtl="0" eaLnBrk="1" latinLnBrk="0" hangingPunct="1">
                        <a:defRPr sz="1800" b="1" kern="1200">
                          <a:solidFill>
                            <a:schemeClr val="lt1"/>
                          </a:solidFill>
                          <a:latin typeface="Arial Narrow"/>
                          <a:cs typeface="Arial"/>
                        </a:defRPr>
                      </a:lvl3pPr>
                      <a:lvl4pPr marL="1371600" algn="l" defTabSz="914400" rtl="0" eaLnBrk="1" latinLnBrk="0" hangingPunct="1">
                        <a:defRPr sz="1800" b="1" kern="1200">
                          <a:solidFill>
                            <a:schemeClr val="lt1"/>
                          </a:solidFill>
                          <a:latin typeface="Arial Narrow"/>
                          <a:cs typeface="Arial"/>
                        </a:defRPr>
                      </a:lvl4pPr>
                      <a:lvl5pPr marL="1828800" algn="l" defTabSz="914400" rtl="0" eaLnBrk="1" latinLnBrk="0" hangingPunct="1">
                        <a:defRPr sz="1800" b="1" kern="1200">
                          <a:solidFill>
                            <a:schemeClr val="lt1"/>
                          </a:solidFill>
                          <a:latin typeface="Arial Narrow"/>
                          <a:cs typeface="Arial"/>
                        </a:defRPr>
                      </a:lvl5pPr>
                      <a:lvl6pPr marL="2286000" algn="l" defTabSz="914400" rtl="0" eaLnBrk="1" latinLnBrk="0" hangingPunct="1">
                        <a:defRPr sz="1800" b="1" kern="1200">
                          <a:solidFill>
                            <a:schemeClr val="lt1"/>
                          </a:solidFill>
                          <a:latin typeface="Arial Narrow"/>
                          <a:cs typeface="Arial"/>
                        </a:defRPr>
                      </a:lvl6pPr>
                      <a:lvl7pPr marL="2743200" algn="l" defTabSz="914400" rtl="0" eaLnBrk="1" latinLnBrk="0" hangingPunct="1">
                        <a:defRPr sz="1800" b="1" kern="1200">
                          <a:solidFill>
                            <a:schemeClr val="lt1"/>
                          </a:solidFill>
                          <a:latin typeface="Arial Narrow"/>
                          <a:cs typeface="Arial"/>
                        </a:defRPr>
                      </a:lvl7pPr>
                      <a:lvl8pPr marL="3200400" algn="l" defTabSz="914400" rtl="0" eaLnBrk="1" latinLnBrk="0" hangingPunct="1">
                        <a:defRPr sz="1800" b="1" kern="1200">
                          <a:solidFill>
                            <a:schemeClr val="lt1"/>
                          </a:solidFill>
                          <a:latin typeface="Arial Narrow"/>
                          <a:cs typeface="Arial"/>
                        </a:defRPr>
                      </a:lvl8pPr>
                      <a:lvl9pPr marL="3657600" algn="l" defTabSz="914400" rtl="0" eaLnBrk="1" latinLnBrk="0" hangingPunct="1">
                        <a:defRPr sz="1800" b="1" kern="1200">
                          <a:solidFill>
                            <a:schemeClr val="lt1"/>
                          </a:solidFill>
                          <a:latin typeface="Arial Narrow"/>
                          <a:cs typeface="Arial"/>
                        </a:defRPr>
                      </a:lvl9pPr>
                    </a:lstStyle>
                    <a:p>
                      <a:pPr marL="176213" marR="0" lvl="0" indent="0" algn="ctr" defTabSz="914400" rtl="0" eaLnBrk="1" fontAlgn="ctr" latinLnBrk="0" hangingPunct="1">
                        <a:lnSpc>
                          <a:spcPct val="100000"/>
                        </a:lnSpc>
                        <a:spcBef>
                          <a:spcPct val="0"/>
                        </a:spcBef>
                        <a:spcAft>
                          <a:spcPct val="0"/>
                        </a:spcAft>
                        <a:buClr>
                          <a:schemeClr val="accent2"/>
                        </a:buClr>
                        <a:buSzPct val="80000"/>
                        <a:buFontTx/>
                        <a:buNone/>
                        <a:tabLst/>
                      </a:pPr>
                      <a:r>
                        <a:rPr lang="en-US" sz="1400" kern="1200"/>
                        <a:t>Nombre d’infections (%)</a:t>
                      </a:r>
                      <a:endParaRPr lang="en-US" sz="1400" b="1" kern="1200" dirty="0">
                        <a:solidFill>
                          <a:schemeClr val="tx1"/>
                        </a:solidFill>
                        <a:latin typeface="+mn-lt"/>
                        <a:ea typeface="+mn-ea"/>
                        <a:cs typeface="+mn-cs"/>
                      </a:endParaRPr>
                    </a:p>
                  </a:txBody>
                  <a:tcPr marL="18286" marR="18286" marT="34299" marB="34299"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Arial Narrow"/>
                          <a:cs typeface="Arial"/>
                        </a:defRPr>
                      </a:lvl1pPr>
                      <a:lvl2pPr marL="457200" algn="l" defTabSz="914400" rtl="0" eaLnBrk="1" latinLnBrk="0" hangingPunct="1">
                        <a:defRPr sz="1800" b="1" kern="1200">
                          <a:solidFill>
                            <a:schemeClr val="lt1"/>
                          </a:solidFill>
                          <a:latin typeface="Arial Narrow"/>
                          <a:cs typeface="Arial"/>
                        </a:defRPr>
                      </a:lvl2pPr>
                      <a:lvl3pPr marL="914400" algn="l" defTabSz="914400" rtl="0" eaLnBrk="1" latinLnBrk="0" hangingPunct="1">
                        <a:defRPr sz="1800" b="1" kern="1200">
                          <a:solidFill>
                            <a:schemeClr val="lt1"/>
                          </a:solidFill>
                          <a:latin typeface="Arial Narrow"/>
                          <a:cs typeface="Arial"/>
                        </a:defRPr>
                      </a:lvl3pPr>
                      <a:lvl4pPr marL="1371600" algn="l" defTabSz="914400" rtl="0" eaLnBrk="1" latinLnBrk="0" hangingPunct="1">
                        <a:defRPr sz="1800" b="1" kern="1200">
                          <a:solidFill>
                            <a:schemeClr val="lt1"/>
                          </a:solidFill>
                          <a:latin typeface="Arial Narrow"/>
                          <a:cs typeface="Arial"/>
                        </a:defRPr>
                      </a:lvl4pPr>
                      <a:lvl5pPr marL="1828800" algn="l" defTabSz="914400" rtl="0" eaLnBrk="1" latinLnBrk="0" hangingPunct="1">
                        <a:defRPr sz="1800" b="1" kern="1200">
                          <a:solidFill>
                            <a:schemeClr val="lt1"/>
                          </a:solidFill>
                          <a:latin typeface="Arial Narrow"/>
                          <a:cs typeface="Arial"/>
                        </a:defRPr>
                      </a:lvl5pPr>
                      <a:lvl6pPr marL="2286000" algn="l" defTabSz="914400" rtl="0" eaLnBrk="1" latinLnBrk="0" hangingPunct="1">
                        <a:defRPr sz="1800" b="1" kern="1200">
                          <a:solidFill>
                            <a:schemeClr val="lt1"/>
                          </a:solidFill>
                          <a:latin typeface="Arial Narrow"/>
                          <a:cs typeface="Arial"/>
                        </a:defRPr>
                      </a:lvl6pPr>
                      <a:lvl7pPr marL="2743200" algn="l" defTabSz="914400" rtl="0" eaLnBrk="1" latinLnBrk="0" hangingPunct="1">
                        <a:defRPr sz="1800" b="1" kern="1200">
                          <a:solidFill>
                            <a:schemeClr val="lt1"/>
                          </a:solidFill>
                          <a:latin typeface="Arial Narrow"/>
                          <a:cs typeface="Arial"/>
                        </a:defRPr>
                      </a:lvl7pPr>
                      <a:lvl8pPr marL="3200400" algn="l" defTabSz="914400" rtl="0" eaLnBrk="1" latinLnBrk="0" hangingPunct="1">
                        <a:defRPr sz="1800" b="1" kern="1200">
                          <a:solidFill>
                            <a:schemeClr val="lt1"/>
                          </a:solidFill>
                          <a:latin typeface="Arial Narrow"/>
                          <a:cs typeface="Arial"/>
                        </a:defRPr>
                      </a:lvl8pPr>
                      <a:lvl9pPr marL="3657600" algn="l" defTabSz="914400" rtl="0" eaLnBrk="1" latinLnBrk="0" hangingPunct="1">
                        <a:defRPr sz="1800" b="1" kern="1200">
                          <a:solidFill>
                            <a:schemeClr val="lt1"/>
                          </a:solidFill>
                          <a:latin typeface="Arial Narrow"/>
                          <a:cs typeface="Arial"/>
                        </a:defRPr>
                      </a:lvl9pPr>
                    </a:lstStyle>
                    <a:p>
                      <a:pPr marL="342900" marR="0" lvl="0" indent="-342900" algn="ctr" defTabSz="914400" rtl="0" eaLnBrk="1" fontAlgn="ctr" latinLnBrk="0" hangingPunct="1">
                        <a:lnSpc>
                          <a:spcPct val="100000"/>
                        </a:lnSpc>
                        <a:spcBef>
                          <a:spcPct val="0"/>
                        </a:spcBef>
                        <a:spcAft>
                          <a:spcPct val="0"/>
                        </a:spcAft>
                        <a:buClr>
                          <a:schemeClr val="accent2"/>
                        </a:buClr>
                        <a:buSzPct val="80000"/>
                        <a:buFontTx/>
                        <a:buNone/>
                        <a:tabLst/>
                      </a:pPr>
                      <a:r>
                        <a:rPr lang="en-US" sz="1800" kern="1200" dirty="0"/>
                        <a:t>Incidence</a:t>
                      </a:r>
                    </a:p>
                    <a:p>
                      <a:pPr marL="342900" marR="0" lvl="0" indent="-342900" algn="ctr" defTabSz="914400" rtl="0" eaLnBrk="1" fontAlgn="ctr" latinLnBrk="0" hangingPunct="1">
                        <a:lnSpc>
                          <a:spcPct val="100000"/>
                        </a:lnSpc>
                        <a:spcBef>
                          <a:spcPct val="0"/>
                        </a:spcBef>
                        <a:spcAft>
                          <a:spcPct val="0"/>
                        </a:spcAft>
                        <a:buClr>
                          <a:schemeClr val="accent2"/>
                        </a:buClr>
                        <a:buSzPct val="80000"/>
                        <a:buFontTx/>
                        <a:buNone/>
                        <a:tabLst/>
                      </a:pPr>
                      <a:r>
                        <a:rPr lang="en-US" sz="1800" kern="1200" dirty="0"/>
                        <a:t> (95% CI)</a:t>
                      </a:r>
                      <a:endParaRPr lang="en-US" sz="1800" b="1" kern="1200" dirty="0">
                        <a:solidFill>
                          <a:schemeClr val="tx1"/>
                        </a:solidFill>
                        <a:latin typeface="+mn-lt"/>
                        <a:ea typeface="+mn-ea"/>
                        <a:cs typeface="+mn-cs"/>
                      </a:endParaRPr>
                    </a:p>
                  </a:txBody>
                  <a:tcPr marL="15944" marR="15944" marT="34301" marB="34301" anchor="ctr" horzOverflow="overflow">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713764">
                <a:tc>
                  <a:txBody>
                    <a:bodyPr/>
                    <a:lstStyle>
                      <a:lvl1pPr marL="0" algn="l" defTabSz="914400" rtl="0" eaLnBrk="1" latinLnBrk="0" hangingPunct="1">
                        <a:defRPr sz="1800" kern="1200">
                          <a:solidFill>
                            <a:schemeClr val="dk1"/>
                          </a:solidFill>
                          <a:latin typeface="Arial Narrow"/>
                          <a:cs typeface="Arial"/>
                        </a:defRPr>
                      </a:lvl1pPr>
                      <a:lvl2pPr marL="457200" algn="l" defTabSz="914400" rtl="0" eaLnBrk="1" latinLnBrk="0" hangingPunct="1">
                        <a:defRPr sz="1800" kern="1200">
                          <a:solidFill>
                            <a:schemeClr val="dk1"/>
                          </a:solidFill>
                          <a:latin typeface="Arial Narrow"/>
                          <a:cs typeface="Arial"/>
                        </a:defRPr>
                      </a:lvl2pPr>
                      <a:lvl3pPr marL="914400" algn="l" defTabSz="914400" rtl="0" eaLnBrk="1" latinLnBrk="0" hangingPunct="1">
                        <a:defRPr sz="1800" kern="1200">
                          <a:solidFill>
                            <a:schemeClr val="dk1"/>
                          </a:solidFill>
                          <a:latin typeface="Arial Narrow"/>
                          <a:cs typeface="Arial"/>
                        </a:defRPr>
                      </a:lvl3pPr>
                      <a:lvl4pPr marL="1371600" algn="l" defTabSz="914400" rtl="0" eaLnBrk="1" latinLnBrk="0" hangingPunct="1">
                        <a:defRPr sz="1800" kern="1200">
                          <a:solidFill>
                            <a:schemeClr val="dk1"/>
                          </a:solidFill>
                          <a:latin typeface="Arial Narrow"/>
                          <a:cs typeface="Arial"/>
                        </a:defRPr>
                      </a:lvl4pPr>
                      <a:lvl5pPr marL="1828800" algn="l" defTabSz="914400" rtl="0" eaLnBrk="1" latinLnBrk="0" hangingPunct="1">
                        <a:defRPr sz="1800" kern="1200">
                          <a:solidFill>
                            <a:schemeClr val="dk1"/>
                          </a:solidFill>
                          <a:latin typeface="Arial Narrow"/>
                          <a:cs typeface="Arial"/>
                        </a:defRPr>
                      </a:lvl5pPr>
                      <a:lvl6pPr marL="2286000" algn="l" defTabSz="914400" rtl="0" eaLnBrk="1" latinLnBrk="0" hangingPunct="1">
                        <a:defRPr sz="1800" kern="1200">
                          <a:solidFill>
                            <a:schemeClr val="dk1"/>
                          </a:solidFill>
                          <a:latin typeface="Arial Narrow"/>
                          <a:cs typeface="Arial"/>
                        </a:defRPr>
                      </a:lvl6pPr>
                      <a:lvl7pPr marL="2743200" algn="l" defTabSz="914400" rtl="0" eaLnBrk="1" latinLnBrk="0" hangingPunct="1">
                        <a:defRPr sz="1800" kern="1200">
                          <a:solidFill>
                            <a:schemeClr val="dk1"/>
                          </a:solidFill>
                          <a:latin typeface="Arial Narrow"/>
                          <a:cs typeface="Arial"/>
                        </a:defRPr>
                      </a:lvl7pPr>
                      <a:lvl8pPr marL="3200400" algn="l" defTabSz="914400" rtl="0" eaLnBrk="1" latinLnBrk="0" hangingPunct="1">
                        <a:defRPr sz="1800" kern="1200">
                          <a:solidFill>
                            <a:schemeClr val="dk1"/>
                          </a:solidFill>
                          <a:latin typeface="Arial Narrow"/>
                          <a:cs typeface="Arial"/>
                        </a:defRPr>
                      </a:lvl8pPr>
                      <a:lvl9pPr marL="3657600" algn="l" defTabSz="914400" rtl="0" eaLnBrk="1" latinLnBrk="0" hangingPunct="1">
                        <a:defRPr sz="1800" kern="1200">
                          <a:solidFill>
                            <a:schemeClr val="dk1"/>
                          </a:solidFill>
                          <a:latin typeface="Arial Narrow"/>
                          <a:cs typeface="Arial"/>
                        </a:defRPr>
                      </a:lvl9pPr>
                    </a:lstStyle>
                    <a:p>
                      <a:pPr marL="0" marR="0" lvl="0" indent="0" algn="l" defTabSz="914400" rtl="0" eaLnBrk="1" fontAlgn="ctr" latinLnBrk="0" hangingPunct="1">
                        <a:lnSpc>
                          <a:spcPct val="100000"/>
                        </a:lnSpc>
                        <a:spcBef>
                          <a:spcPct val="0"/>
                        </a:spcBef>
                        <a:spcAft>
                          <a:spcPct val="0"/>
                        </a:spcAft>
                        <a:buClr>
                          <a:schemeClr val="accent2"/>
                        </a:buClr>
                        <a:buSzPct val="80000"/>
                        <a:buFontTx/>
                        <a:buNone/>
                        <a:tabLst/>
                      </a:pPr>
                      <a:r>
                        <a:rPr lang="en-US" sz="1400" b="1" kern="1200" dirty="0"/>
                        <a:t>Hommes </a:t>
                      </a:r>
                      <a:r>
                        <a:rPr lang="en-US" sz="1400" b="1" kern="1200" dirty="0" err="1"/>
                        <a:t>séronégatifs</a:t>
                      </a:r>
                      <a:r>
                        <a:rPr lang="en-US" sz="1400" b="1" kern="1200" dirty="0"/>
                        <a:t> </a:t>
                      </a:r>
                    </a:p>
                    <a:p>
                      <a:pPr marL="0" marR="0" lvl="0" indent="0" algn="l" defTabSz="914400" rtl="0" eaLnBrk="1" fontAlgn="ctr" latinLnBrk="0" hangingPunct="1">
                        <a:lnSpc>
                          <a:spcPct val="100000"/>
                        </a:lnSpc>
                        <a:spcBef>
                          <a:spcPct val="0"/>
                        </a:spcBef>
                        <a:spcAft>
                          <a:spcPct val="0"/>
                        </a:spcAft>
                        <a:buClr>
                          <a:schemeClr val="accent2"/>
                        </a:buClr>
                        <a:buSzPct val="80000"/>
                        <a:buFontTx/>
                        <a:buNone/>
                        <a:tabLst/>
                      </a:pPr>
                      <a:r>
                        <a:rPr lang="en-US" sz="1400" kern="1200" dirty="0"/>
                        <a:t>pour HPV 16</a:t>
                      </a:r>
                      <a:endParaRPr lang="en-US" sz="1400" kern="1200" dirty="0">
                        <a:solidFill>
                          <a:schemeClr val="dk1"/>
                        </a:solidFill>
                        <a:latin typeface="+mn-lt"/>
                        <a:ea typeface="+mn-ea"/>
                        <a:cs typeface="+mn-cs"/>
                      </a:endParaRPr>
                    </a:p>
                  </a:txBody>
                  <a:tcPr marL="239138" marR="15944" marT="34301" marB="34301"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877C">
                        <a:tint val="20000"/>
                      </a:srgbClr>
                    </a:solidFill>
                  </a:tcPr>
                </a:tc>
                <a:tc>
                  <a:txBody>
                    <a:bodyPr/>
                    <a:lstStyle>
                      <a:lvl1pPr marL="0" algn="l" defTabSz="914400" rtl="0" eaLnBrk="1" latinLnBrk="0" hangingPunct="1">
                        <a:defRPr sz="1800" kern="1200">
                          <a:solidFill>
                            <a:schemeClr val="dk1"/>
                          </a:solidFill>
                          <a:latin typeface="Arial Narrow"/>
                          <a:cs typeface="Arial"/>
                        </a:defRPr>
                      </a:lvl1pPr>
                      <a:lvl2pPr marL="457200" algn="l" defTabSz="914400" rtl="0" eaLnBrk="1" latinLnBrk="0" hangingPunct="1">
                        <a:defRPr sz="1800" kern="1200">
                          <a:solidFill>
                            <a:schemeClr val="dk1"/>
                          </a:solidFill>
                          <a:latin typeface="Arial Narrow"/>
                          <a:cs typeface="Arial"/>
                        </a:defRPr>
                      </a:lvl2pPr>
                      <a:lvl3pPr marL="914400" algn="l" defTabSz="914400" rtl="0" eaLnBrk="1" latinLnBrk="0" hangingPunct="1">
                        <a:defRPr sz="1800" kern="1200">
                          <a:solidFill>
                            <a:schemeClr val="dk1"/>
                          </a:solidFill>
                          <a:latin typeface="Arial Narrow"/>
                          <a:cs typeface="Arial"/>
                        </a:defRPr>
                      </a:lvl3pPr>
                      <a:lvl4pPr marL="1371600" algn="l" defTabSz="914400" rtl="0" eaLnBrk="1" latinLnBrk="0" hangingPunct="1">
                        <a:defRPr sz="1800" kern="1200">
                          <a:solidFill>
                            <a:schemeClr val="dk1"/>
                          </a:solidFill>
                          <a:latin typeface="Arial Narrow"/>
                          <a:cs typeface="Arial"/>
                        </a:defRPr>
                      </a:lvl4pPr>
                      <a:lvl5pPr marL="1828800" algn="l" defTabSz="914400" rtl="0" eaLnBrk="1" latinLnBrk="0" hangingPunct="1">
                        <a:defRPr sz="1800" kern="1200">
                          <a:solidFill>
                            <a:schemeClr val="dk1"/>
                          </a:solidFill>
                          <a:latin typeface="Arial Narrow"/>
                          <a:cs typeface="Arial"/>
                        </a:defRPr>
                      </a:lvl5pPr>
                      <a:lvl6pPr marL="2286000" algn="l" defTabSz="914400" rtl="0" eaLnBrk="1" latinLnBrk="0" hangingPunct="1">
                        <a:defRPr sz="1800" kern="1200">
                          <a:solidFill>
                            <a:schemeClr val="dk1"/>
                          </a:solidFill>
                          <a:latin typeface="Arial Narrow"/>
                          <a:cs typeface="Arial"/>
                        </a:defRPr>
                      </a:lvl6pPr>
                      <a:lvl7pPr marL="2743200" algn="l" defTabSz="914400" rtl="0" eaLnBrk="1" latinLnBrk="0" hangingPunct="1">
                        <a:defRPr sz="1800" kern="1200">
                          <a:solidFill>
                            <a:schemeClr val="dk1"/>
                          </a:solidFill>
                          <a:latin typeface="Arial Narrow"/>
                          <a:cs typeface="Arial"/>
                        </a:defRPr>
                      </a:lvl7pPr>
                      <a:lvl8pPr marL="3200400" algn="l" defTabSz="914400" rtl="0" eaLnBrk="1" latinLnBrk="0" hangingPunct="1">
                        <a:defRPr sz="1800" kern="1200">
                          <a:solidFill>
                            <a:schemeClr val="dk1"/>
                          </a:solidFill>
                          <a:latin typeface="Arial Narrow"/>
                          <a:cs typeface="Arial"/>
                        </a:defRPr>
                      </a:lvl8pPr>
                      <a:lvl9pPr marL="3657600" algn="l" defTabSz="914400" rtl="0" eaLnBrk="1" latinLnBrk="0" hangingPunct="1">
                        <a:defRPr sz="1800" kern="1200">
                          <a:solidFill>
                            <a:schemeClr val="dk1"/>
                          </a:solidFill>
                          <a:latin typeface="Arial Narrow"/>
                          <a:cs typeface="Arial"/>
                        </a:defRPr>
                      </a:lvl9pPr>
                    </a:lstStyle>
                    <a:p>
                      <a:pPr marL="0" marR="0" lvl="0" indent="-342900" algn="ctr" defTabSz="914400" rtl="0" eaLnBrk="1" fontAlgn="ctr" latinLnBrk="0" hangingPunct="1">
                        <a:lnSpc>
                          <a:spcPct val="100000"/>
                        </a:lnSpc>
                        <a:spcBef>
                          <a:spcPct val="0"/>
                        </a:spcBef>
                        <a:spcAft>
                          <a:spcPct val="0"/>
                        </a:spcAft>
                        <a:buClr>
                          <a:schemeClr val="accent2"/>
                        </a:buClr>
                        <a:buSzPct val="80000"/>
                        <a:buFontTx/>
                        <a:buNone/>
                        <a:tabLst/>
                      </a:pPr>
                      <a:r>
                        <a:rPr lang="en-US" sz="1600" kern="1200" dirty="0"/>
                        <a:t>1598</a:t>
                      </a:r>
                      <a:endParaRPr lang="en-US" sz="1600" kern="1200" dirty="0">
                        <a:solidFill>
                          <a:schemeClr val="dk1"/>
                        </a:solidFill>
                        <a:latin typeface="+mn-lt"/>
                        <a:ea typeface="+mn-ea"/>
                        <a:cs typeface="+mn-cs"/>
                      </a:endParaRPr>
                    </a:p>
                  </a:txBody>
                  <a:tcPr marL="0" marR="0" marT="0" marB="0"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877C">
                        <a:tint val="20000"/>
                      </a:srgbClr>
                    </a:solidFill>
                  </a:tcPr>
                </a:tc>
                <a:tc>
                  <a:txBody>
                    <a:bodyPr/>
                    <a:lstStyle>
                      <a:lvl1pPr marL="0" algn="l" defTabSz="914400" rtl="0" eaLnBrk="1" latinLnBrk="0" hangingPunct="1">
                        <a:defRPr sz="1800" kern="1200">
                          <a:solidFill>
                            <a:schemeClr val="dk1"/>
                          </a:solidFill>
                          <a:latin typeface="Arial Narrow"/>
                          <a:cs typeface="Arial"/>
                        </a:defRPr>
                      </a:lvl1pPr>
                      <a:lvl2pPr marL="457200" algn="l" defTabSz="914400" rtl="0" eaLnBrk="1" latinLnBrk="0" hangingPunct="1">
                        <a:defRPr sz="1800" kern="1200">
                          <a:solidFill>
                            <a:schemeClr val="dk1"/>
                          </a:solidFill>
                          <a:latin typeface="Arial Narrow"/>
                          <a:cs typeface="Arial"/>
                        </a:defRPr>
                      </a:lvl2pPr>
                      <a:lvl3pPr marL="914400" algn="l" defTabSz="914400" rtl="0" eaLnBrk="1" latinLnBrk="0" hangingPunct="1">
                        <a:defRPr sz="1800" kern="1200">
                          <a:solidFill>
                            <a:schemeClr val="dk1"/>
                          </a:solidFill>
                          <a:latin typeface="Arial Narrow"/>
                          <a:cs typeface="Arial"/>
                        </a:defRPr>
                      </a:lvl3pPr>
                      <a:lvl4pPr marL="1371600" algn="l" defTabSz="914400" rtl="0" eaLnBrk="1" latinLnBrk="0" hangingPunct="1">
                        <a:defRPr sz="1800" kern="1200">
                          <a:solidFill>
                            <a:schemeClr val="dk1"/>
                          </a:solidFill>
                          <a:latin typeface="Arial Narrow"/>
                          <a:cs typeface="Arial"/>
                        </a:defRPr>
                      </a:lvl4pPr>
                      <a:lvl5pPr marL="1828800" algn="l" defTabSz="914400" rtl="0" eaLnBrk="1" latinLnBrk="0" hangingPunct="1">
                        <a:defRPr sz="1800" kern="1200">
                          <a:solidFill>
                            <a:schemeClr val="dk1"/>
                          </a:solidFill>
                          <a:latin typeface="Arial Narrow"/>
                          <a:cs typeface="Arial"/>
                        </a:defRPr>
                      </a:lvl5pPr>
                      <a:lvl6pPr marL="2286000" algn="l" defTabSz="914400" rtl="0" eaLnBrk="1" latinLnBrk="0" hangingPunct="1">
                        <a:defRPr sz="1800" kern="1200">
                          <a:solidFill>
                            <a:schemeClr val="dk1"/>
                          </a:solidFill>
                          <a:latin typeface="Arial Narrow"/>
                          <a:cs typeface="Arial"/>
                        </a:defRPr>
                      </a:lvl6pPr>
                      <a:lvl7pPr marL="2743200" algn="l" defTabSz="914400" rtl="0" eaLnBrk="1" latinLnBrk="0" hangingPunct="1">
                        <a:defRPr sz="1800" kern="1200">
                          <a:solidFill>
                            <a:schemeClr val="dk1"/>
                          </a:solidFill>
                          <a:latin typeface="Arial Narrow"/>
                          <a:cs typeface="Arial"/>
                        </a:defRPr>
                      </a:lvl7pPr>
                      <a:lvl8pPr marL="3200400" algn="l" defTabSz="914400" rtl="0" eaLnBrk="1" latinLnBrk="0" hangingPunct="1">
                        <a:defRPr sz="1800" kern="1200">
                          <a:solidFill>
                            <a:schemeClr val="dk1"/>
                          </a:solidFill>
                          <a:latin typeface="Arial Narrow"/>
                          <a:cs typeface="Arial"/>
                        </a:defRPr>
                      </a:lvl8pPr>
                      <a:lvl9pPr marL="3657600" algn="l" defTabSz="914400" rtl="0" eaLnBrk="1" latinLnBrk="0" hangingPunct="1">
                        <a:defRPr sz="1800" kern="1200">
                          <a:solidFill>
                            <a:schemeClr val="dk1"/>
                          </a:solidFill>
                          <a:latin typeface="Arial Narrow"/>
                          <a:cs typeface="Arial"/>
                        </a:defRPr>
                      </a:lvl9pPr>
                    </a:lstStyle>
                    <a:p>
                      <a:pPr marL="342900" marR="0" lvl="0" indent="-342900" algn="ctr" defTabSz="914400" rtl="0" eaLnBrk="1" fontAlgn="ctr" latinLnBrk="0" hangingPunct="1">
                        <a:lnSpc>
                          <a:spcPct val="100000"/>
                        </a:lnSpc>
                        <a:spcBef>
                          <a:spcPct val="0"/>
                        </a:spcBef>
                        <a:spcAft>
                          <a:spcPct val="0"/>
                        </a:spcAft>
                        <a:buClr>
                          <a:schemeClr val="accent2"/>
                        </a:buClr>
                        <a:buSzPct val="80000"/>
                        <a:buFontTx/>
                        <a:buNone/>
                        <a:tabLst/>
                      </a:pPr>
                      <a:r>
                        <a:rPr lang="en-US" sz="1600" kern="1200"/>
                        <a:t>63 (</a:t>
                      </a:r>
                      <a:r>
                        <a:rPr lang="en-US" sz="1600" kern="1200" dirty="0"/>
                        <a:t>3.9%)</a:t>
                      </a:r>
                      <a:endParaRPr lang="en-US" sz="1600" kern="1200" dirty="0">
                        <a:solidFill>
                          <a:schemeClr val="dk1"/>
                        </a:solidFill>
                        <a:latin typeface="+mn-lt"/>
                        <a:ea typeface="+mn-ea"/>
                        <a:cs typeface="+mn-cs"/>
                      </a:endParaRPr>
                    </a:p>
                  </a:txBody>
                  <a:tcPr marL="15944" marR="239138" marT="34301" marB="34301"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877C">
                        <a:tint val="20000"/>
                      </a:srgbClr>
                    </a:solidFill>
                  </a:tcPr>
                </a:tc>
                <a:tc>
                  <a:txBody>
                    <a:bodyPr/>
                    <a:lstStyle>
                      <a:lvl1pPr marL="0" algn="l" defTabSz="914400" rtl="0" eaLnBrk="1" latinLnBrk="0" hangingPunct="1">
                        <a:defRPr sz="1800" kern="1200">
                          <a:solidFill>
                            <a:schemeClr val="dk1"/>
                          </a:solidFill>
                          <a:latin typeface="Arial Narrow"/>
                          <a:cs typeface="Arial"/>
                        </a:defRPr>
                      </a:lvl1pPr>
                      <a:lvl2pPr marL="457200" algn="l" defTabSz="914400" rtl="0" eaLnBrk="1" latinLnBrk="0" hangingPunct="1">
                        <a:defRPr sz="1800" kern="1200">
                          <a:solidFill>
                            <a:schemeClr val="dk1"/>
                          </a:solidFill>
                          <a:latin typeface="Arial Narrow"/>
                          <a:cs typeface="Arial"/>
                        </a:defRPr>
                      </a:lvl2pPr>
                      <a:lvl3pPr marL="914400" algn="l" defTabSz="914400" rtl="0" eaLnBrk="1" latinLnBrk="0" hangingPunct="1">
                        <a:defRPr sz="1800" kern="1200">
                          <a:solidFill>
                            <a:schemeClr val="dk1"/>
                          </a:solidFill>
                          <a:latin typeface="Arial Narrow"/>
                          <a:cs typeface="Arial"/>
                        </a:defRPr>
                      </a:lvl3pPr>
                      <a:lvl4pPr marL="1371600" algn="l" defTabSz="914400" rtl="0" eaLnBrk="1" latinLnBrk="0" hangingPunct="1">
                        <a:defRPr sz="1800" kern="1200">
                          <a:solidFill>
                            <a:schemeClr val="dk1"/>
                          </a:solidFill>
                          <a:latin typeface="Arial Narrow"/>
                          <a:cs typeface="Arial"/>
                        </a:defRPr>
                      </a:lvl4pPr>
                      <a:lvl5pPr marL="1828800" algn="l" defTabSz="914400" rtl="0" eaLnBrk="1" latinLnBrk="0" hangingPunct="1">
                        <a:defRPr sz="1800" kern="1200">
                          <a:solidFill>
                            <a:schemeClr val="dk1"/>
                          </a:solidFill>
                          <a:latin typeface="Arial Narrow"/>
                          <a:cs typeface="Arial"/>
                        </a:defRPr>
                      </a:lvl5pPr>
                      <a:lvl6pPr marL="2286000" algn="l" defTabSz="914400" rtl="0" eaLnBrk="1" latinLnBrk="0" hangingPunct="1">
                        <a:defRPr sz="1800" kern="1200">
                          <a:solidFill>
                            <a:schemeClr val="dk1"/>
                          </a:solidFill>
                          <a:latin typeface="Arial Narrow"/>
                          <a:cs typeface="Arial"/>
                        </a:defRPr>
                      </a:lvl6pPr>
                      <a:lvl7pPr marL="2743200" algn="l" defTabSz="914400" rtl="0" eaLnBrk="1" latinLnBrk="0" hangingPunct="1">
                        <a:defRPr sz="1800" kern="1200">
                          <a:solidFill>
                            <a:schemeClr val="dk1"/>
                          </a:solidFill>
                          <a:latin typeface="Arial Narrow"/>
                          <a:cs typeface="Arial"/>
                        </a:defRPr>
                      </a:lvl7pPr>
                      <a:lvl8pPr marL="3200400" algn="l" defTabSz="914400" rtl="0" eaLnBrk="1" latinLnBrk="0" hangingPunct="1">
                        <a:defRPr sz="1800" kern="1200">
                          <a:solidFill>
                            <a:schemeClr val="dk1"/>
                          </a:solidFill>
                          <a:latin typeface="Arial Narrow"/>
                          <a:cs typeface="Arial"/>
                        </a:defRPr>
                      </a:lvl8pPr>
                      <a:lvl9pPr marL="3657600" algn="l" defTabSz="914400" rtl="0" eaLnBrk="1" latinLnBrk="0" hangingPunct="1">
                        <a:defRPr sz="1800" kern="1200">
                          <a:solidFill>
                            <a:schemeClr val="dk1"/>
                          </a:solidFill>
                          <a:latin typeface="Arial Narrow"/>
                          <a:cs typeface="Arial"/>
                        </a:defRPr>
                      </a:lvl9pPr>
                    </a:lstStyle>
                    <a:p>
                      <a:pPr marL="342900" marR="0" lvl="0" indent="-342900" algn="ctr" defTabSz="914400" rtl="0" eaLnBrk="1" fontAlgn="ctr" latinLnBrk="0" hangingPunct="1">
                        <a:lnSpc>
                          <a:spcPct val="100000"/>
                        </a:lnSpc>
                        <a:spcBef>
                          <a:spcPct val="0"/>
                        </a:spcBef>
                        <a:spcAft>
                          <a:spcPct val="0"/>
                        </a:spcAft>
                        <a:buClr>
                          <a:schemeClr val="accent2"/>
                        </a:buClr>
                        <a:buSzPct val="80000"/>
                        <a:buFontTx/>
                        <a:buNone/>
                        <a:tabLst/>
                      </a:pPr>
                      <a:r>
                        <a:rPr lang="en-US" sz="1900" b="1" kern="1200" dirty="0">
                          <a:solidFill>
                            <a:schemeClr val="tx1"/>
                          </a:solidFill>
                        </a:rPr>
                        <a:t>1.3     </a:t>
                      </a:r>
                      <a:r>
                        <a:rPr lang="en-US" sz="1600" b="0" kern="1200" dirty="0">
                          <a:solidFill>
                            <a:schemeClr val="tx1"/>
                          </a:solidFill>
                        </a:rPr>
                        <a:t>(0.8-1.9)</a:t>
                      </a:r>
                      <a:endParaRPr lang="en-US" sz="1600" b="0" kern="1200" dirty="0">
                        <a:solidFill>
                          <a:schemeClr val="tx1"/>
                        </a:solidFill>
                        <a:latin typeface="+mn-lt"/>
                        <a:ea typeface="+mn-ea"/>
                        <a:cs typeface="+mn-cs"/>
                      </a:endParaRPr>
                    </a:p>
                  </a:txBody>
                  <a:tcPr marL="15944" marR="15944" marT="34301" marB="34301"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877C">
                        <a:tint val="20000"/>
                      </a:srgbClr>
                    </a:solidFill>
                  </a:tcPr>
                </a:tc>
                <a:extLst>
                  <a:ext uri="{0D108BD9-81ED-4DB2-BD59-A6C34878D82A}">
                    <a16:rowId xmlns:a16="http://schemas.microsoft.com/office/drawing/2014/main" val="10006"/>
                  </a:ext>
                </a:extLst>
              </a:tr>
              <a:tr h="713764">
                <a:tc>
                  <a:txBody>
                    <a:bodyPr/>
                    <a:lstStyle>
                      <a:lvl1pPr marL="0" algn="l" defTabSz="914400" rtl="0" eaLnBrk="1" latinLnBrk="0" hangingPunct="1">
                        <a:defRPr sz="1800" kern="1200">
                          <a:solidFill>
                            <a:schemeClr val="dk1"/>
                          </a:solidFill>
                          <a:latin typeface="Arial Narrow"/>
                          <a:cs typeface="Arial"/>
                        </a:defRPr>
                      </a:lvl1pPr>
                      <a:lvl2pPr marL="457200" algn="l" defTabSz="914400" rtl="0" eaLnBrk="1" latinLnBrk="0" hangingPunct="1">
                        <a:defRPr sz="1800" kern="1200">
                          <a:solidFill>
                            <a:schemeClr val="dk1"/>
                          </a:solidFill>
                          <a:latin typeface="Arial Narrow"/>
                          <a:cs typeface="Arial"/>
                        </a:defRPr>
                      </a:lvl2pPr>
                      <a:lvl3pPr marL="914400" algn="l" defTabSz="914400" rtl="0" eaLnBrk="1" latinLnBrk="0" hangingPunct="1">
                        <a:defRPr sz="1800" kern="1200">
                          <a:solidFill>
                            <a:schemeClr val="dk1"/>
                          </a:solidFill>
                          <a:latin typeface="Arial Narrow"/>
                          <a:cs typeface="Arial"/>
                        </a:defRPr>
                      </a:lvl3pPr>
                      <a:lvl4pPr marL="1371600" algn="l" defTabSz="914400" rtl="0" eaLnBrk="1" latinLnBrk="0" hangingPunct="1">
                        <a:defRPr sz="1800" kern="1200">
                          <a:solidFill>
                            <a:schemeClr val="dk1"/>
                          </a:solidFill>
                          <a:latin typeface="Arial Narrow"/>
                          <a:cs typeface="Arial"/>
                        </a:defRPr>
                      </a:lvl4pPr>
                      <a:lvl5pPr marL="1828800" algn="l" defTabSz="914400" rtl="0" eaLnBrk="1" latinLnBrk="0" hangingPunct="1">
                        <a:defRPr sz="1800" kern="1200">
                          <a:solidFill>
                            <a:schemeClr val="dk1"/>
                          </a:solidFill>
                          <a:latin typeface="Arial Narrow"/>
                          <a:cs typeface="Arial"/>
                        </a:defRPr>
                      </a:lvl5pPr>
                      <a:lvl6pPr marL="2286000" algn="l" defTabSz="914400" rtl="0" eaLnBrk="1" latinLnBrk="0" hangingPunct="1">
                        <a:defRPr sz="1800" kern="1200">
                          <a:solidFill>
                            <a:schemeClr val="dk1"/>
                          </a:solidFill>
                          <a:latin typeface="Arial Narrow"/>
                          <a:cs typeface="Arial"/>
                        </a:defRPr>
                      </a:lvl6pPr>
                      <a:lvl7pPr marL="2743200" algn="l" defTabSz="914400" rtl="0" eaLnBrk="1" latinLnBrk="0" hangingPunct="1">
                        <a:defRPr sz="1800" kern="1200">
                          <a:solidFill>
                            <a:schemeClr val="dk1"/>
                          </a:solidFill>
                          <a:latin typeface="Arial Narrow"/>
                          <a:cs typeface="Arial"/>
                        </a:defRPr>
                      </a:lvl7pPr>
                      <a:lvl8pPr marL="3200400" algn="l" defTabSz="914400" rtl="0" eaLnBrk="1" latinLnBrk="0" hangingPunct="1">
                        <a:defRPr sz="1800" kern="1200">
                          <a:solidFill>
                            <a:schemeClr val="dk1"/>
                          </a:solidFill>
                          <a:latin typeface="Arial Narrow"/>
                          <a:cs typeface="Arial"/>
                        </a:defRPr>
                      </a:lvl8pPr>
                      <a:lvl9pPr marL="3657600" algn="l" defTabSz="914400" rtl="0" eaLnBrk="1" latinLnBrk="0" hangingPunct="1">
                        <a:defRPr sz="1800" kern="1200">
                          <a:solidFill>
                            <a:schemeClr val="dk1"/>
                          </a:solidFill>
                          <a:latin typeface="Arial Narrow"/>
                          <a:cs typeface="Arial"/>
                        </a:defRPr>
                      </a:lvl9pPr>
                    </a:lstStyle>
                    <a:p>
                      <a:pPr marL="0" marR="0" lvl="0" indent="0" algn="l" defTabSz="914400" rtl="0" eaLnBrk="1" fontAlgn="ctr" latinLnBrk="0" hangingPunct="1">
                        <a:lnSpc>
                          <a:spcPct val="100000"/>
                        </a:lnSpc>
                        <a:spcBef>
                          <a:spcPct val="0"/>
                        </a:spcBef>
                        <a:spcAft>
                          <a:spcPct val="0"/>
                        </a:spcAft>
                        <a:buClr>
                          <a:schemeClr val="accent2"/>
                        </a:buClr>
                        <a:buSzPct val="80000"/>
                        <a:buFontTx/>
                        <a:buNone/>
                        <a:tabLst/>
                      </a:pPr>
                      <a:r>
                        <a:rPr lang="en-US" sz="1400" b="1" kern="1200"/>
                        <a:t>Hommes séropositifs</a:t>
                      </a:r>
                      <a:r>
                        <a:rPr lang="en-US" sz="1400" kern="1200"/>
                        <a:t> </a:t>
                      </a:r>
                    </a:p>
                    <a:p>
                      <a:pPr marL="0" marR="0" lvl="0" indent="0" algn="l" defTabSz="914400" rtl="0" eaLnBrk="1" fontAlgn="ctr" latinLnBrk="0" hangingPunct="1">
                        <a:lnSpc>
                          <a:spcPct val="100000"/>
                        </a:lnSpc>
                        <a:spcBef>
                          <a:spcPct val="0"/>
                        </a:spcBef>
                        <a:spcAft>
                          <a:spcPct val="0"/>
                        </a:spcAft>
                        <a:buClr>
                          <a:schemeClr val="accent2"/>
                        </a:buClr>
                        <a:buSzPct val="80000"/>
                        <a:buFontTx/>
                        <a:buNone/>
                        <a:tabLst/>
                      </a:pPr>
                      <a:r>
                        <a:rPr lang="en-US" sz="1400" kern="1200"/>
                        <a:t>pour HPV 16</a:t>
                      </a:r>
                      <a:endParaRPr lang="en-US" sz="1400" kern="1200" dirty="0">
                        <a:solidFill>
                          <a:schemeClr val="dk1"/>
                        </a:solidFill>
                        <a:latin typeface="Arial Narrow"/>
                        <a:ea typeface="+mn-ea"/>
                        <a:cs typeface="Arial"/>
                      </a:endParaRPr>
                    </a:p>
                  </a:txBody>
                  <a:tcPr marL="239138" marR="15944" marT="34301" marB="34301"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877C">
                        <a:tint val="40000"/>
                      </a:srgbClr>
                    </a:solidFill>
                  </a:tcPr>
                </a:tc>
                <a:tc>
                  <a:txBody>
                    <a:bodyPr/>
                    <a:lstStyle>
                      <a:lvl1pPr marL="0" algn="l" defTabSz="914400" rtl="0" eaLnBrk="1" latinLnBrk="0" hangingPunct="1">
                        <a:defRPr sz="1800" kern="1200">
                          <a:solidFill>
                            <a:schemeClr val="dk1"/>
                          </a:solidFill>
                          <a:latin typeface="Arial Narrow"/>
                          <a:cs typeface="Arial"/>
                        </a:defRPr>
                      </a:lvl1pPr>
                      <a:lvl2pPr marL="457200" algn="l" defTabSz="914400" rtl="0" eaLnBrk="1" latinLnBrk="0" hangingPunct="1">
                        <a:defRPr sz="1800" kern="1200">
                          <a:solidFill>
                            <a:schemeClr val="dk1"/>
                          </a:solidFill>
                          <a:latin typeface="Arial Narrow"/>
                          <a:cs typeface="Arial"/>
                        </a:defRPr>
                      </a:lvl2pPr>
                      <a:lvl3pPr marL="914400" algn="l" defTabSz="914400" rtl="0" eaLnBrk="1" latinLnBrk="0" hangingPunct="1">
                        <a:defRPr sz="1800" kern="1200">
                          <a:solidFill>
                            <a:schemeClr val="dk1"/>
                          </a:solidFill>
                          <a:latin typeface="Arial Narrow"/>
                          <a:cs typeface="Arial"/>
                        </a:defRPr>
                      </a:lvl3pPr>
                      <a:lvl4pPr marL="1371600" algn="l" defTabSz="914400" rtl="0" eaLnBrk="1" latinLnBrk="0" hangingPunct="1">
                        <a:defRPr sz="1800" kern="1200">
                          <a:solidFill>
                            <a:schemeClr val="dk1"/>
                          </a:solidFill>
                          <a:latin typeface="Arial Narrow"/>
                          <a:cs typeface="Arial"/>
                        </a:defRPr>
                      </a:lvl4pPr>
                      <a:lvl5pPr marL="1828800" algn="l" defTabSz="914400" rtl="0" eaLnBrk="1" latinLnBrk="0" hangingPunct="1">
                        <a:defRPr sz="1800" kern="1200">
                          <a:solidFill>
                            <a:schemeClr val="dk1"/>
                          </a:solidFill>
                          <a:latin typeface="Arial Narrow"/>
                          <a:cs typeface="Arial"/>
                        </a:defRPr>
                      </a:lvl5pPr>
                      <a:lvl6pPr marL="2286000" algn="l" defTabSz="914400" rtl="0" eaLnBrk="1" latinLnBrk="0" hangingPunct="1">
                        <a:defRPr sz="1800" kern="1200">
                          <a:solidFill>
                            <a:schemeClr val="dk1"/>
                          </a:solidFill>
                          <a:latin typeface="Arial Narrow"/>
                          <a:cs typeface="Arial"/>
                        </a:defRPr>
                      </a:lvl6pPr>
                      <a:lvl7pPr marL="2743200" algn="l" defTabSz="914400" rtl="0" eaLnBrk="1" latinLnBrk="0" hangingPunct="1">
                        <a:defRPr sz="1800" kern="1200">
                          <a:solidFill>
                            <a:schemeClr val="dk1"/>
                          </a:solidFill>
                          <a:latin typeface="Arial Narrow"/>
                          <a:cs typeface="Arial"/>
                        </a:defRPr>
                      </a:lvl7pPr>
                      <a:lvl8pPr marL="3200400" algn="l" defTabSz="914400" rtl="0" eaLnBrk="1" latinLnBrk="0" hangingPunct="1">
                        <a:defRPr sz="1800" kern="1200">
                          <a:solidFill>
                            <a:schemeClr val="dk1"/>
                          </a:solidFill>
                          <a:latin typeface="Arial Narrow"/>
                          <a:cs typeface="Arial"/>
                        </a:defRPr>
                      </a:lvl8pPr>
                      <a:lvl9pPr marL="3657600" algn="l" defTabSz="914400" rtl="0" eaLnBrk="1" latinLnBrk="0" hangingPunct="1">
                        <a:defRPr sz="1800" kern="1200">
                          <a:solidFill>
                            <a:schemeClr val="dk1"/>
                          </a:solidFill>
                          <a:latin typeface="Arial Narrow"/>
                          <a:cs typeface="Arial"/>
                        </a:defRPr>
                      </a:lvl9pPr>
                    </a:lstStyle>
                    <a:p>
                      <a:pPr marL="0" marR="0" lvl="0" indent="-342900" algn="ctr" defTabSz="914400" rtl="0" eaLnBrk="1" fontAlgn="ctr" latinLnBrk="0" hangingPunct="1">
                        <a:lnSpc>
                          <a:spcPct val="100000"/>
                        </a:lnSpc>
                        <a:spcBef>
                          <a:spcPct val="0"/>
                        </a:spcBef>
                        <a:spcAft>
                          <a:spcPct val="0"/>
                        </a:spcAft>
                        <a:buClr>
                          <a:schemeClr val="accent2"/>
                        </a:buClr>
                        <a:buSzPct val="80000"/>
                        <a:buFontTx/>
                        <a:buNone/>
                        <a:tabLst/>
                      </a:pPr>
                      <a:r>
                        <a:rPr lang="en-US" sz="1600" kern="1200"/>
                        <a:t>236</a:t>
                      </a:r>
                      <a:endParaRPr lang="en-US" sz="1600" kern="1200" dirty="0">
                        <a:solidFill>
                          <a:schemeClr val="dk1"/>
                        </a:solidFill>
                        <a:latin typeface="+mn-lt"/>
                        <a:ea typeface="+mn-ea"/>
                        <a:cs typeface="+mn-cs"/>
                      </a:endParaRPr>
                    </a:p>
                  </a:txBody>
                  <a:tcPr marL="0" marR="0" marT="0" marB="0"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877C">
                        <a:tint val="40000"/>
                      </a:srgbClr>
                    </a:solidFill>
                  </a:tcPr>
                </a:tc>
                <a:tc>
                  <a:txBody>
                    <a:bodyPr/>
                    <a:lstStyle>
                      <a:lvl1pPr marL="0" algn="l" defTabSz="914400" rtl="0" eaLnBrk="1" latinLnBrk="0" hangingPunct="1">
                        <a:defRPr sz="1800" kern="1200">
                          <a:solidFill>
                            <a:schemeClr val="dk1"/>
                          </a:solidFill>
                          <a:latin typeface="Arial Narrow"/>
                          <a:cs typeface="Arial"/>
                        </a:defRPr>
                      </a:lvl1pPr>
                      <a:lvl2pPr marL="457200" algn="l" defTabSz="914400" rtl="0" eaLnBrk="1" latinLnBrk="0" hangingPunct="1">
                        <a:defRPr sz="1800" kern="1200">
                          <a:solidFill>
                            <a:schemeClr val="dk1"/>
                          </a:solidFill>
                          <a:latin typeface="Arial Narrow"/>
                          <a:cs typeface="Arial"/>
                        </a:defRPr>
                      </a:lvl2pPr>
                      <a:lvl3pPr marL="914400" algn="l" defTabSz="914400" rtl="0" eaLnBrk="1" latinLnBrk="0" hangingPunct="1">
                        <a:defRPr sz="1800" kern="1200">
                          <a:solidFill>
                            <a:schemeClr val="dk1"/>
                          </a:solidFill>
                          <a:latin typeface="Arial Narrow"/>
                          <a:cs typeface="Arial"/>
                        </a:defRPr>
                      </a:lvl3pPr>
                      <a:lvl4pPr marL="1371600" algn="l" defTabSz="914400" rtl="0" eaLnBrk="1" latinLnBrk="0" hangingPunct="1">
                        <a:defRPr sz="1800" kern="1200">
                          <a:solidFill>
                            <a:schemeClr val="dk1"/>
                          </a:solidFill>
                          <a:latin typeface="Arial Narrow"/>
                          <a:cs typeface="Arial"/>
                        </a:defRPr>
                      </a:lvl4pPr>
                      <a:lvl5pPr marL="1828800" algn="l" defTabSz="914400" rtl="0" eaLnBrk="1" latinLnBrk="0" hangingPunct="1">
                        <a:defRPr sz="1800" kern="1200">
                          <a:solidFill>
                            <a:schemeClr val="dk1"/>
                          </a:solidFill>
                          <a:latin typeface="Arial Narrow"/>
                          <a:cs typeface="Arial"/>
                        </a:defRPr>
                      </a:lvl5pPr>
                      <a:lvl6pPr marL="2286000" algn="l" defTabSz="914400" rtl="0" eaLnBrk="1" latinLnBrk="0" hangingPunct="1">
                        <a:defRPr sz="1800" kern="1200">
                          <a:solidFill>
                            <a:schemeClr val="dk1"/>
                          </a:solidFill>
                          <a:latin typeface="Arial Narrow"/>
                          <a:cs typeface="Arial"/>
                        </a:defRPr>
                      </a:lvl6pPr>
                      <a:lvl7pPr marL="2743200" algn="l" defTabSz="914400" rtl="0" eaLnBrk="1" latinLnBrk="0" hangingPunct="1">
                        <a:defRPr sz="1800" kern="1200">
                          <a:solidFill>
                            <a:schemeClr val="dk1"/>
                          </a:solidFill>
                          <a:latin typeface="Arial Narrow"/>
                          <a:cs typeface="Arial"/>
                        </a:defRPr>
                      </a:lvl7pPr>
                      <a:lvl8pPr marL="3200400" algn="l" defTabSz="914400" rtl="0" eaLnBrk="1" latinLnBrk="0" hangingPunct="1">
                        <a:defRPr sz="1800" kern="1200">
                          <a:solidFill>
                            <a:schemeClr val="dk1"/>
                          </a:solidFill>
                          <a:latin typeface="Arial Narrow"/>
                          <a:cs typeface="Arial"/>
                        </a:defRPr>
                      </a:lvl8pPr>
                      <a:lvl9pPr marL="3657600" algn="l" defTabSz="914400" rtl="0" eaLnBrk="1" latinLnBrk="0" hangingPunct="1">
                        <a:defRPr sz="1800" kern="1200">
                          <a:solidFill>
                            <a:schemeClr val="dk1"/>
                          </a:solidFill>
                          <a:latin typeface="Arial Narrow"/>
                          <a:cs typeface="Arial"/>
                        </a:defRPr>
                      </a:lvl9pPr>
                    </a:lstStyle>
                    <a:p>
                      <a:pPr marL="342900" marR="0" lvl="0" indent="-342900" algn="ctr" defTabSz="914400" rtl="0" eaLnBrk="1" fontAlgn="ctr" latinLnBrk="0" hangingPunct="1">
                        <a:lnSpc>
                          <a:spcPct val="100000"/>
                        </a:lnSpc>
                        <a:spcBef>
                          <a:spcPct val="0"/>
                        </a:spcBef>
                        <a:spcAft>
                          <a:spcPct val="0"/>
                        </a:spcAft>
                        <a:buClr>
                          <a:schemeClr val="accent2"/>
                        </a:buClr>
                        <a:buSzPct val="80000"/>
                        <a:buFontTx/>
                        <a:buNone/>
                        <a:tabLst/>
                      </a:pPr>
                      <a:r>
                        <a:rPr lang="en-US" sz="1600" kern="1200"/>
                        <a:t>9 (</a:t>
                      </a:r>
                      <a:r>
                        <a:rPr lang="en-US" sz="1600" kern="1200" dirty="0"/>
                        <a:t>3.8%)</a:t>
                      </a:r>
                      <a:endParaRPr lang="en-US" sz="1600" kern="1200" dirty="0">
                        <a:solidFill>
                          <a:schemeClr val="dk1"/>
                        </a:solidFill>
                        <a:latin typeface="+mn-lt"/>
                        <a:ea typeface="+mn-ea"/>
                        <a:cs typeface="+mn-cs"/>
                      </a:endParaRPr>
                    </a:p>
                  </a:txBody>
                  <a:tcPr marL="15944" marR="239138" marT="34301" marB="34301"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00877C">
                        <a:tint val="40000"/>
                      </a:srgbClr>
                    </a:solidFill>
                  </a:tcPr>
                </a:tc>
                <a:tc>
                  <a:txBody>
                    <a:bodyPr/>
                    <a:lstStyle>
                      <a:lvl1pPr marL="0" algn="l" defTabSz="914400" rtl="0" eaLnBrk="1" latinLnBrk="0" hangingPunct="1">
                        <a:defRPr sz="1800" kern="1200">
                          <a:solidFill>
                            <a:schemeClr val="dk1"/>
                          </a:solidFill>
                          <a:latin typeface="Arial Narrow"/>
                          <a:cs typeface="Arial"/>
                        </a:defRPr>
                      </a:lvl1pPr>
                      <a:lvl2pPr marL="457200" algn="l" defTabSz="914400" rtl="0" eaLnBrk="1" latinLnBrk="0" hangingPunct="1">
                        <a:defRPr sz="1800" kern="1200">
                          <a:solidFill>
                            <a:schemeClr val="dk1"/>
                          </a:solidFill>
                          <a:latin typeface="Arial Narrow"/>
                          <a:cs typeface="Arial"/>
                        </a:defRPr>
                      </a:lvl2pPr>
                      <a:lvl3pPr marL="914400" algn="l" defTabSz="914400" rtl="0" eaLnBrk="1" latinLnBrk="0" hangingPunct="1">
                        <a:defRPr sz="1800" kern="1200">
                          <a:solidFill>
                            <a:schemeClr val="dk1"/>
                          </a:solidFill>
                          <a:latin typeface="Arial Narrow"/>
                          <a:cs typeface="Arial"/>
                        </a:defRPr>
                      </a:lvl3pPr>
                      <a:lvl4pPr marL="1371600" algn="l" defTabSz="914400" rtl="0" eaLnBrk="1" latinLnBrk="0" hangingPunct="1">
                        <a:defRPr sz="1800" kern="1200">
                          <a:solidFill>
                            <a:schemeClr val="dk1"/>
                          </a:solidFill>
                          <a:latin typeface="Arial Narrow"/>
                          <a:cs typeface="Arial"/>
                        </a:defRPr>
                      </a:lvl4pPr>
                      <a:lvl5pPr marL="1828800" algn="l" defTabSz="914400" rtl="0" eaLnBrk="1" latinLnBrk="0" hangingPunct="1">
                        <a:defRPr sz="1800" kern="1200">
                          <a:solidFill>
                            <a:schemeClr val="dk1"/>
                          </a:solidFill>
                          <a:latin typeface="Arial Narrow"/>
                          <a:cs typeface="Arial"/>
                        </a:defRPr>
                      </a:lvl5pPr>
                      <a:lvl6pPr marL="2286000" algn="l" defTabSz="914400" rtl="0" eaLnBrk="1" latinLnBrk="0" hangingPunct="1">
                        <a:defRPr sz="1800" kern="1200">
                          <a:solidFill>
                            <a:schemeClr val="dk1"/>
                          </a:solidFill>
                          <a:latin typeface="Arial Narrow"/>
                          <a:cs typeface="Arial"/>
                        </a:defRPr>
                      </a:lvl6pPr>
                      <a:lvl7pPr marL="2743200" algn="l" defTabSz="914400" rtl="0" eaLnBrk="1" latinLnBrk="0" hangingPunct="1">
                        <a:defRPr sz="1800" kern="1200">
                          <a:solidFill>
                            <a:schemeClr val="dk1"/>
                          </a:solidFill>
                          <a:latin typeface="Arial Narrow"/>
                          <a:cs typeface="Arial"/>
                        </a:defRPr>
                      </a:lvl7pPr>
                      <a:lvl8pPr marL="3200400" algn="l" defTabSz="914400" rtl="0" eaLnBrk="1" latinLnBrk="0" hangingPunct="1">
                        <a:defRPr sz="1800" kern="1200">
                          <a:solidFill>
                            <a:schemeClr val="dk1"/>
                          </a:solidFill>
                          <a:latin typeface="Arial Narrow"/>
                          <a:cs typeface="Arial"/>
                        </a:defRPr>
                      </a:lvl8pPr>
                      <a:lvl9pPr marL="3657600" algn="l" defTabSz="914400" rtl="0" eaLnBrk="1" latinLnBrk="0" hangingPunct="1">
                        <a:defRPr sz="1800" kern="1200">
                          <a:solidFill>
                            <a:schemeClr val="dk1"/>
                          </a:solidFill>
                          <a:latin typeface="Arial Narrow"/>
                          <a:cs typeface="Arial"/>
                        </a:defRPr>
                      </a:lvl9pPr>
                    </a:lstStyle>
                    <a:p>
                      <a:pPr marL="342900" marR="0" lvl="0" indent="-342900" algn="ctr" defTabSz="914400" rtl="0" eaLnBrk="1" fontAlgn="ctr" latinLnBrk="0" hangingPunct="1">
                        <a:lnSpc>
                          <a:spcPct val="100000"/>
                        </a:lnSpc>
                        <a:spcBef>
                          <a:spcPct val="0"/>
                        </a:spcBef>
                        <a:spcAft>
                          <a:spcPct val="0"/>
                        </a:spcAft>
                        <a:buClr>
                          <a:schemeClr val="accent2"/>
                        </a:buClr>
                        <a:buSzPct val="80000"/>
                        <a:buFontTx/>
                        <a:buNone/>
                        <a:tabLst/>
                      </a:pPr>
                      <a:r>
                        <a:rPr lang="en-US" sz="1900" b="1" kern="1200" dirty="0">
                          <a:solidFill>
                            <a:schemeClr val="tx1"/>
                          </a:solidFill>
                          <a:latin typeface="Arial Narrow"/>
                          <a:ea typeface="+mn-ea"/>
                          <a:cs typeface="Arial"/>
                        </a:rPr>
                        <a:t>1.3    </a:t>
                      </a:r>
                      <a:r>
                        <a:rPr lang="en-US" sz="1600" b="1" kern="1200" dirty="0">
                          <a:solidFill>
                            <a:schemeClr val="tx1"/>
                          </a:solidFill>
                          <a:latin typeface="Arial Narrow"/>
                          <a:ea typeface="+mn-ea"/>
                          <a:cs typeface="Arial"/>
                        </a:rPr>
                        <a:t> </a:t>
                      </a:r>
                      <a:r>
                        <a:rPr lang="en-US" sz="1600" b="0" kern="1200" dirty="0">
                          <a:solidFill>
                            <a:schemeClr val="tx1"/>
                          </a:solidFill>
                          <a:latin typeface="Arial Narrow"/>
                          <a:ea typeface="+mn-ea"/>
                          <a:cs typeface="Arial"/>
                        </a:rPr>
                        <a:t>(0.3-3.7)</a:t>
                      </a:r>
                    </a:p>
                  </a:txBody>
                  <a:tcPr marL="15944" marR="15944" marT="34301" marB="34301" anchor="ctr" horzOverflow="overflow">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877C">
                        <a:tint val="40000"/>
                      </a:srgbClr>
                    </a:solidFill>
                  </a:tcPr>
                </a:tc>
                <a:extLst>
                  <a:ext uri="{0D108BD9-81ED-4DB2-BD59-A6C34878D82A}">
                    <a16:rowId xmlns:a16="http://schemas.microsoft.com/office/drawing/2014/main" val="10007"/>
                  </a:ext>
                </a:extLst>
              </a:tr>
            </a:tbl>
          </a:graphicData>
        </a:graphic>
      </p:graphicFrame>
      <p:sp>
        <p:nvSpPr>
          <p:cNvPr id="7" name="ZoneTexte 6">
            <a:extLst>
              <a:ext uri="{FF2B5EF4-FFF2-40B4-BE49-F238E27FC236}">
                <a16:creationId xmlns:a16="http://schemas.microsoft.com/office/drawing/2014/main" id="{149636A1-B141-40D8-A54B-96A677FD2450}"/>
              </a:ext>
            </a:extLst>
          </p:cNvPr>
          <p:cNvSpPr txBox="1"/>
          <p:nvPr/>
        </p:nvSpPr>
        <p:spPr>
          <a:xfrm>
            <a:off x="6841801" y="4697528"/>
            <a:ext cx="5014546" cy="461408"/>
          </a:xfrm>
          <a:prstGeom prst="rect">
            <a:avLst/>
          </a:prstGeom>
          <a:noFill/>
        </p:spPr>
        <p:txBody>
          <a:bodyPr wrap="square" rtlCol="0">
            <a:spAutoFit/>
          </a:bodyPr>
          <a:lstStyle/>
          <a:p>
            <a:pPr algn="ctr"/>
            <a:r>
              <a:rPr lang="fr-FR" sz="1199" b="1" dirty="0">
                <a:latin typeface="Arial Narrow" panose="020B0606020202030204" pitchFamily="34" charset="0"/>
              </a:rPr>
              <a:t>Incidence des infections à HPV 16 persistantes à 6 mois parmi 2187 hommes suivis pendant </a:t>
            </a:r>
            <a:r>
              <a:rPr lang="fr-FR" sz="1199" b="1">
                <a:latin typeface="Arial Narrow" panose="020B0606020202030204" pitchFamily="34" charset="0"/>
              </a:rPr>
              <a:t>48 mois</a:t>
            </a:r>
            <a:r>
              <a:rPr lang="fr-FR" sz="1199" b="1" baseline="30000">
                <a:latin typeface="Arial Narrow" panose="020B0606020202030204" pitchFamily="34" charset="0"/>
              </a:rPr>
              <a:t>2</a:t>
            </a:r>
            <a:endParaRPr lang="fr-FR" sz="1199" b="1" baseline="30000" dirty="0">
              <a:latin typeface="Arial Narrow" panose="020B0606020202030204" pitchFamily="34" charset="0"/>
            </a:endParaRPr>
          </a:p>
        </p:txBody>
      </p:sp>
      <p:sp>
        <p:nvSpPr>
          <p:cNvPr id="8" name="Rectangle 7">
            <a:extLst>
              <a:ext uri="{FF2B5EF4-FFF2-40B4-BE49-F238E27FC236}">
                <a16:creationId xmlns:a16="http://schemas.microsoft.com/office/drawing/2014/main" id="{F5DA21E1-E128-419D-BAD2-5DC2F53E63E9}"/>
              </a:ext>
            </a:extLst>
          </p:cNvPr>
          <p:cNvSpPr/>
          <p:nvPr/>
        </p:nvSpPr>
        <p:spPr>
          <a:xfrm>
            <a:off x="1900" y="6287215"/>
            <a:ext cx="11209475" cy="246221"/>
          </a:xfrm>
          <a:prstGeom prst="rect">
            <a:avLst/>
          </a:prstGeom>
          <a:solidFill>
            <a:schemeClr val="bg2"/>
          </a:solidFill>
        </p:spPr>
        <p:txBody>
          <a:bodyPr wrap="square">
            <a:spAutoFit/>
          </a:bodyPr>
          <a:lstStyle/>
          <a:p>
            <a:pPr marL="171442" indent="-171442">
              <a:buFont typeface="Wingdings" pitchFamily="2" charset="2"/>
              <a:buChar char="Ø"/>
            </a:pPr>
            <a:r>
              <a:rPr lang="en-US" sz="1000" dirty="0">
                <a:solidFill>
                  <a:srgbClr val="BBE0E3">
                    <a:lumMod val="50000"/>
                  </a:srgbClr>
                </a:solidFill>
              </a:rPr>
              <a:t>  1 - Giuliano AR. Int J Cancer. 2015;136(12):2752–2760.</a:t>
            </a:r>
            <a:r>
              <a:rPr lang="fr-FR" sz="1000" dirty="0">
                <a:solidFill>
                  <a:srgbClr val="BBE0E3">
                    <a:lumMod val="50000"/>
                  </a:srgbClr>
                </a:solidFill>
              </a:rPr>
              <a:t>  </a:t>
            </a:r>
            <a:r>
              <a:rPr lang="en-US" sz="1000" dirty="0">
                <a:solidFill>
                  <a:srgbClr val="BBE0E3">
                    <a:lumMod val="50000"/>
                  </a:srgbClr>
                </a:solidFill>
              </a:rPr>
              <a:t>2 - Lu B et al. Cancer Res. 2012;72:676–685.</a:t>
            </a:r>
            <a:endParaRPr lang="fr-FR" sz="1000" dirty="0">
              <a:solidFill>
                <a:srgbClr val="BBE0E3">
                  <a:lumMod val="50000"/>
                </a:srgbClr>
              </a:solidFill>
            </a:endParaRPr>
          </a:p>
        </p:txBody>
      </p:sp>
      <p:sp>
        <p:nvSpPr>
          <p:cNvPr id="10" name="Flèche : droite 9">
            <a:extLst>
              <a:ext uri="{FF2B5EF4-FFF2-40B4-BE49-F238E27FC236}">
                <a16:creationId xmlns:a16="http://schemas.microsoft.com/office/drawing/2014/main" id="{1F4C2D2C-1E53-4976-9ECB-CE10B25FF598}"/>
              </a:ext>
            </a:extLst>
          </p:cNvPr>
          <p:cNvSpPr/>
          <p:nvPr/>
        </p:nvSpPr>
        <p:spPr bwMode="auto">
          <a:xfrm>
            <a:off x="156222" y="5474158"/>
            <a:ext cx="510337" cy="549985"/>
          </a:xfrm>
          <a:prstGeom prst="rightArrow">
            <a:avLst/>
          </a:prstGeom>
          <a:solidFill>
            <a:schemeClr val="accent2"/>
          </a:solidFill>
          <a:ln>
            <a:noFill/>
          </a:ln>
          <a:effectLst>
            <a:outerShdw blurRad="50800" dist="38100" dir="2700000" algn="tl" rotWithShape="0">
              <a:prstClr val="black">
                <a:alpha val="40000"/>
              </a:prstClr>
            </a:outerShdw>
          </a:effectLst>
        </p:spPr>
        <p:txBody>
          <a:bodyPr vert="horz" wrap="square" lIns="91435" tIns="45718" rIns="91435" bIns="45718" numCol="1" rtlCol="0" anchor="t" anchorCtr="0" compatLnSpc="1">
            <a:prstTxWarp prst="textNoShape">
              <a:avLst/>
            </a:prstTxWarp>
            <a:spAutoFit/>
          </a:bodyPr>
          <a:lstStyle/>
          <a:p>
            <a:pPr defTabSz="914358" fontAlgn="base">
              <a:spcBef>
                <a:spcPct val="50000"/>
              </a:spcBef>
              <a:spcAft>
                <a:spcPct val="0"/>
              </a:spcAft>
            </a:pPr>
            <a:endParaRPr lang="fr-FR" sz="1199">
              <a:latin typeface="Arial" charset="0"/>
              <a:cs typeface="Arial" charset="0"/>
            </a:endParaRPr>
          </a:p>
        </p:txBody>
      </p:sp>
      <p:pic>
        <p:nvPicPr>
          <p:cNvPr id="5" name="Image 4">
            <a:extLst>
              <a:ext uri="{FF2B5EF4-FFF2-40B4-BE49-F238E27FC236}">
                <a16:creationId xmlns:a16="http://schemas.microsoft.com/office/drawing/2014/main" id="{D40DFD53-CAF3-44E7-9D27-D9F2DA3EBCC5}"/>
              </a:ext>
            </a:extLst>
          </p:cNvPr>
          <p:cNvPicPr>
            <a:picLocks noChangeAspect="1"/>
          </p:cNvPicPr>
          <p:nvPr/>
        </p:nvPicPr>
        <p:blipFill>
          <a:blip r:embed="rId3"/>
          <a:stretch>
            <a:fillRect/>
          </a:stretch>
        </p:blipFill>
        <p:spPr>
          <a:xfrm>
            <a:off x="10499962" y="3276072"/>
            <a:ext cx="519451" cy="1569828"/>
          </a:xfrm>
          <a:prstGeom prst="rect">
            <a:avLst/>
          </a:prstGeom>
        </p:spPr>
      </p:pic>
      <p:sp>
        <p:nvSpPr>
          <p:cNvPr id="11" name="Espace réservé du contenu 1">
            <a:extLst>
              <a:ext uri="{FF2B5EF4-FFF2-40B4-BE49-F238E27FC236}">
                <a16:creationId xmlns:a16="http://schemas.microsoft.com/office/drawing/2014/main" id="{CF3BFE39-FAE4-4575-B010-0C30F51398CA}"/>
              </a:ext>
            </a:extLst>
          </p:cNvPr>
          <p:cNvSpPr txBox="1">
            <a:spLocks/>
          </p:cNvSpPr>
          <p:nvPr/>
        </p:nvSpPr>
        <p:spPr>
          <a:xfrm>
            <a:off x="126977" y="1383843"/>
            <a:ext cx="6068606" cy="1076100"/>
          </a:xfrm>
          <a:prstGeom prst="rect">
            <a:avLst/>
          </a:prstGeom>
        </p:spPr>
        <p:txBody>
          <a:bodyPr vert="horz" lIns="91435" tIns="45718" rIns="91435" bIns="45718" rtlCol="0">
            <a:normAutofit fontScale="92500" lnSpcReduction="10000"/>
          </a:bodyPr>
          <a:lstStyle>
            <a:lvl1pPr marL="228531" indent="-228531" algn="l" defTabSz="914126" rtl="0" eaLnBrk="1" latinLnBrk="0" hangingPunct="1">
              <a:lnSpc>
                <a:spcPct val="90000"/>
              </a:lnSpc>
              <a:spcBef>
                <a:spcPts val="1000"/>
              </a:spcBef>
              <a:buFont typeface="Wingdings" panose="05000000000000000000" pitchFamily="2" charset="2"/>
              <a:buChar char="§"/>
              <a:defRPr sz="2799" kern="1200">
                <a:solidFill>
                  <a:schemeClr val="accent2"/>
                </a:solidFill>
                <a:latin typeface="+mn-lt"/>
                <a:ea typeface="+mn-ea"/>
                <a:cs typeface="+mn-cs"/>
              </a:defRPr>
            </a:lvl1pPr>
            <a:lvl2pPr marL="685594" indent="-228531" algn="l" defTabSz="914126" rtl="0" eaLnBrk="1" latinLnBrk="0" hangingPunct="1">
              <a:lnSpc>
                <a:spcPct val="90000"/>
              </a:lnSpc>
              <a:spcBef>
                <a:spcPts val="500"/>
              </a:spcBef>
              <a:buClr>
                <a:schemeClr val="accent2"/>
              </a:buClr>
              <a:buFont typeface="Wingdings" panose="05000000000000000000" pitchFamily="2" charset="2"/>
              <a:buChar char="§"/>
              <a:defRPr sz="2399" kern="1200">
                <a:solidFill>
                  <a:schemeClr val="tx2"/>
                </a:solidFill>
                <a:latin typeface="+mn-lt"/>
                <a:ea typeface="+mn-ea"/>
                <a:cs typeface="+mn-cs"/>
              </a:defRPr>
            </a:lvl2pPr>
            <a:lvl3pPr marL="1142657" indent="-228531" algn="l" defTabSz="914126" rtl="0" eaLnBrk="1" latinLnBrk="0" hangingPunct="1">
              <a:lnSpc>
                <a:spcPct val="90000"/>
              </a:lnSpc>
              <a:spcBef>
                <a:spcPts val="500"/>
              </a:spcBef>
              <a:buClr>
                <a:schemeClr val="accent2"/>
              </a:buClr>
              <a:buFont typeface="Wingdings" panose="05000000000000000000" pitchFamily="2" charset="2"/>
              <a:buChar char="§"/>
              <a:defRPr sz="1999"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2"/>
              </a:buClr>
              <a:buFont typeface="Wingdings" panose="05000000000000000000" pitchFamily="2" charset="2"/>
              <a:buChar char="§"/>
              <a:defRPr sz="1799"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2"/>
              </a:buClr>
              <a:buFont typeface="Wingdings" panose="05000000000000000000" pitchFamily="2" charset="2"/>
              <a:buChar char="§"/>
              <a:defRPr sz="1799"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fr-FR" sz="2000" b="1" dirty="0"/>
              <a:t>Probabilité de </a:t>
            </a:r>
            <a:r>
              <a:rPr lang="fr-FR" sz="2000" b="1" dirty="0" err="1"/>
              <a:t>séro-conversion</a:t>
            </a:r>
            <a:r>
              <a:rPr lang="fr-FR" sz="2000" b="1" dirty="0"/>
              <a:t> faible </a:t>
            </a:r>
          </a:p>
          <a:p>
            <a:pPr lvl="1" algn="just"/>
            <a:r>
              <a:rPr lang="fr-FR" sz="1799" dirty="0">
                <a:solidFill>
                  <a:schemeClr val="tx1"/>
                </a:solidFill>
              </a:rPr>
              <a:t>La probabilité de </a:t>
            </a:r>
            <a:r>
              <a:rPr lang="fr-FR" sz="1799" dirty="0" err="1">
                <a:solidFill>
                  <a:schemeClr val="tx1"/>
                </a:solidFill>
              </a:rPr>
              <a:t>séro-conversion</a:t>
            </a:r>
            <a:r>
              <a:rPr lang="fr-FR" sz="1799" dirty="0">
                <a:solidFill>
                  <a:schemeClr val="tx1"/>
                </a:solidFill>
              </a:rPr>
              <a:t> après exposition naturelle aux HPV serait encore plus faible que celle des femmes</a:t>
            </a:r>
            <a:r>
              <a:rPr lang="fr-FR" sz="1799" baseline="30000" dirty="0">
                <a:solidFill>
                  <a:schemeClr val="tx1"/>
                </a:solidFill>
              </a:rPr>
              <a:t>1</a:t>
            </a:r>
          </a:p>
          <a:p>
            <a:pPr marL="0" indent="0">
              <a:buNone/>
            </a:pPr>
            <a:endParaRPr lang="fr-FR" dirty="0"/>
          </a:p>
        </p:txBody>
      </p:sp>
      <p:sp>
        <p:nvSpPr>
          <p:cNvPr id="13" name="ZoneTexte 12">
            <a:extLst>
              <a:ext uri="{FF2B5EF4-FFF2-40B4-BE49-F238E27FC236}">
                <a16:creationId xmlns:a16="http://schemas.microsoft.com/office/drawing/2014/main" id="{2F8E4F67-7CDB-4CF6-BE7D-7E96E24B9699}"/>
              </a:ext>
            </a:extLst>
          </p:cNvPr>
          <p:cNvSpPr txBox="1"/>
          <p:nvPr/>
        </p:nvSpPr>
        <p:spPr>
          <a:xfrm>
            <a:off x="1215006" y="2751373"/>
            <a:ext cx="5230375" cy="739048"/>
          </a:xfrm>
          <a:prstGeom prst="rect">
            <a:avLst/>
          </a:prstGeom>
          <a:solidFill>
            <a:schemeClr val="bg1"/>
          </a:solidFill>
        </p:spPr>
        <p:txBody>
          <a:bodyPr wrap="square" rtlCol="0">
            <a:spAutoFit/>
          </a:bodyPr>
          <a:lstStyle/>
          <a:p>
            <a:pPr marL="0" lvl="1" algn="just"/>
            <a:r>
              <a:rPr lang="fr-FR" sz="1401" b="1" dirty="0">
                <a:solidFill>
                  <a:schemeClr val="tx2"/>
                </a:solidFill>
              </a:rPr>
              <a:t>58 à 67% </a:t>
            </a:r>
            <a:r>
              <a:rPr lang="fr-FR" sz="1401" dirty="0">
                <a:solidFill>
                  <a:schemeClr val="tx2"/>
                </a:solidFill>
              </a:rPr>
              <a:t>des jeunes femmes vs </a:t>
            </a:r>
            <a:r>
              <a:rPr lang="fr-FR" sz="1401" b="1" dirty="0">
                <a:solidFill>
                  <a:schemeClr val="tx2"/>
                </a:solidFill>
              </a:rPr>
              <a:t>7 à 11% </a:t>
            </a:r>
            <a:r>
              <a:rPr lang="fr-FR" sz="1401" dirty="0">
                <a:solidFill>
                  <a:schemeClr val="tx2"/>
                </a:solidFill>
              </a:rPr>
              <a:t>des hommes</a:t>
            </a:r>
            <a:r>
              <a:rPr lang="fr-FR" sz="1401" baseline="30000" dirty="0">
                <a:solidFill>
                  <a:schemeClr val="tx2"/>
                </a:solidFill>
              </a:rPr>
              <a:t>1 </a:t>
            </a:r>
            <a:r>
              <a:rPr lang="fr-FR" sz="1401" dirty="0">
                <a:solidFill>
                  <a:schemeClr val="tx2"/>
                </a:solidFill>
              </a:rPr>
              <a:t>développeraient des anticorps anti-HPV 16 dans les deux ans après une infection HPV 16</a:t>
            </a:r>
            <a:endParaRPr lang="fr-FR" sz="1799" dirty="0">
              <a:solidFill>
                <a:schemeClr val="tx2"/>
              </a:solidFill>
            </a:endParaRPr>
          </a:p>
        </p:txBody>
      </p:sp>
      <p:sp>
        <p:nvSpPr>
          <p:cNvPr id="16" name="ZoneTexte 15">
            <a:extLst>
              <a:ext uri="{FF2B5EF4-FFF2-40B4-BE49-F238E27FC236}">
                <a16:creationId xmlns:a16="http://schemas.microsoft.com/office/drawing/2014/main" id="{9A6F239A-D86A-4C7A-8588-E16ACBF09B16}"/>
              </a:ext>
            </a:extLst>
          </p:cNvPr>
          <p:cNvSpPr txBox="1"/>
          <p:nvPr/>
        </p:nvSpPr>
        <p:spPr>
          <a:xfrm>
            <a:off x="1219449" y="3749847"/>
            <a:ext cx="4803186" cy="769698"/>
          </a:xfrm>
          <a:prstGeom prst="rect">
            <a:avLst/>
          </a:prstGeom>
          <a:solidFill>
            <a:schemeClr val="bg1"/>
          </a:solidFill>
        </p:spPr>
        <p:txBody>
          <a:bodyPr wrap="square" rtlCol="0">
            <a:spAutoFit/>
          </a:bodyPr>
          <a:lstStyle/>
          <a:p>
            <a:pPr marL="0" lvl="1" algn="just">
              <a:tabLst>
                <a:tab pos="361933" algn="l"/>
              </a:tabLst>
            </a:pPr>
            <a:r>
              <a:rPr lang="fr-FR" sz="1401" b="1" dirty="0">
                <a:solidFill>
                  <a:schemeClr val="tx2"/>
                </a:solidFill>
              </a:rPr>
              <a:t>54% </a:t>
            </a:r>
            <a:r>
              <a:rPr lang="fr-FR" sz="1401" dirty="0">
                <a:solidFill>
                  <a:schemeClr val="tx2"/>
                </a:solidFill>
              </a:rPr>
              <a:t>des jeunes femmes vs </a:t>
            </a:r>
            <a:r>
              <a:rPr lang="fr-FR" sz="1401" b="1" dirty="0">
                <a:solidFill>
                  <a:schemeClr val="tx2"/>
                </a:solidFill>
              </a:rPr>
              <a:t>2% </a:t>
            </a:r>
            <a:r>
              <a:rPr lang="fr-FR" sz="1401" dirty="0">
                <a:solidFill>
                  <a:schemeClr val="tx2"/>
                </a:solidFill>
              </a:rPr>
              <a:t>des hommes</a:t>
            </a:r>
            <a:r>
              <a:rPr lang="fr-FR" sz="1401" baseline="30000" dirty="0">
                <a:solidFill>
                  <a:schemeClr val="tx2"/>
                </a:solidFill>
              </a:rPr>
              <a:t>1</a:t>
            </a:r>
            <a:r>
              <a:rPr lang="fr-FR" sz="1401" dirty="0">
                <a:solidFill>
                  <a:schemeClr val="tx2"/>
                </a:solidFill>
              </a:rPr>
              <a:t> développeraient des anticorps anti-HPV 18 dan</a:t>
            </a:r>
            <a:r>
              <a:rPr lang="fr-FR" sz="1600" dirty="0">
                <a:solidFill>
                  <a:schemeClr val="tx2"/>
                </a:solidFill>
              </a:rPr>
              <a:t>s</a:t>
            </a:r>
            <a:r>
              <a:rPr lang="fr-FR" sz="1401" dirty="0">
                <a:solidFill>
                  <a:schemeClr val="tx2"/>
                </a:solidFill>
              </a:rPr>
              <a:t> les deux ans après une infection HPV 18</a:t>
            </a:r>
          </a:p>
        </p:txBody>
      </p:sp>
      <p:grpSp>
        <p:nvGrpSpPr>
          <p:cNvPr id="20" name="Groupe 19">
            <a:extLst>
              <a:ext uri="{FF2B5EF4-FFF2-40B4-BE49-F238E27FC236}">
                <a16:creationId xmlns:a16="http://schemas.microsoft.com/office/drawing/2014/main" id="{53DF4367-3887-4E50-94F2-D4A20BB45F21}"/>
              </a:ext>
            </a:extLst>
          </p:cNvPr>
          <p:cNvGrpSpPr/>
          <p:nvPr/>
        </p:nvGrpSpPr>
        <p:grpSpPr>
          <a:xfrm>
            <a:off x="378764" y="2736195"/>
            <a:ext cx="760503" cy="657940"/>
            <a:chOff x="417346" y="3337659"/>
            <a:chExt cx="979293" cy="847224"/>
          </a:xfrm>
        </p:grpSpPr>
        <p:pic>
          <p:nvPicPr>
            <p:cNvPr id="14" name="Picture 2">
              <a:extLst>
                <a:ext uri="{FF2B5EF4-FFF2-40B4-BE49-F238E27FC236}">
                  <a16:creationId xmlns:a16="http://schemas.microsoft.com/office/drawing/2014/main" id="{90E35697-6BA9-4B78-9D5B-105D3B006B9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42" t="21224" r="72245" b="48273"/>
            <a:stretch/>
          </p:blipFill>
          <p:spPr bwMode="auto">
            <a:xfrm>
              <a:off x="514874" y="3337659"/>
              <a:ext cx="784238" cy="847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a:extLst>
                <a:ext uri="{FF2B5EF4-FFF2-40B4-BE49-F238E27FC236}">
                  <a16:creationId xmlns:a16="http://schemas.microsoft.com/office/drawing/2014/main" id="{1D645C4B-4DCE-485B-9F89-7CEF1D3B295D}"/>
                </a:ext>
              </a:extLst>
            </p:cNvPr>
            <p:cNvSpPr txBox="1"/>
            <p:nvPr/>
          </p:nvSpPr>
          <p:spPr>
            <a:xfrm>
              <a:off x="417346" y="3455717"/>
              <a:ext cx="979293" cy="673581"/>
            </a:xfrm>
            <a:prstGeom prst="rect">
              <a:avLst/>
            </a:prstGeom>
            <a:noFill/>
          </p:spPr>
          <p:txBody>
            <a:bodyPr wrap="square" rtlCol="0">
              <a:spAutoFit/>
            </a:bodyPr>
            <a:lstStyle/>
            <a:p>
              <a:pPr algn="ctr"/>
              <a:r>
                <a:rPr lang="fr-FR" sz="2799" b="1">
                  <a:solidFill>
                    <a:schemeClr val="bg1"/>
                  </a:solidFill>
                  <a:effectLst>
                    <a:outerShdw blurRad="38100" dist="38100" dir="2700000" algn="tl">
                      <a:srgbClr val="000000">
                        <a:alpha val="43137"/>
                      </a:srgbClr>
                    </a:outerShdw>
                  </a:effectLst>
                </a:rPr>
                <a:t>16</a:t>
              </a:r>
            </a:p>
          </p:txBody>
        </p:sp>
      </p:grpSp>
      <p:grpSp>
        <p:nvGrpSpPr>
          <p:cNvPr id="21" name="Groupe 20">
            <a:extLst>
              <a:ext uri="{FF2B5EF4-FFF2-40B4-BE49-F238E27FC236}">
                <a16:creationId xmlns:a16="http://schemas.microsoft.com/office/drawing/2014/main" id="{77C15D50-6140-41F3-A2B4-2591C46A70F0}"/>
              </a:ext>
            </a:extLst>
          </p:cNvPr>
          <p:cNvGrpSpPr/>
          <p:nvPr/>
        </p:nvGrpSpPr>
        <p:grpSpPr>
          <a:xfrm>
            <a:off x="335653" y="3788762"/>
            <a:ext cx="760503" cy="657940"/>
            <a:chOff x="417346" y="4458537"/>
            <a:chExt cx="979293" cy="847224"/>
          </a:xfrm>
        </p:grpSpPr>
        <p:pic>
          <p:nvPicPr>
            <p:cNvPr id="17" name="Picture 2">
              <a:extLst>
                <a:ext uri="{FF2B5EF4-FFF2-40B4-BE49-F238E27FC236}">
                  <a16:creationId xmlns:a16="http://schemas.microsoft.com/office/drawing/2014/main" id="{AD6FD727-58C5-4F00-ADF8-331407839A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42" t="21224" r="72245" b="48273"/>
            <a:stretch/>
          </p:blipFill>
          <p:spPr bwMode="auto">
            <a:xfrm>
              <a:off x="514874" y="4458537"/>
              <a:ext cx="784238" cy="847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a:extLst>
                <a:ext uri="{FF2B5EF4-FFF2-40B4-BE49-F238E27FC236}">
                  <a16:creationId xmlns:a16="http://schemas.microsoft.com/office/drawing/2014/main" id="{BB0ED7FD-B7A1-4500-9CA9-14AB9B252BD0}"/>
                </a:ext>
              </a:extLst>
            </p:cNvPr>
            <p:cNvSpPr txBox="1"/>
            <p:nvPr/>
          </p:nvSpPr>
          <p:spPr>
            <a:xfrm>
              <a:off x="417346" y="4562061"/>
              <a:ext cx="979293" cy="673582"/>
            </a:xfrm>
            <a:prstGeom prst="rect">
              <a:avLst/>
            </a:prstGeom>
            <a:noFill/>
          </p:spPr>
          <p:txBody>
            <a:bodyPr wrap="square" rtlCol="0">
              <a:spAutoFit/>
            </a:bodyPr>
            <a:lstStyle/>
            <a:p>
              <a:pPr algn="ctr"/>
              <a:r>
                <a:rPr lang="fr-FR" sz="2799" b="1">
                  <a:solidFill>
                    <a:schemeClr val="bg1"/>
                  </a:solidFill>
                  <a:effectLst>
                    <a:outerShdw blurRad="38100" dist="38100" dir="2700000" algn="tl">
                      <a:srgbClr val="000000">
                        <a:alpha val="43137"/>
                      </a:srgbClr>
                    </a:outerShdw>
                  </a:effectLst>
                </a:rPr>
                <a:t>18</a:t>
              </a:r>
            </a:p>
          </p:txBody>
        </p:sp>
      </p:grpSp>
      <p:sp>
        <p:nvSpPr>
          <p:cNvPr id="12" name="Rectangle : coins arrondis 11">
            <a:extLst>
              <a:ext uri="{FF2B5EF4-FFF2-40B4-BE49-F238E27FC236}">
                <a16:creationId xmlns:a16="http://schemas.microsoft.com/office/drawing/2014/main" id="{63B7E85E-607D-46DF-A893-8C16BB2F21C2}"/>
              </a:ext>
            </a:extLst>
          </p:cNvPr>
          <p:cNvSpPr/>
          <p:nvPr/>
        </p:nvSpPr>
        <p:spPr>
          <a:xfrm>
            <a:off x="666559" y="5291687"/>
            <a:ext cx="11447232" cy="943636"/>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38" indent="-285738">
              <a:buFont typeface="Arial" panose="020B0604020202020204" pitchFamily="34" charset="0"/>
              <a:buChar char="•"/>
            </a:pPr>
            <a:r>
              <a:rPr lang="fr-FR" sz="1940" dirty="0">
                <a:solidFill>
                  <a:schemeClr val="bg1"/>
                </a:solidFill>
              </a:rPr>
              <a:t>Les hommes développeraient rarement des anticorps après une infection naturelle à HPV</a:t>
            </a:r>
          </a:p>
          <a:p>
            <a:pPr marL="285738" indent="-285738">
              <a:buFont typeface="Arial" panose="020B0604020202020204" pitchFamily="34" charset="0"/>
              <a:buChar char="•"/>
            </a:pPr>
            <a:r>
              <a:rPr lang="fr-FR" sz="1940" dirty="0">
                <a:solidFill>
                  <a:schemeClr val="bg1"/>
                </a:solidFill>
              </a:rPr>
              <a:t>Ces anticorps ne confèreraient pas de protection contre une infection ultérieure au même type</a:t>
            </a:r>
          </a:p>
        </p:txBody>
      </p:sp>
      <p:sp>
        <p:nvSpPr>
          <p:cNvPr id="22" name="Espace réservé du numéro de diapositive 2">
            <a:extLst>
              <a:ext uri="{FF2B5EF4-FFF2-40B4-BE49-F238E27FC236}">
                <a16:creationId xmlns:a16="http://schemas.microsoft.com/office/drawing/2014/main" id="{1B7B2890-CD70-4AC5-81C5-C8CD8B411277}"/>
              </a:ext>
            </a:extLst>
          </p:cNvPr>
          <p:cNvSpPr txBox="1">
            <a:spLocks/>
          </p:cNvSpPr>
          <p:nvPr/>
        </p:nvSpPr>
        <p:spPr>
          <a:xfrm>
            <a:off x="11324033" y="6272640"/>
            <a:ext cx="640081" cy="365107"/>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CD41CC11-DAE4-47F7-9853-195E25E9FCC5}" type="slidenum">
              <a:rPr lang="fr-FR" sz="1588" b="1">
                <a:solidFill>
                  <a:schemeClr val="bg1"/>
                </a:solidFill>
              </a:rPr>
              <a:pPr/>
              <a:t>8</a:t>
            </a:fld>
            <a:endParaRPr lang="fr-FR" sz="1588" b="1" dirty="0">
              <a:solidFill>
                <a:schemeClr val="bg1"/>
              </a:solidFill>
            </a:endParaRPr>
          </a:p>
        </p:txBody>
      </p:sp>
    </p:spTree>
    <p:extLst>
      <p:ext uri="{BB962C8B-B14F-4D97-AF65-F5344CB8AC3E}">
        <p14:creationId xmlns:p14="http://schemas.microsoft.com/office/powerpoint/2010/main" val="3729567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40A6389-E085-4238-AEE3-999B07940484}"/>
              </a:ext>
            </a:extLst>
          </p:cNvPr>
          <p:cNvSpPr>
            <a:spLocks noGrp="1"/>
          </p:cNvSpPr>
          <p:nvPr>
            <p:ph type="title"/>
          </p:nvPr>
        </p:nvSpPr>
        <p:spPr>
          <a:xfrm>
            <a:off x="27632" y="-36365"/>
            <a:ext cx="11756776" cy="1076100"/>
          </a:xfrm>
        </p:spPr>
        <p:txBody>
          <a:bodyPr>
            <a:normAutofit fontScale="90000"/>
          </a:bodyPr>
          <a:lstStyle/>
          <a:p>
            <a:r>
              <a:rPr lang="fr-FR" sz="4233" dirty="0">
                <a:solidFill>
                  <a:schemeClr val="tx1"/>
                </a:solidFill>
              </a:rPr>
              <a:t>Hommes : Des infections fréquentes tout au long de la vie</a:t>
            </a:r>
          </a:p>
        </p:txBody>
      </p:sp>
      <p:grpSp>
        <p:nvGrpSpPr>
          <p:cNvPr id="18" name="Groupe 17">
            <a:extLst>
              <a:ext uri="{FF2B5EF4-FFF2-40B4-BE49-F238E27FC236}">
                <a16:creationId xmlns:a16="http://schemas.microsoft.com/office/drawing/2014/main" id="{B9A474A2-E4A1-41C2-9F58-28C4A7602770}"/>
              </a:ext>
            </a:extLst>
          </p:cNvPr>
          <p:cNvGrpSpPr/>
          <p:nvPr/>
        </p:nvGrpSpPr>
        <p:grpSpPr>
          <a:xfrm>
            <a:off x="1698883" y="2936026"/>
            <a:ext cx="8421656" cy="3057758"/>
            <a:chOff x="1697070" y="2391659"/>
            <a:chExt cx="8422086" cy="3316106"/>
          </a:xfrm>
        </p:grpSpPr>
        <p:grpSp>
          <p:nvGrpSpPr>
            <p:cNvPr id="9" name="Groupe 8">
              <a:extLst>
                <a:ext uri="{FF2B5EF4-FFF2-40B4-BE49-F238E27FC236}">
                  <a16:creationId xmlns:a16="http://schemas.microsoft.com/office/drawing/2014/main" id="{3266CC0D-7A0C-4C43-898C-737476B2604C}"/>
                </a:ext>
              </a:extLst>
            </p:cNvPr>
            <p:cNvGrpSpPr/>
            <p:nvPr/>
          </p:nvGrpSpPr>
          <p:grpSpPr>
            <a:xfrm>
              <a:off x="1697070" y="2492924"/>
              <a:ext cx="8291689" cy="3214841"/>
              <a:chOff x="2058635" y="2419849"/>
              <a:chExt cx="8291689" cy="3214841"/>
            </a:xfrm>
          </p:grpSpPr>
          <p:pic>
            <p:nvPicPr>
              <p:cNvPr id="7" name="Image 6">
                <a:extLst>
                  <a:ext uri="{FF2B5EF4-FFF2-40B4-BE49-F238E27FC236}">
                    <a16:creationId xmlns:a16="http://schemas.microsoft.com/office/drawing/2014/main" id="{F655E489-6126-4733-92EC-AAA5BD61227D}"/>
                  </a:ext>
                </a:extLst>
              </p:cNvPr>
              <p:cNvPicPr>
                <a:picLocks noChangeAspect="1"/>
              </p:cNvPicPr>
              <p:nvPr/>
            </p:nvPicPr>
            <p:blipFill rotWithShape="1">
              <a:blip r:embed="rId3"/>
              <a:srcRect l="5177" t="36014" r="58909" b="10203"/>
              <a:stretch/>
            </p:blipFill>
            <p:spPr>
              <a:xfrm>
                <a:off x="2177169" y="2419849"/>
                <a:ext cx="3471334" cy="2997934"/>
              </a:xfrm>
              <a:prstGeom prst="rect">
                <a:avLst/>
              </a:prstGeom>
            </p:spPr>
          </p:pic>
          <p:pic>
            <p:nvPicPr>
              <p:cNvPr id="10" name="Image 9">
                <a:extLst>
                  <a:ext uri="{FF2B5EF4-FFF2-40B4-BE49-F238E27FC236}">
                    <a16:creationId xmlns:a16="http://schemas.microsoft.com/office/drawing/2014/main" id="{0F3681BB-8683-480D-AB8A-3A792CAB2F4D}"/>
                  </a:ext>
                </a:extLst>
              </p:cNvPr>
              <p:cNvPicPr>
                <a:picLocks noChangeAspect="1"/>
              </p:cNvPicPr>
              <p:nvPr/>
            </p:nvPicPr>
            <p:blipFill rotWithShape="1">
              <a:blip r:embed="rId3"/>
              <a:srcRect l="53423" t="36136" r="10663" b="10203"/>
              <a:stretch/>
            </p:blipFill>
            <p:spPr>
              <a:xfrm rot="21600000">
                <a:off x="6608059" y="2420999"/>
                <a:ext cx="3471334" cy="2991141"/>
              </a:xfrm>
              <a:prstGeom prst="rect">
                <a:avLst/>
              </a:prstGeom>
            </p:spPr>
          </p:pic>
          <p:sp>
            <p:nvSpPr>
              <p:cNvPr id="8" name="ZoneTexte 7">
                <a:extLst>
                  <a:ext uri="{FF2B5EF4-FFF2-40B4-BE49-F238E27FC236}">
                    <a16:creationId xmlns:a16="http://schemas.microsoft.com/office/drawing/2014/main" id="{718BE578-9E35-4129-979D-21246630464D}"/>
                  </a:ext>
                </a:extLst>
              </p:cNvPr>
              <p:cNvSpPr txBox="1"/>
              <p:nvPr/>
            </p:nvSpPr>
            <p:spPr>
              <a:xfrm>
                <a:off x="2058635" y="5334426"/>
                <a:ext cx="8291689" cy="300264"/>
              </a:xfrm>
              <a:prstGeom prst="rect">
                <a:avLst/>
              </a:prstGeom>
              <a:noFill/>
            </p:spPr>
            <p:txBody>
              <a:bodyPr wrap="square" rtlCol="0">
                <a:spAutoFit/>
              </a:bodyPr>
              <a:lstStyle/>
              <a:p>
                <a:pPr algn="ctr"/>
                <a:r>
                  <a:rPr lang="fr-FR" sz="1199" b="1" dirty="0"/>
                  <a:t>Incidence des infections HPV par tranche d’âge </a:t>
                </a:r>
                <a:r>
                  <a:rPr lang="fr-FR" sz="1199" dirty="0"/>
                  <a:t>(d’après [1])</a:t>
                </a:r>
              </a:p>
            </p:txBody>
          </p:sp>
        </p:grpSp>
        <p:sp>
          <p:nvSpPr>
            <p:cNvPr id="11" name="Rectangle 10">
              <a:extLst>
                <a:ext uri="{FF2B5EF4-FFF2-40B4-BE49-F238E27FC236}">
                  <a16:creationId xmlns:a16="http://schemas.microsoft.com/office/drawing/2014/main" id="{45037A6B-5C06-4426-9877-BC2DF44A8526}"/>
                </a:ext>
              </a:extLst>
            </p:cNvPr>
            <p:cNvSpPr/>
            <p:nvPr/>
          </p:nvSpPr>
          <p:spPr bwMode="auto">
            <a:xfrm>
              <a:off x="1889556" y="2391659"/>
              <a:ext cx="8229600" cy="2997934"/>
            </a:xfrm>
            <a:prstGeom prst="rect">
              <a:avLst/>
            </a:prstGeom>
            <a:noFill/>
            <a:ln w="12700" cap="flat" cmpd="sng" algn="ctr">
              <a:solidFill>
                <a:schemeClr val="tx1"/>
              </a:solid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noAutofit/>
            </a:bodyPr>
            <a:lstStyle/>
            <a:p>
              <a:pPr defTabSz="914358" fontAlgn="base">
                <a:spcBef>
                  <a:spcPct val="50000"/>
                </a:spcBef>
                <a:spcAft>
                  <a:spcPct val="0"/>
                </a:spcAft>
              </a:pPr>
              <a:endParaRPr lang="fr-FR" sz="1199">
                <a:latin typeface="Arial" charset="0"/>
                <a:cs typeface="Arial" charset="0"/>
              </a:endParaRPr>
            </a:p>
          </p:txBody>
        </p:sp>
        <p:sp>
          <p:nvSpPr>
            <p:cNvPr id="12" name="ZoneTexte 11">
              <a:extLst>
                <a:ext uri="{FF2B5EF4-FFF2-40B4-BE49-F238E27FC236}">
                  <a16:creationId xmlns:a16="http://schemas.microsoft.com/office/drawing/2014/main" id="{1DDB9C44-FCEB-4AC4-AF77-01CB98237376}"/>
                </a:ext>
              </a:extLst>
            </p:cNvPr>
            <p:cNvSpPr txBox="1"/>
            <p:nvPr/>
          </p:nvSpPr>
          <p:spPr>
            <a:xfrm>
              <a:off x="2919238" y="2410800"/>
              <a:ext cx="1297415" cy="367158"/>
            </a:xfrm>
            <a:prstGeom prst="rect">
              <a:avLst/>
            </a:prstGeom>
            <a:noFill/>
          </p:spPr>
          <p:txBody>
            <a:bodyPr wrap="square" rtlCol="0">
              <a:spAutoFit/>
            </a:bodyPr>
            <a:lstStyle/>
            <a:p>
              <a:r>
                <a:rPr lang="fr-FR" sz="1600" b="1" dirty="0"/>
                <a:t>Hommes</a:t>
              </a:r>
            </a:p>
          </p:txBody>
        </p:sp>
        <p:sp>
          <p:nvSpPr>
            <p:cNvPr id="13" name="ZoneTexte 12">
              <a:extLst>
                <a:ext uri="{FF2B5EF4-FFF2-40B4-BE49-F238E27FC236}">
                  <a16:creationId xmlns:a16="http://schemas.microsoft.com/office/drawing/2014/main" id="{6993BBF5-02F5-45EE-AA65-468048FC98BD}"/>
                </a:ext>
              </a:extLst>
            </p:cNvPr>
            <p:cNvSpPr txBox="1"/>
            <p:nvPr/>
          </p:nvSpPr>
          <p:spPr>
            <a:xfrm>
              <a:off x="7237474" y="2492925"/>
              <a:ext cx="1313513" cy="367158"/>
            </a:xfrm>
            <a:prstGeom prst="rect">
              <a:avLst/>
            </a:prstGeom>
            <a:noFill/>
          </p:spPr>
          <p:txBody>
            <a:bodyPr wrap="square" rtlCol="0">
              <a:spAutoFit/>
            </a:bodyPr>
            <a:lstStyle/>
            <a:p>
              <a:r>
                <a:rPr lang="fr-FR" sz="1600" b="1" dirty="0"/>
                <a:t>Femmes</a:t>
              </a:r>
            </a:p>
          </p:txBody>
        </p:sp>
      </p:grpSp>
      <p:sp>
        <p:nvSpPr>
          <p:cNvPr id="15" name="Rectangle 14">
            <a:extLst>
              <a:ext uri="{FF2B5EF4-FFF2-40B4-BE49-F238E27FC236}">
                <a16:creationId xmlns:a16="http://schemas.microsoft.com/office/drawing/2014/main" id="{6B3E8990-70AA-48BC-B697-3A32F00D49F8}"/>
              </a:ext>
            </a:extLst>
          </p:cNvPr>
          <p:cNvSpPr/>
          <p:nvPr/>
        </p:nvSpPr>
        <p:spPr>
          <a:xfrm>
            <a:off x="1900" y="6118611"/>
            <a:ext cx="11301120" cy="400110"/>
          </a:xfrm>
          <a:prstGeom prst="rect">
            <a:avLst/>
          </a:prstGeom>
          <a:solidFill>
            <a:schemeClr val="bg2"/>
          </a:solidFill>
        </p:spPr>
        <p:txBody>
          <a:bodyPr wrap="square">
            <a:spAutoFit/>
          </a:bodyPr>
          <a:lstStyle/>
          <a:p>
            <a:pPr marL="171442" indent="-171442">
              <a:buFont typeface="Wingdings" pitchFamily="2" charset="2"/>
              <a:buChar char="Ø"/>
            </a:pPr>
            <a:r>
              <a:rPr lang="en-US" sz="1000" dirty="0">
                <a:solidFill>
                  <a:srgbClr val="BBE0E3">
                    <a:lumMod val="50000"/>
                  </a:srgbClr>
                </a:solidFill>
              </a:rPr>
              <a:t>  1 - Giuliano AR. Int J Cancer. 2015;136(12):2752–2760.</a:t>
            </a:r>
            <a:r>
              <a:rPr lang="fr-FR" sz="1000" dirty="0">
                <a:solidFill>
                  <a:srgbClr val="BBE0E3">
                    <a:lumMod val="50000"/>
                  </a:srgbClr>
                </a:solidFill>
              </a:rPr>
              <a:t>        </a:t>
            </a:r>
            <a:r>
              <a:rPr lang="en-US" sz="1000" dirty="0">
                <a:solidFill>
                  <a:srgbClr val="BBE0E3">
                    <a:lumMod val="50000"/>
                  </a:srgbClr>
                </a:solidFill>
                <a:latin typeface="Arial"/>
                <a:cs typeface="Arial"/>
                <a:sym typeface="Wingdings" panose="05000000000000000000" pitchFamily="2" charset="2"/>
              </a:rPr>
              <a:t>  </a:t>
            </a:r>
            <a:r>
              <a:rPr lang="fr-FR" sz="1000" dirty="0">
                <a:solidFill>
                  <a:srgbClr val="BBE0E3">
                    <a:lumMod val="50000"/>
                  </a:srgbClr>
                </a:solidFill>
              </a:rPr>
              <a:t>2 - </a:t>
            </a:r>
            <a:r>
              <a:rPr lang="fr-FR" sz="1000" dirty="0" err="1">
                <a:solidFill>
                  <a:srgbClr val="BBE0E3">
                    <a:lumMod val="50000"/>
                  </a:srgbClr>
                </a:solidFill>
              </a:rPr>
              <a:t>Inglès</a:t>
            </a:r>
            <a:r>
              <a:rPr lang="fr-FR" sz="1000" dirty="0">
                <a:solidFill>
                  <a:srgbClr val="BBE0E3">
                    <a:lumMod val="50000"/>
                  </a:srgbClr>
                </a:solidFill>
              </a:rPr>
              <a:t> D.J. et al. Papillomavirus </a:t>
            </a:r>
            <a:r>
              <a:rPr lang="fr-FR" sz="1000" dirty="0" err="1">
                <a:solidFill>
                  <a:srgbClr val="BBE0E3">
                    <a:lumMod val="50000"/>
                  </a:srgbClr>
                </a:solidFill>
              </a:rPr>
              <a:t>Res</a:t>
            </a:r>
            <a:r>
              <a:rPr lang="fr-FR" sz="1000" dirty="0">
                <a:solidFill>
                  <a:srgbClr val="BBE0E3">
                    <a:lumMod val="50000"/>
                  </a:srgbClr>
                </a:solidFill>
              </a:rPr>
              <a:t>. 2015 Dec;1:126-135</a:t>
            </a:r>
            <a:r>
              <a:rPr lang="en-US" sz="1000" dirty="0">
                <a:solidFill>
                  <a:srgbClr val="BBE0E3">
                    <a:lumMod val="50000"/>
                  </a:srgbClr>
                </a:solidFill>
              </a:rPr>
              <a:t>.      </a:t>
            </a:r>
            <a:r>
              <a:rPr lang="en-US" sz="1000" dirty="0">
                <a:solidFill>
                  <a:srgbClr val="BBE0E3">
                    <a:lumMod val="50000"/>
                  </a:srgbClr>
                </a:solidFill>
                <a:latin typeface="Arial"/>
                <a:cs typeface="Arial"/>
                <a:sym typeface="Wingdings" panose="05000000000000000000" pitchFamily="2" charset="2"/>
              </a:rPr>
              <a:t> </a:t>
            </a:r>
            <a:r>
              <a:rPr lang="en-US" sz="1000" dirty="0">
                <a:solidFill>
                  <a:srgbClr val="BBE0E3">
                    <a:lumMod val="50000"/>
                  </a:srgbClr>
                </a:solidFill>
              </a:rPr>
              <a:t>3 - Giuliano AR &amp; al. </a:t>
            </a:r>
            <a:r>
              <a:rPr lang="da-DK" sz="1000" dirty="0">
                <a:solidFill>
                  <a:srgbClr val="BBE0E3">
                    <a:lumMod val="50000"/>
                  </a:srgbClr>
                </a:solidFill>
              </a:rPr>
              <a:t>Papillomavirus Res. 2015;1: 109–115</a:t>
            </a:r>
          </a:p>
          <a:p>
            <a:pPr marL="171442" indent="-171442">
              <a:buFont typeface="Wingdings" pitchFamily="2" charset="2"/>
              <a:buChar char="Ø"/>
            </a:pPr>
            <a:r>
              <a:rPr lang="da-DK" sz="1000" dirty="0">
                <a:solidFill>
                  <a:srgbClr val="BBE0E3">
                    <a:lumMod val="50000"/>
                  </a:srgbClr>
                </a:solidFill>
              </a:rPr>
              <a:t>  4 </a:t>
            </a:r>
            <a:r>
              <a:rPr lang="fr-FR" sz="1000" dirty="0">
                <a:solidFill>
                  <a:srgbClr val="BBE0E3">
                    <a:lumMod val="50000"/>
                  </a:srgbClr>
                </a:solidFill>
              </a:rPr>
              <a:t>- Favre N et al. La lettre de l’Infectiologue 2013;28(3):96-99 </a:t>
            </a:r>
          </a:p>
        </p:txBody>
      </p:sp>
      <p:sp>
        <p:nvSpPr>
          <p:cNvPr id="20" name="Espace réservé du contenu 1">
            <a:extLst>
              <a:ext uri="{FF2B5EF4-FFF2-40B4-BE49-F238E27FC236}">
                <a16:creationId xmlns:a16="http://schemas.microsoft.com/office/drawing/2014/main" id="{E51CC836-D6D5-47F8-B4AE-93201FB8710C}"/>
              </a:ext>
            </a:extLst>
          </p:cNvPr>
          <p:cNvSpPr>
            <a:spLocks noGrp="1"/>
          </p:cNvSpPr>
          <p:nvPr/>
        </p:nvSpPr>
        <p:spPr>
          <a:xfrm>
            <a:off x="27631" y="867756"/>
            <a:ext cx="12136741" cy="1934945"/>
          </a:xfrm>
          <a:prstGeom prst="rect">
            <a:avLst/>
          </a:prstGeom>
        </p:spPr>
        <p:txBody>
          <a:bodyPr vert="horz" lIns="91435" tIns="45718" rIns="91435" bIns="45718" rtlCol="0">
            <a:normAutofit/>
          </a:bodyPr>
          <a:lstStyle>
            <a:lvl1pPr marL="228531" indent="-228531" algn="l" defTabSz="914126" rtl="0" eaLnBrk="1" latinLnBrk="0" hangingPunct="1">
              <a:lnSpc>
                <a:spcPct val="90000"/>
              </a:lnSpc>
              <a:spcBef>
                <a:spcPts val="1000"/>
              </a:spcBef>
              <a:buFont typeface="Wingdings" panose="05000000000000000000" pitchFamily="2" charset="2"/>
              <a:buChar char="§"/>
              <a:defRPr sz="2799" kern="1200">
                <a:solidFill>
                  <a:schemeClr val="accent2"/>
                </a:solidFill>
                <a:latin typeface="+mn-lt"/>
                <a:ea typeface="+mn-ea"/>
                <a:cs typeface="+mn-cs"/>
              </a:defRPr>
            </a:lvl1pPr>
            <a:lvl2pPr marL="685594" indent="-228531" algn="l" defTabSz="914126" rtl="0" eaLnBrk="1" latinLnBrk="0" hangingPunct="1">
              <a:lnSpc>
                <a:spcPct val="90000"/>
              </a:lnSpc>
              <a:spcBef>
                <a:spcPts val="500"/>
              </a:spcBef>
              <a:buClr>
                <a:schemeClr val="accent2"/>
              </a:buClr>
              <a:buFont typeface="Wingdings" panose="05000000000000000000" pitchFamily="2" charset="2"/>
              <a:buChar char="§"/>
              <a:defRPr sz="2399" kern="1200">
                <a:solidFill>
                  <a:schemeClr val="tx2"/>
                </a:solidFill>
                <a:latin typeface="+mn-lt"/>
                <a:ea typeface="+mn-ea"/>
                <a:cs typeface="+mn-cs"/>
              </a:defRPr>
            </a:lvl2pPr>
            <a:lvl3pPr marL="1142657" indent="-228531" algn="l" defTabSz="914126" rtl="0" eaLnBrk="1" latinLnBrk="0" hangingPunct="1">
              <a:lnSpc>
                <a:spcPct val="90000"/>
              </a:lnSpc>
              <a:spcBef>
                <a:spcPts val="500"/>
              </a:spcBef>
              <a:buClr>
                <a:schemeClr val="accent2"/>
              </a:buClr>
              <a:buFont typeface="Wingdings" panose="05000000000000000000" pitchFamily="2" charset="2"/>
              <a:buChar char="§"/>
              <a:defRPr sz="1999"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2"/>
              </a:buClr>
              <a:buFont typeface="Wingdings" panose="05000000000000000000" pitchFamily="2" charset="2"/>
              <a:buChar char="§"/>
              <a:defRPr sz="1799"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2"/>
              </a:buClr>
              <a:buFont typeface="Wingdings" panose="05000000000000000000" pitchFamily="2" charset="2"/>
              <a:buChar char="§"/>
              <a:defRPr sz="1799"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fr-FR" sz="1799" dirty="0"/>
              <a:t>La </a:t>
            </a:r>
            <a:r>
              <a:rPr lang="fr-FR" sz="1799" b="1" dirty="0"/>
              <a:t>prévalence</a:t>
            </a:r>
            <a:r>
              <a:rPr lang="fr-FR" sz="1799" dirty="0"/>
              <a:t> des infections HPV est </a:t>
            </a:r>
            <a:r>
              <a:rPr lang="fr-FR" sz="1799" b="1" i="1" dirty="0"/>
              <a:t>plus élevée </a:t>
            </a:r>
            <a:r>
              <a:rPr lang="fr-FR" sz="1799" b="1" dirty="0"/>
              <a:t>chez les hommes </a:t>
            </a:r>
            <a:r>
              <a:rPr lang="fr-FR" sz="1799" dirty="0"/>
              <a:t>que chez les femmes et </a:t>
            </a:r>
            <a:r>
              <a:rPr lang="fr-FR" sz="1799" b="1" dirty="0"/>
              <a:t>reste élevée </a:t>
            </a:r>
            <a:r>
              <a:rPr lang="fr-FR" sz="1799" dirty="0"/>
              <a:t>tout au long de la vie</a:t>
            </a:r>
            <a:r>
              <a:rPr lang="fr-FR" sz="1799" baseline="30000" dirty="0"/>
              <a:t>1</a:t>
            </a:r>
          </a:p>
          <a:p>
            <a:r>
              <a:rPr lang="fr-FR" sz="1799" dirty="0"/>
              <a:t>Le </a:t>
            </a:r>
            <a:r>
              <a:rPr lang="fr-FR" sz="1799" b="1" dirty="0"/>
              <a:t>taux de nouvelles infections </a:t>
            </a:r>
            <a:r>
              <a:rPr lang="fr-FR" sz="1799" dirty="0"/>
              <a:t>HPV est également </a:t>
            </a:r>
            <a:r>
              <a:rPr lang="fr-FR" sz="1799" b="1" i="1" dirty="0"/>
              <a:t>plus élevé </a:t>
            </a:r>
            <a:r>
              <a:rPr lang="fr-FR" sz="1799" b="1" dirty="0"/>
              <a:t>chez les hommes </a:t>
            </a:r>
            <a:r>
              <a:rPr lang="fr-FR" sz="1799" dirty="0"/>
              <a:t>que chez les femmes et reste relativement constant quel que soit  l’âge (cf. figure)</a:t>
            </a:r>
            <a:r>
              <a:rPr lang="fr-FR" sz="1799" baseline="30000" dirty="0"/>
              <a:t>1,2,3 </a:t>
            </a:r>
          </a:p>
          <a:p>
            <a:pPr lvl="1"/>
            <a:r>
              <a:rPr lang="fr-FR" sz="1600" dirty="0"/>
              <a:t>Chez les femmes, au contraire, le taux de nouvelles infections diminue avec l’âge, après un pic chez les plus jeunes </a:t>
            </a:r>
            <a:r>
              <a:rPr lang="fr-FR" sz="1600" baseline="30000" dirty="0"/>
              <a:t>1,3,4</a:t>
            </a:r>
          </a:p>
        </p:txBody>
      </p:sp>
      <p:sp>
        <p:nvSpPr>
          <p:cNvPr id="14" name="Espace réservé du numéro de diapositive 2">
            <a:extLst>
              <a:ext uri="{FF2B5EF4-FFF2-40B4-BE49-F238E27FC236}">
                <a16:creationId xmlns:a16="http://schemas.microsoft.com/office/drawing/2014/main" id="{98C9758E-C291-46A5-A499-2EFEF91DD973}"/>
              </a:ext>
            </a:extLst>
          </p:cNvPr>
          <p:cNvSpPr txBox="1">
            <a:spLocks/>
          </p:cNvSpPr>
          <p:nvPr/>
        </p:nvSpPr>
        <p:spPr>
          <a:xfrm>
            <a:off x="11324033" y="6272640"/>
            <a:ext cx="640081" cy="365107"/>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CD41CC11-DAE4-47F7-9853-195E25E9FCC5}" type="slidenum">
              <a:rPr lang="fr-FR" sz="1588" b="1">
                <a:solidFill>
                  <a:schemeClr val="bg1"/>
                </a:solidFill>
              </a:rPr>
              <a:pPr/>
              <a:t>9</a:t>
            </a:fld>
            <a:endParaRPr lang="fr-FR" sz="1588" b="1" dirty="0">
              <a:solidFill>
                <a:schemeClr val="bg1"/>
              </a:solidFill>
            </a:endParaRPr>
          </a:p>
        </p:txBody>
      </p:sp>
    </p:spTree>
    <p:extLst>
      <p:ext uri="{BB962C8B-B14F-4D97-AF65-F5344CB8AC3E}">
        <p14:creationId xmlns:p14="http://schemas.microsoft.com/office/powerpoint/2010/main" val="41283430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ype de bois">
  <a:themeElements>
    <a:clrScheme name="Type de bois">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ype de bois">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ype de bois">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SD IFL PPT Template No Images (Low Resolution)">
  <a:themeElements>
    <a:clrScheme name="Merck Color Theme #1">
      <a:dk1>
        <a:srgbClr val="37424A"/>
      </a:dk1>
      <a:lt1>
        <a:sysClr val="window" lastClr="FFFFFF"/>
      </a:lt1>
      <a:dk2>
        <a:srgbClr val="005E5D"/>
      </a:dk2>
      <a:lt2>
        <a:srgbClr val="BFB8AF"/>
      </a:lt2>
      <a:accent1>
        <a:srgbClr val="00877C"/>
      </a:accent1>
      <a:accent2>
        <a:srgbClr val="6ECEB2"/>
      </a:accent2>
      <a:accent3>
        <a:srgbClr val="66203A"/>
      </a:accent3>
      <a:accent4>
        <a:srgbClr val="F68D2E"/>
      </a:accent4>
      <a:accent5>
        <a:srgbClr val="FBE122"/>
      </a:accent5>
      <a:accent6>
        <a:srgbClr val="BFB8AF"/>
      </a:accent6>
      <a:hlink>
        <a:srgbClr val="37424A"/>
      </a:hlink>
      <a:folHlink>
        <a:srgbClr val="00877C"/>
      </a:folHlink>
    </a:clrScheme>
    <a:fontScheme name="Merck Font Theme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theme>
</file>

<file path=ppt/theme/theme4.xml><?xml version="1.0" encoding="utf-8"?>
<a:theme xmlns:a="http://schemas.openxmlformats.org/drawingml/2006/main" name="Clarté">
  <a:themeElements>
    <a:clrScheme name="Personnalisé 23">
      <a:dk1>
        <a:srgbClr val="292934"/>
      </a:dk1>
      <a:lt1>
        <a:srgbClr val="FFFFFF"/>
      </a:lt1>
      <a:dk2>
        <a:srgbClr val="2C8C81"/>
      </a:dk2>
      <a:lt2>
        <a:srgbClr val="FFFFFF"/>
      </a:lt2>
      <a:accent1>
        <a:srgbClr val="2C8C81"/>
      </a:accent1>
      <a:accent2>
        <a:srgbClr val="7B7B7B"/>
      </a:accent2>
      <a:accent3>
        <a:srgbClr val="7B7B7B"/>
      </a:accent3>
      <a:accent4>
        <a:srgbClr val="A5A5A5"/>
      </a:accent4>
      <a:accent5>
        <a:srgbClr val="808DA0"/>
      </a:accent5>
      <a:accent6>
        <a:srgbClr val="A5A5A5"/>
      </a:accent6>
      <a:hlink>
        <a:srgbClr val="0000FF"/>
      </a:hlink>
      <a:folHlink>
        <a:srgbClr val="800080"/>
      </a:folHlink>
    </a:clrScheme>
    <a:fontScheme name="Office Classiqu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2_MSD 16.9 Sample Pages v7">
  <a:themeElements>
    <a:clrScheme name="Personnalisé 15">
      <a:dk1>
        <a:srgbClr val="292934"/>
      </a:dk1>
      <a:lt1>
        <a:srgbClr val="FFFFFF"/>
      </a:lt1>
      <a:dk2>
        <a:srgbClr val="2C8C81"/>
      </a:dk2>
      <a:lt2>
        <a:srgbClr val="FFFFFF"/>
      </a:lt2>
      <a:accent1>
        <a:srgbClr val="2C8C81"/>
      </a:accent1>
      <a:accent2>
        <a:srgbClr val="7B7B7B"/>
      </a:accent2>
      <a:accent3>
        <a:srgbClr val="7B7B7B"/>
      </a:accent3>
      <a:accent4>
        <a:srgbClr val="A5A5A5"/>
      </a:accent4>
      <a:accent5>
        <a:srgbClr val="808DA0"/>
      </a:accent5>
      <a:accent6>
        <a:srgbClr val="A5A5A5"/>
      </a:accent6>
      <a:hlink>
        <a:srgbClr val="2C8C81"/>
      </a:hlink>
      <a:folHlink>
        <a:srgbClr val="2C8C81"/>
      </a:folHlink>
    </a:clrScheme>
    <a:fontScheme name="Merck Font Theme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MSD 16.9 Sample Pages v7" id="{0A7AE1D0-F27F-0C4F-B281-E51588571A31}" vid="{BDBD2BC8-1B4C-FA4F-8993-E9750FEF05ED}"/>
    </a:ext>
  </a:extLst>
</a:theme>
</file>

<file path=ppt/theme/theme6.xml><?xml version="1.0" encoding="utf-8"?>
<a:theme xmlns:a="http://schemas.openxmlformats.org/drawingml/2006/main" name="1_Type de bois">
  <a:themeElements>
    <a:clrScheme name="Type de bois">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Type de bois">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ype de bois">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a10f9ac0-5937-4b4f-b459-96aedd9ed2c5" origin="userSelected">
  <element uid="47944b6e-526f-4593-a945-9c2cb6f49fac" value=""/>
</sisl>
</file>

<file path=customXml/itemProps1.xml><?xml version="1.0" encoding="utf-8"?>
<ds:datastoreItem xmlns:ds="http://schemas.openxmlformats.org/officeDocument/2006/customXml" ds:itemID="{C0B2FF46-564A-4753-BF35-590A5E8E6E47}">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otalTime>153</TotalTime>
  <Words>7371</Words>
  <Application>Microsoft Macintosh PowerPoint</Application>
  <PresentationFormat>Grand écran</PresentationFormat>
  <Paragraphs>802</Paragraphs>
  <Slides>44</Slides>
  <Notes>38</Notes>
  <HiddenSlides>1</HiddenSlides>
  <MMClips>0</MMClips>
  <ScaleCrop>false</ScaleCrop>
  <HeadingPairs>
    <vt:vector size="6" baseType="variant">
      <vt:variant>
        <vt:lpstr>Polices utilisées</vt:lpstr>
      </vt:variant>
      <vt:variant>
        <vt:i4>26</vt:i4>
      </vt:variant>
      <vt:variant>
        <vt:lpstr>Thème</vt:lpstr>
      </vt:variant>
      <vt:variant>
        <vt:i4>6</vt:i4>
      </vt:variant>
      <vt:variant>
        <vt:lpstr>Titres des diapositives</vt:lpstr>
      </vt:variant>
      <vt:variant>
        <vt:i4>44</vt:i4>
      </vt:variant>
    </vt:vector>
  </HeadingPairs>
  <TitlesOfParts>
    <vt:vector size="76" baseType="lpstr">
      <vt:lpstr>Arial</vt:lpstr>
      <vt:lpstr>Arial Narrow</vt:lpstr>
      <vt:lpstr>Calibri</vt:lpstr>
      <vt:lpstr>Comic Sans MS</vt:lpstr>
      <vt:lpstr>DIN-Bold</vt:lpstr>
      <vt:lpstr>Garamond</vt:lpstr>
      <vt:lpstr>Invention</vt:lpstr>
      <vt:lpstr>Lucida Grande</vt:lpstr>
      <vt:lpstr>Marianina FY</vt:lpstr>
      <vt:lpstr>MS PGothic</vt:lpstr>
      <vt:lpstr>MS PGothic</vt:lpstr>
      <vt:lpstr>Open Sans</vt:lpstr>
      <vt:lpstr>Open Sans Extrabold</vt:lpstr>
      <vt:lpstr>roboto</vt:lpstr>
      <vt:lpstr>Rockwell</vt:lpstr>
      <vt:lpstr>Rockwell Condensed</vt:lpstr>
      <vt:lpstr>Segoe UI</vt:lpstr>
      <vt:lpstr>Symbol</vt:lpstr>
      <vt:lpstr>Times New Roman</vt:lpstr>
      <vt:lpstr>ubuntu</vt:lpstr>
      <vt:lpstr>Univers 57 Condensed</vt:lpstr>
      <vt:lpstr>Verdana</vt:lpstr>
      <vt:lpstr>Webdings</vt:lpstr>
      <vt:lpstr>Wingdings</vt:lpstr>
      <vt:lpstr>Wingdings 2</vt:lpstr>
      <vt:lpstr>Wingdings 3</vt:lpstr>
      <vt:lpstr>Type de bois</vt:lpstr>
      <vt:lpstr>2_Thème Office</vt:lpstr>
      <vt:lpstr>MSD IFL PPT Template No Images (Low Resolution)</vt:lpstr>
      <vt:lpstr>Clarté</vt:lpstr>
      <vt:lpstr>2_MSD 16.9 Sample Pages v7</vt:lpstr>
      <vt:lpstr>1_Type de bois</vt:lpstr>
      <vt:lpstr>Vaccination mixte HPV 2021 </vt:lpstr>
      <vt:lpstr>…. POURQUOI les garçons ??!....</vt:lpstr>
      <vt:lpstr>HPV : à l’origine de cancers &amp; lésions multiples</vt:lpstr>
      <vt:lpstr>L’ HPV touche les femmes ET les hommes   </vt:lpstr>
      <vt:lpstr>HPV, un virus susceptible de toucher la majorité des individus</vt:lpstr>
      <vt:lpstr>Spécificité des infections HPV chez les hommes</vt:lpstr>
      <vt:lpstr>Transmission des HPV : les hommes plus à risque</vt:lpstr>
      <vt:lpstr>Hommes : Une moins bonne immunité naturelle contre les HPV </vt:lpstr>
      <vt:lpstr>Hommes : Des infections fréquentes tout au long de la vie</vt:lpstr>
      <vt:lpstr>Présentation PowerPoint</vt:lpstr>
      <vt:lpstr>Historique des recommandations vaccinales HPV</vt:lpstr>
      <vt:lpstr>Efficacité de la vaccination quadrivalente chez l’homme dans les essais cliniques</vt:lpstr>
      <vt:lpstr>Résultats des essais cliniques menés chez l’homme 16-26 ans</vt:lpstr>
      <vt:lpstr>Présentation PowerPoint</vt:lpstr>
      <vt:lpstr>Un impact de la vaccination HPV des JF dans le monde sur  les verrues génitales : une revue systématique</vt:lpstr>
      <vt:lpstr>Présentation PowerPoint</vt:lpstr>
      <vt:lpstr>Présentation PowerPoint</vt:lpstr>
      <vt:lpstr>vaccination recommandée pour l’ensemble des adolescents </vt:lpstr>
      <vt:lpstr>Immunité de groupe vs Protection directe</vt:lpstr>
      <vt:lpstr>Faire de la vaccination HPV une vaccination de routine…</vt:lpstr>
      <vt:lpstr>ÉCHEC DE LA VACCINATION SÉLECTIVE EXEMPLE DE LA RUBÉOLE EN FINLANDE</vt:lpstr>
      <vt:lpstr> permettre d’augmenter globalement la couverture vaccinale en améliorant l’acceptabilité? </vt:lpstr>
      <vt:lpstr>Une vaccination mixte accélère l’élimination des infections à  HPV</vt:lpstr>
      <vt:lpstr>Une vaccination mixte permet d’augmenter la résilience des programmes de vaccination</vt:lpstr>
      <vt:lpstr>Le profil de sécurité de la vaccination HPV est-il similaire pour tous les adolescents? </vt:lpstr>
      <vt:lpstr>sécurité de la vaccination HPV étude en vie réelle chez les garçons </vt:lpstr>
      <vt:lpstr>Une sécurité d’utilisation confirmée sur la base d’une large expérience en population</vt:lpstr>
      <vt:lpstr>  Dynamique européenne en faveur d’une vaccination mixte </vt:lpstr>
      <vt:lpstr>En Europe, recommandations de l’ECDC 2020 </vt:lpstr>
      <vt:lpstr>Vaccination HPV mixte dans le monde</vt:lpstr>
      <vt:lpstr>En France, la vaccination HPV mixte est effective depuis janvier 2021</vt:lpstr>
      <vt:lpstr>Présentation PowerPoint</vt:lpstr>
      <vt:lpstr>Présentation PowerPoint</vt:lpstr>
      <vt:lpstr>Présentation PowerPoint</vt:lpstr>
      <vt:lpstr>Recommandations particulières</vt:lpstr>
      <vt:lpstr>CONCLUSIONS : dISPARITION DES K HPV-INDUITS ? De multiples prises de positions pour aller vers lEUR élimination  </vt:lpstr>
      <vt:lpstr>Elimination du CCU au niveau mondial</vt:lpstr>
      <vt:lpstr>L’Australie, en voie vers l’élimination des cancers HPV-induits </vt:lpstr>
      <vt:lpstr>Une modélisation mathématique prévoit l’élimination du cancer du col de l’utérus en Australie d’ici 20 ans</vt:lpstr>
      <vt:lpstr>Elimination du cancer du col de l’utérus  : Quelle perspective mondiale?  </vt:lpstr>
      <vt:lpstr>Couvertures vaccinales HPV en Europe </vt:lpstr>
      <vt:lpstr>Couvertures vaccinales HPV en Europe</vt:lpstr>
      <vt:lpstr>Merci pour votre attention</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Prévention vaccinale</dc:title>
  <dc:creator>Dominiak, Geraldine</dc:creator>
  <cp:lastModifiedBy>Microsoft Office User</cp:lastModifiedBy>
  <cp:revision>9</cp:revision>
  <dcterms:created xsi:type="dcterms:W3CDTF">2021-06-28T16:04:02Z</dcterms:created>
  <dcterms:modified xsi:type="dcterms:W3CDTF">2021-09-09T08:14:13Z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1f4709de-b9f7-4e37-b62d-3983a9627df4</vt:lpwstr>
  </property>
  <property fmtid="{D5CDD505-2E9C-101B-9397-08002B2CF9AE}" pid="3" name="bjSaver">
    <vt:lpwstr>mcwkepxIZyUC7grNayJ/xAeI4ZA+q9P1</vt:lpwstr>
  </property>
  <property fmtid="{D5CDD505-2E9C-101B-9397-08002B2CF9AE}" pid="4" name="bjDocumentLabelXML">
    <vt:lpwstr>&lt;?xml version="1.0" encoding="us-ascii"?&gt;&lt;sisl xmlns:xsi="http://www.w3.org/2001/XMLSchema-instance" xmlns:xsd="http://www.w3.org/2001/XMLSchema" sislVersion="0" policy="a10f9ac0-5937-4b4f-b459-96aedd9ed2c5" origin="userSelected" xmlns="http://www.boldonj</vt:lpwstr>
  </property>
  <property fmtid="{D5CDD505-2E9C-101B-9397-08002B2CF9AE}" pid="5" name="bjDocumentLabelXML-0">
    <vt:lpwstr>ames.com/2008/01/sie/internal/label"&gt;&lt;element uid="47944b6e-526f-4593-a945-9c2cb6f49fac" value="" /&gt;&lt;/sisl&gt;</vt:lpwstr>
  </property>
  <property fmtid="{D5CDD505-2E9C-101B-9397-08002B2CF9AE}" pid="6" name="bjDocumentSecurityLabel">
    <vt:lpwstr>Non classifié-Not Classified</vt:lpwstr>
  </property>
</Properties>
</file>