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4" r:id="rId20"/>
    <p:sldId id="27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48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87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6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97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4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73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7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4ED6-FE45-4FE4-803E-1B39D558BB0A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81C7-68FE-490D-AB72-30875E58E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antepubliquefrance.fr/les-actualites/2017/11e-semaine-europeenne-de-prevention-du-cancer-du-col-de-l-uter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oint.fr/sante/le-cancer-du-col-de-l-uterus-serait-un-cadeau-empoisonne-de-neandertal-09-11-2016-2081969_40.php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nee.cnrs.fr/fr/cnrsinfo/sur-les-traces-neandertaliennes-du-papillomavirus-hum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maladies-a-prevention-vaccinale/infections-a-papillomavirus/la-maladie/#tab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6184" y="1647566"/>
            <a:ext cx="10083113" cy="2387600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virus HPV, sa vie, son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oeuvre</a:t>
            </a:r>
            <a:endParaRPr lang="fr-F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5740" y="4936568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5"/>
                </a:solidFill>
              </a:rPr>
              <a:t>Hélène </a:t>
            </a:r>
            <a:r>
              <a:rPr lang="fr-FR" sz="2800" dirty="0" err="1" smtClean="0">
                <a:solidFill>
                  <a:schemeClr val="accent5"/>
                </a:solidFill>
              </a:rPr>
              <a:t>Péré</a:t>
            </a:r>
            <a:endParaRPr lang="fr-FR" sz="2800" dirty="0">
              <a:solidFill>
                <a:schemeClr val="accent5"/>
              </a:solidFill>
            </a:endParaRPr>
          </a:p>
          <a:p>
            <a:r>
              <a:rPr lang="fr-FR" sz="2800" dirty="0" smtClean="0">
                <a:solidFill>
                  <a:schemeClr val="accent5"/>
                </a:solidFill>
              </a:rPr>
              <a:t>Hôpital Européen George Pompidou-Université de Paris</a:t>
            </a:r>
          </a:p>
          <a:p>
            <a:r>
              <a:rPr lang="fr-FR" sz="2800" dirty="0" smtClean="0">
                <a:solidFill>
                  <a:schemeClr val="accent5"/>
                </a:solidFill>
              </a:rPr>
              <a:t>Paris</a:t>
            </a:r>
          </a:p>
          <a:p>
            <a:endParaRPr lang="fr-FR" sz="2800" dirty="0" smtClean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4991"/>
          <a:stretch/>
        </p:blipFill>
        <p:spPr>
          <a:xfrm>
            <a:off x="2084215" y="2"/>
            <a:ext cx="7867051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2354" y="-86499"/>
            <a:ext cx="12986954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de la cancérogénèse HPV </a:t>
            </a:r>
            <a:r>
              <a:rPr lang="fr-FR" alt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induite: Exemple </a:t>
            </a:r>
            <a:r>
              <a:rPr lang="fr-FR" altLang="fr-F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cancer du col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0704" y="6104925"/>
            <a:ext cx="592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https://www.santepubliquefrance.fr/maladies-et-traumatismes/cancers/cancer-du-col-de-l-uterus/documents/rapport-synthese/donnees-epidemiologiques-sur-le-cancer-du-col-de-l-uterus-etat-des-connaissances-actualisation-2008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b="3172"/>
          <a:stretch/>
        </p:blipFill>
        <p:spPr bwMode="auto">
          <a:xfrm>
            <a:off x="1850328" y="430810"/>
            <a:ext cx="8541705" cy="55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6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351" y="9888"/>
            <a:ext cx="12715104" cy="778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l’infection au cancer invasif : Intégration du génome viral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6369" y="6079246"/>
            <a:ext cx="4092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fr-FR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Woodman CBJ </a:t>
            </a:r>
            <a:r>
              <a:rPr lang="da-DK" altLang="fr-FR" sz="1600" i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et al</a:t>
            </a:r>
            <a:r>
              <a:rPr lang="da-DK" altLang="fr-FR" sz="16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da-DK" altLang="fr-FR" sz="1600" i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Nat Rev Cancer </a:t>
            </a:r>
            <a:r>
              <a:rPr lang="da-DK" altLang="fr-FR" sz="16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2007</a:t>
            </a:r>
            <a:endParaRPr lang="fr-FR" altLang="fr-FR" sz="16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pic>
        <p:nvPicPr>
          <p:cNvPr id="7" name="Picture 2" descr="http://www.thelancet.com/cms/attachment/2007870159/2030138534/gr2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265" y="847235"/>
            <a:ext cx="8353486" cy="528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4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738596" y="478365"/>
            <a:ext cx="9036496" cy="532859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 u="sng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2400" u="sng" dirty="0" smtClean="0">
                <a:solidFill>
                  <a:schemeClr val="tx2"/>
                </a:solidFill>
              </a:rPr>
              <a:t>Monde</a:t>
            </a:r>
            <a:r>
              <a:rPr lang="fr-FR" sz="2400" dirty="0" smtClean="0">
                <a:solidFill>
                  <a:schemeClr val="tx2"/>
                </a:solidFill>
              </a:rPr>
              <a:t>: 570.000 </a:t>
            </a:r>
            <a:r>
              <a:rPr lang="fr-FR" sz="2400" dirty="0" err="1" smtClean="0">
                <a:solidFill>
                  <a:schemeClr val="tx2"/>
                </a:solidFill>
              </a:rPr>
              <a:t>nx</a:t>
            </a:r>
            <a:r>
              <a:rPr lang="fr-FR" sz="2400" dirty="0" smtClean="0">
                <a:solidFill>
                  <a:schemeClr val="tx2"/>
                </a:solidFill>
              </a:rPr>
              <a:t> cas/an (80% PED), 250 à 300.000 décès/an</a:t>
            </a:r>
          </a:p>
          <a:p>
            <a:pPr marL="0" indent="0">
              <a:buFontTx/>
              <a:buNone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	</a:t>
            </a:r>
          </a:p>
          <a:p>
            <a:pPr>
              <a:defRPr/>
            </a:pPr>
            <a:endParaRPr lang="fr-FR" sz="24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662" y="1325837"/>
            <a:ext cx="9144000" cy="43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18108" y="5593335"/>
            <a:ext cx="885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Publique 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</a:t>
            </a:r>
            <a:r>
              <a:rPr lang="fr-FR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www.santepubliquefrance.fr/les-actualites/2017/11e-semaine-europeenne-de-prevention-du-cancer-du-col-de-l-uterus</a:t>
            </a:r>
            <a:endParaRPr lang="fr-F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69452" y="491619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Rattrapage </a:t>
            </a:r>
            <a:r>
              <a:rPr lang="fr-FR" b="1" dirty="0" smtClean="0">
                <a:solidFill>
                  <a:srgbClr val="FF0000"/>
                </a:solidFill>
              </a:rPr>
              <a:t>14-19 ans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-28974"/>
            <a:ext cx="8229600" cy="62275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du col de l’utérus 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1908862" y="5324482"/>
            <a:ext cx="528641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	         </a:t>
            </a:r>
            <a:r>
              <a:rPr lang="en-U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Incidence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	</a:t>
            </a:r>
            <a:r>
              <a:rPr lang="en-US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Mortality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World		        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528,000/year	266,000/ year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Less developed regions       85%		87%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49857" y="5324482"/>
            <a:ext cx="436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De Martel C. et al.,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Int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J cancer, 2017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2" y="743056"/>
            <a:ext cx="8934450" cy="454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276" y="30133"/>
            <a:ext cx="1217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Taux d’incidence des nouveaux cas de cancers cervicaux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5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9" y="2347441"/>
            <a:ext cx="8825777" cy="19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420397" y="4359637"/>
            <a:ext cx="33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Gillinson</a:t>
            </a:r>
            <a:r>
              <a:rPr lang="fr-FR" dirty="0" smtClean="0">
                <a:solidFill>
                  <a:schemeClr val="tx2"/>
                </a:solidFill>
              </a:rPr>
              <a:t> MK et al., JAMA 2012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473" y="17776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révalence des infections HPV des </a:t>
            </a: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861" y="4747282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F</a:t>
            </a:r>
            <a:r>
              <a:rPr lang="fr-FR" sz="2800" b="1" dirty="0" smtClean="0">
                <a:solidFill>
                  <a:srgbClr val="002060"/>
                </a:solidFill>
              </a:rPr>
              <a:t>acteurs </a:t>
            </a:r>
            <a:r>
              <a:rPr lang="fr-FR" sz="2800" b="1" dirty="0">
                <a:solidFill>
                  <a:srgbClr val="002060"/>
                </a:solidFill>
              </a:rPr>
              <a:t>de risque 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	-    nombre </a:t>
            </a:r>
            <a:r>
              <a:rPr lang="fr-FR" sz="2000" dirty="0">
                <a:solidFill>
                  <a:srgbClr val="002060"/>
                </a:solidFill>
              </a:rPr>
              <a:t>élevé </a:t>
            </a:r>
            <a:r>
              <a:rPr lang="fr-FR" sz="2000" dirty="0" smtClean="0">
                <a:solidFill>
                  <a:srgbClr val="002060"/>
                </a:solidFill>
              </a:rPr>
              <a:t>de partenaires sexuels</a:t>
            </a:r>
            <a:endParaRPr lang="fr-FR" sz="2000" dirty="0">
              <a:solidFill>
                <a:srgbClr val="002060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2000" u="sng" dirty="0" smtClean="0">
                <a:solidFill>
                  <a:srgbClr val="002060"/>
                </a:solidFill>
              </a:rPr>
              <a:t>statut </a:t>
            </a:r>
            <a:r>
              <a:rPr lang="fr-FR" sz="2000" u="sng" dirty="0">
                <a:solidFill>
                  <a:srgbClr val="002060"/>
                </a:solidFill>
              </a:rPr>
              <a:t>HIV positif (× </a:t>
            </a:r>
            <a:r>
              <a:rPr lang="fr-FR" sz="2000" u="sng" dirty="0" smtClean="0">
                <a:solidFill>
                  <a:srgbClr val="002060"/>
                </a:solidFill>
              </a:rPr>
              <a:t>3,5)</a:t>
            </a:r>
          </a:p>
          <a:p>
            <a:pPr marL="1200150" lvl="2" indent="-285750"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</a:rPr>
              <a:t>consommation </a:t>
            </a:r>
            <a:r>
              <a:rPr lang="fr-FR" sz="2000" dirty="0">
                <a:solidFill>
                  <a:srgbClr val="002060"/>
                </a:solidFill>
              </a:rPr>
              <a:t>de tabac.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3733" y="98072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Tout génotype HPV confondu, la prévalence reste faible </a:t>
            </a:r>
            <a:r>
              <a:rPr lang="fr-FR" b="1" dirty="0">
                <a:solidFill>
                  <a:srgbClr val="002060"/>
                </a:solidFill>
              </a:rPr>
              <a:t>et variable selon les pays </a:t>
            </a:r>
            <a:r>
              <a:rPr lang="fr-FR" b="1" dirty="0" smtClean="0">
                <a:solidFill>
                  <a:srgbClr val="002060"/>
                </a:solidFill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0,6 </a:t>
            </a:r>
            <a:r>
              <a:rPr lang="fr-FR" dirty="0">
                <a:solidFill>
                  <a:srgbClr val="002060"/>
                </a:solidFill>
              </a:rPr>
              <a:t>% </a:t>
            </a:r>
            <a:r>
              <a:rPr lang="fr-FR" dirty="0" smtClean="0">
                <a:solidFill>
                  <a:srgbClr val="002060"/>
                </a:solidFill>
              </a:rPr>
              <a:t>au Japon (</a:t>
            </a:r>
            <a:r>
              <a:rPr lang="fr-FR" dirty="0" err="1" smtClean="0">
                <a:solidFill>
                  <a:srgbClr val="002060"/>
                </a:solidFill>
              </a:rPr>
              <a:t>Kurose</a:t>
            </a:r>
            <a:r>
              <a:rPr lang="fr-FR" dirty="0" smtClean="0">
                <a:solidFill>
                  <a:srgbClr val="002060"/>
                </a:solidFill>
              </a:rPr>
              <a:t> K et al., 2004)</a:t>
            </a:r>
            <a:endParaRPr lang="fr-FR" dirty="0">
              <a:solidFill>
                <a:srgbClr val="002060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6,99 </a:t>
            </a:r>
            <a:r>
              <a:rPr lang="fr-FR" dirty="0">
                <a:solidFill>
                  <a:srgbClr val="002060"/>
                </a:solidFill>
              </a:rPr>
              <a:t>% aux États-Unis </a:t>
            </a:r>
            <a:r>
              <a:rPr lang="fr-FR" dirty="0" smtClean="0">
                <a:solidFill>
                  <a:srgbClr val="002060"/>
                </a:solidFill>
              </a:rPr>
              <a:t>(</a:t>
            </a:r>
            <a:r>
              <a:rPr lang="fr-FR" dirty="0" err="1">
                <a:solidFill>
                  <a:srgbClr val="002060"/>
                </a:solidFill>
              </a:rPr>
              <a:t>Gillinson</a:t>
            </a:r>
            <a:r>
              <a:rPr lang="fr-FR" dirty="0">
                <a:solidFill>
                  <a:srgbClr val="002060"/>
                </a:solidFill>
              </a:rPr>
              <a:t> MK et al., </a:t>
            </a:r>
            <a:r>
              <a:rPr lang="fr-FR" dirty="0" smtClean="0">
                <a:solidFill>
                  <a:srgbClr val="002060"/>
                </a:solidFill>
              </a:rPr>
              <a:t>2012)</a:t>
            </a:r>
            <a:endParaRPr lang="fr-FR" dirty="0">
              <a:solidFill>
                <a:srgbClr val="002060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dirty="0" smtClean="0">
                <a:solidFill>
                  <a:srgbClr val="002060"/>
                </a:solidFill>
              </a:rPr>
              <a:t>9,3 </a:t>
            </a:r>
            <a:r>
              <a:rPr lang="fr-FR" dirty="0">
                <a:solidFill>
                  <a:srgbClr val="002060"/>
                </a:solidFill>
              </a:rPr>
              <a:t>% en Suède </a:t>
            </a:r>
            <a:r>
              <a:rPr lang="fr-FR" dirty="0" smtClean="0">
                <a:solidFill>
                  <a:srgbClr val="002060"/>
                </a:solidFill>
              </a:rPr>
              <a:t>(</a:t>
            </a:r>
            <a:r>
              <a:rPr lang="fr-FR" dirty="0">
                <a:solidFill>
                  <a:srgbClr val="002060"/>
                </a:solidFill>
              </a:rPr>
              <a:t>Du </a:t>
            </a:r>
            <a:r>
              <a:rPr lang="fr-FR" dirty="0" smtClean="0">
                <a:solidFill>
                  <a:srgbClr val="002060"/>
                </a:solidFill>
              </a:rPr>
              <a:t>J et al, 2012)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92703" y="1132568"/>
            <a:ext cx="84613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Rôle pathogène dans les cancers des VADS suspecté depuis le début des années 1980 (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Syrjanen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K, Int J Oral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Surg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1983)</a:t>
            </a: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Méta-analyse réalisée sur 5046 patients atteints de cancers des VADS retrouve la présence d’HPV toutes localisations confondues dans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25.9% des cas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Kreimer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AR, Cancer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Epidemiol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Biomarkers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Prev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2005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 smtClean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France: Etude EDITH IV rétrospective 2000-2009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60%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oropharynx/40 % cavité buccale (89% HPV16)</a:t>
            </a: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 smtClean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USA (2004-2007):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62%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OPSCC HPV+ (95% HPV16 ou 18)</a:t>
            </a: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Carcinome épidermoïde des VADS liés à HPV = ÉPIDÉMIE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?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Entre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1988 et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2004, l’incidence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des carcinomes de l’oropharynx HPV positifs a</a:t>
            </a:r>
          </a:p>
          <a:p>
            <a:pPr algn="just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augmenté de </a:t>
            </a:r>
            <a:r>
              <a:rPr lang="fr-FR" b="1" u="sng" dirty="0">
                <a:solidFill>
                  <a:srgbClr val="FF0000"/>
                </a:solidFill>
              </a:rPr>
              <a:t>225 %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, pendant que celle des carcinomes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oropharyngés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HPV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négatifs a baissé de 50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% (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Gillison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ML, Int J Cancer 2014)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74625" indent="-174625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174625" indent="-174625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43" y="1633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HPV et 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cancers </a:t>
            </a: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des 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VADS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3355" b="12977"/>
          <a:stretch/>
        </p:blipFill>
        <p:spPr bwMode="auto">
          <a:xfrm>
            <a:off x="1604804" y="913189"/>
            <a:ext cx="9097718" cy="48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04804" y="5739541"/>
            <a:ext cx="436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De Martel C. et al., </a:t>
            </a:r>
            <a:r>
              <a:rPr lang="en-US" sz="2000" i="1" dirty="0" err="1" smtClean="0">
                <a:solidFill>
                  <a:schemeClr val="tx2"/>
                </a:solidFill>
              </a:rPr>
              <a:t>Int</a:t>
            </a:r>
            <a:r>
              <a:rPr lang="en-US" sz="2000" i="1" dirty="0" smtClean="0">
                <a:solidFill>
                  <a:schemeClr val="tx2"/>
                </a:solidFill>
              </a:rPr>
              <a:t> J </a:t>
            </a:r>
            <a:r>
              <a:rPr lang="en-US" sz="2000" i="1" dirty="0">
                <a:solidFill>
                  <a:schemeClr val="tx2"/>
                </a:solidFill>
              </a:rPr>
              <a:t>C</a:t>
            </a:r>
            <a:r>
              <a:rPr lang="en-US" sz="2000" i="1" dirty="0" smtClean="0">
                <a:solidFill>
                  <a:schemeClr val="tx2"/>
                </a:solidFill>
              </a:rPr>
              <a:t>ancer, 2017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355" y="26012"/>
            <a:ext cx="12282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Taux d’incidence des nouveaux </a:t>
            </a:r>
            <a:r>
              <a:rPr lang="fr-FR" sz="3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 de </a:t>
            </a:r>
            <a:r>
              <a:rPr lang="fr-FR" sz="3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cancers </a:t>
            </a:r>
            <a:r>
              <a:rPr lang="fr-FR" sz="3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ORL HPV induits</a:t>
            </a:r>
            <a:endParaRPr lang="fr-FR" sz="3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2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7" t="8289"/>
          <a:stretch/>
        </p:blipFill>
        <p:spPr bwMode="auto">
          <a:xfrm>
            <a:off x="8139534" y="1760982"/>
            <a:ext cx="3597424" cy="307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441138" y="1120919"/>
            <a:ext cx="8167688" cy="24482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cs typeface="Arial" pitchFamily="34" charset="0"/>
              </a:rPr>
              <a:t>Carcinome rare </a:t>
            </a: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30.000 </a:t>
            </a:r>
            <a:r>
              <a:rPr lang="fr-FR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nx</a:t>
            </a:r>
            <a:r>
              <a:rPr 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cas/an </a:t>
            </a:r>
            <a:r>
              <a:rPr lang="fr-FR" sz="2000" dirty="0">
                <a:solidFill>
                  <a:schemeClr val="tx2"/>
                </a:solidFill>
                <a:cs typeface="Arial" pitchFamily="34" charset="0"/>
              </a:rPr>
              <a:t>dans le monde, principalement  hommes </a:t>
            </a:r>
            <a:r>
              <a:rPr lang="fr-FR" sz="2000" dirty="0" smtClean="0">
                <a:solidFill>
                  <a:schemeClr val="tx2"/>
                </a:solidFill>
                <a:cs typeface="Arial" pitchFamily="34" charset="0"/>
              </a:rPr>
              <a:t>homosexuels</a:t>
            </a:r>
          </a:p>
          <a:p>
            <a:pPr marL="0" indent="0">
              <a:buNone/>
              <a:defRPr/>
            </a:pPr>
            <a:endParaRPr lang="fr-FR" sz="1200" dirty="0">
              <a:solidFill>
                <a:schemeClr val="tx2"/>
              </a:solidFill>
              <a:cs typeface="Arial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tx2"/>
                </a:solidFill>
                <a:cs typeface="Arial" pitchFamily="34" charset="0"/>
              </a:rPr>
              <a:t>AIN1&gt;AIN2&gt;AIN3&gt;Cancer invasif</a:t>
            </a:r>
          </a:p>
          <a:p>
            <a:pPr>
              <a:defRPr/>
            </a:pPr>
            <a:endParaRPr lang="fr-FR" sz="1200" dirty="0" smtClean="0">
              <a:solidFill>
                <a:schemeClr val="tx2"/>
              </a:solidFill>
              <a:cs typeface="Arial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tx2"/>
                </a:solidFill>
                <a:cs typeface="Arial" pitchFamily="34" charset="0"/>
              </a:rPr>
              <a:t>↗incidence en </a:t>
            </a:r>
            <a:r>
              <a:rPr lang="fr-FR" sz="2000" dirty="0">
                <a:solidFill>
                  <a:schemeClr val="tx2"/>
                </a:solidFill>
                <a:cs typeface="Arial" pitchFamily="34" charset="0"/>
              </a:rPr>
              <a:t>particulier chez la </a:t>
            </a:r>
            <a:r>
              <a:rPr lang="fr-FR" sz="2000" dirty="0" smtClean="0">
                <a:solidFill>
                  <a:schemeClr val="tx2"/>
                </a:solidFill>
                <a:cs typeface="Arial" pitchFamily="34" charset="0"/>
              </a:rPr>
              <a:t>femme </a:t>
            </a: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endParaRPr lang="fr-FR" sz="12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Risque de cancer anal chez le </a:t>
            </a:r>
            <a:r>
              <a:rPr lang="fr-FR" sz="2000" b="1" dirty="0">
                <a:solidFill>
                  <a:schemeClr val="tx2"/>
                </a:solidFill>
              </a:rPr>
              <a:t>patient </a:t>
            </a:r>
            <a:r>
              <a:rPr lang="fr-FR" sz="2000" b="1" dirty="0" err="1">
                <a:solidFill>
                  <a:schemeClr val="tx2"/>
                </a:solidFill>
              </a:rPr>
              <a:t>ViH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: </a:t>
            </a:r>
            <a:r>
              <a:rPr lang="fr-FR" sz="2000" b="1" dirty="0">
                <a:solidFill>
                  <a:schemeClr val="tx2"/>
                </a:solidFill>
              </a:rPr>
              <a:t>55x</a:t>
            </a:r>
            <a:r>
              <a:rPr lang="fr-FR" sz="2000" dirty="0">
                <a:solidFill>
                  <a:schemeClr val="tx2"/>
                </a:solidFill>
              </a:rPr>
              <a:t> plus élevé que dans la population générale</a:t>
            </a:r>
            <a:r>
              <a:rPr lang="fr-FR" sz="1600" dirty="0">
                <a:solidFill>
                  <a:schemeClr val="tx2"/>
                </a:solidFill>
              </a:rPr>
              <a:t> (</a:t>
            </a:r>
            <a:r>
              <a:rPr lang="fr-FR" sz="1600" i="1" dirty="0" err="1">
                <a:solidFill>
                  <a:schemeClr val="tx2"/>
                </a:solidFill>
              </a:rPr>
              <a:t>Silverberg</a:t>
            </a:r>
            <a:r>
              <a:rPr lang="fr-FR" sz="1600" i="1" dirty="0">
                <a:solidFill>
                  <a:schemeClr val="tx2"/>
                </a:solidFill>
              </a:rPr>
              <a:t> MJ Cancer </a:t>
            </a:r>
            <a:r>
              <a:rPr lang="fr-FR" sz="1600" i="1" dirty="0" err="1">
                <a:solidFill>
                  <a:schemeClr val="tx2"/>
                </a:solidFill>
              </a:rPr>
              <a:t>Epidemiol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Biomarkers</a:t>
            </a:r>
            <a:r>
              <a:rPr lang="fr-FR" sz="1600" i="1" dirty="0">
                <a:solidFill>
                  <a:schemeClr val="tx2"/>
                </a:solidFill>
              </a:rPr>
              <a:t> </a:t>
            </a:r>
            <a:r>
              <a:rPr lang="fr-FR" sz="1600" i="1" dirty="0" err="1">
                <a:solidFill>
                  <a:schemeClr val="tx2"/>
                </a:solidFill>
              </a:rPr>
              <a:t>Prev</a:t>
            </a:r>
            <a:r>
              <a:rPr lang="fr-FR" sz="1600" i="1" dirty="0">
                <a:solidFill>
                  <a:schemeClr val="tx2"/>
                </a:solidFill>
              </a:rPr>
              <a:t>. 2011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endParaRPr lang="fr-FR" sz="12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</a:rPr>
              <a:t>HSH </a:t>
            </a:r>
            <a:r>
              <a:rPr lang="fr-FR" sz="2000" b="1" dirty="0" err="1">
                <a:solidFill>
                  <a:schemeClr val="tx2"/>
                </a:solidFill>
              </a:rPr>
              <a:t>ViH</a:t>
            </a:r>
            <a:r>
              <a:rPr lang="fr-FR" sz="2000" b="1" dirty="0">
                <a:solidFill>
                  <a:schemeClr val="tx2"/>
                </a:solidFill>
              </a:rPr>
              <a:t>+ </a:t>
            </a:r>
            <a:r>
              <a:rPr lang="fr-FR" sz="2000" dirty="0">
                <a:solidFill>
                  <a:schemeClr val="tx2"/>
                </a:solidFill>
              </a:rPr>
              <a:t>: </a:t>
            </a:r>
            <a:r>
              <a:rPr lang="fr-FR" sz="2000" b="1" dirty="0">
                <a:solidFill>
                  <a:schemeClr val="tx2"/>
                </a:solidFill>
              </a:rPr>
              <a:t>80x</a:t>
            </a:r>
            <a:r>
              <a:rPr lang="fr-FR" sz="2000" dirty="0">
                <a:solidFill>
                  <a:schemeClr val="tx2"/>
                </a:solidFill>
              </a:rPr>
              <a:t> plus élevé que homme hétérosexuel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	dans la population générale 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2"/>
                </a:solidFill>
              </a:rPr>
              <a:t>	(</a:t>
            </a:r>
            <a:r>
              <a:rPr lang="fr-FR" sz="1600" i="1" dirty="0" err="1">
                <a:solidFill>
                  <a:schemeClr val="tx2"/>
                </a:solidFill>
              </a:rPr>
              <a:t>Silverberg</a:t>
            </a:r>
            <a:r>
              <a:rPr lang="fr-FR" sz="1600" i="1" dirty="0">
                <a:solidFill>
                  <a:schemeClr val="tx2"/>
                </a:solidFill>
              </a:rPr>
              <a:t> MJ Clin Infect Dis 2012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fr-FR" sz="12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</a:rPr>
              <a:t>AIN</a:t>
            </a:r>
            <a:r>
              <a:rPr lang="fr-FR" sz="2000" dirty="0">
                <a:solidFill>
                  <a:schemeClr val="tx2"/>
                </a:solidFill>
              </a:rPr>
              <a:t>: 55,1% dans la population HSH </a:t>
            </a:r>
            <a:r>
              <a:rPr lang="fr-FR" sz="2000" dirty="0" err="1">
                <a:solidFill>
                  <a:schemeClr val="tx2"/>
                </a:solidFill>
              </a:rPr>
              <a:t>ViH</a:t>
            </a:r>
            <a:r>
              <a:rPr lang="fr-FR" sz="2000" dirty="0">
                <a:solidFill>
                  <a:schemeClr val="tx2"/>
                </a:solidFill>
              </a:rPr>
              <a:t>+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      versus 29,2% dans la population HSH </a:t>
            </a:r>
            <a:r>
              <a:rPr lang="fr-FR" sz="2000" dirty="0" err="1">
                <a:solidFill>
                  <a:schemeClr val="tx2"/>
                </a:solidFill>
              </a:rPr>
              <a:t>ViH</a:t>
            </a:r>
            <a:r>
              <a:rPr lang="fr-FR" sz="2000" dirty="0">
                <a:solidFill>
                  <a:schemeClr val="tx2"/>
                </a:solidFill>
              </a:rPr>
              <a:t>-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	</a:t>
            </a:r>
            <a:r>
              <a:rPr lang="fr-FR" sz="1600" dirty="0">
                <a:solidFill>
                  <a:schemeClr val="tx2"/>
                </a:solidFill>
              </a:rPr>
              <a:t>(</a:t>
            </a:r>
            <a:r>
              <a:rPr lang="fr-FR" sz="1600" i="1" dirty="0" err="1">
                <a:solidFill>
                  <a:schemeClr val="tx2"/>
                </a:solidFill>
              </a:rPr>
              <a:t>Machalek</a:t>
            </a:r>
            <a:r>
              <a:rPr lang="fr-FR" sz="1600" i="1" dirty="0">
                <a:solidFill>
                  <a:schemeClr val="tx2"/>
                </a:solidFill>
              </a:rPr>
              <a:t> DA Lancet </a:t>
            </a:r>
            <a:r>
              <a:rPr lang="fr-FR" sz="1600" i="1" dirty="0" err="1">
                <a:solidFill>
                  <a:schemeClr val="tx2"/>
                </a:solidFill>
              </a:rPr>
              <a:t>Onol</a:t>
            </a:r>
            <a:r>
              <a:rPr lang="fr-FR" sz="1600" i="1" dirty="0">
                <a:solidFill>
                  <a:schemeClr val="tx2"/>
                </a:solidFill>
              </a:rPr>
              <a:t> 2012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44624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HPV et Cancers anaux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83480" y="4894403"/>
            <a:ext cx="415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err="1">
                <a:solidFill>
                  <a:schemeClr val="tx2"/>
                </a:solidFill>
              </a:rPr>
              <a:t>Palefsky</a:t>
            </a:r>
            <a:r>
              <a:rPr lang="fr-FR" i="1" dirty="0">
                <a:solidFill>
                  <a:schemeClr val="tx2"/>
                </a:solidFill>
              </a:rPr>
              <a:t> J, International AIDS Society-USA</a:t>
            </a:r>
          </a:p>
        </p:txBody>
      </p:sp>
    </p:spTree>
    <p:extLst>
      <p:ext uri="{BB962C8B-B14F-4D97-AF65-F5344CB8AC3E}">
        <p14:creationId xmlns:p14="http://schemas.microsoft.com/office/powerpoint/2010/main" val="7759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29020" y="653055"/>
            <a:ext cx="8185150" cy="4652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000" u="sng" dirty="0" smtClean="0">
                <a:solidFill>
                  <a:schemeClr val="tx2"/>
                </a:solidFill>
                <a:cs typeface="Arial" pitchFamily="34" charset="0"/>
              </a:rPr>
              <a:t>HPV et carcinome pénien :</a:t>
            </a:r>
          </a:p>
          <a:p>
            <a:pPr marL="0" indent="0">
              <a:buFontTx/>
              <a:buNone/>
              <a:defRPr/>
            </a:pPr>
            <a:r>
              <a:rPr lang="fr-FR" sz="2000" dirty="0" smtClean="0">
                <a:cs typeface="Arial" pitchFamily="34" charset="0"/>
              </a:rPr>
              <a:t>Les cancers du pénis sont exceptionnels. Association avec infection par HPV dans 50% des cas (De Martel et al., Int J Cancer 2017)</a:t>
            </a:r>
          </a:p>
          <a:p>
            <a:pPr marL="0" indent="0">
              <a:buFontTx/>
              <a:buNone/>
              <a:defRPr/>
            </a:pPr>
            <a:endParaRPr lang="fr-FR" sz="2000" dirty="0" smtClean="0">
              <a:cs typeface="Arial" pitchFamily="34" charset="0"/>
            </a:endParaRPr>
          </a:p>
          <a:p>
            <a:pPr>
              <a:defRPr/>
            </a:pPr>
            <a:r>
              <a:rPr lang="fr-FR" sz="2000" u="sng" dirty="0" smtClean="0">
                <a:solidFill>
                  <a:schemeClr val="tx2"/>
                </a:solidFill>
                <a:cs typeface="Arial" pitchFamily="34" charset="0"/>
              </a:rPr>
              <a:t>HPV et cancer de la vulve</a:t>
            </a:r>
          </a:p>
          <a:p>
            <a:pPr marL="0" indent="0">
              <a:buNone/>
              <a:defRPr/>
            </a:pPr>
            <a:r>
              <a:rPr lang="fr-FR" sz="2000" dirty="0" smtClean="0"/>
              <a:t>Maladie </a:t>
            </a:r>
            <a:r>
              <a:rPr lang="fr-FR" sz="2000" dirty="0"/>
              <a:t>rare (un cas pour 100 000 femmes par an) </a:t>
            </a:r>
            <a:r>
              <a:rPr lang="fr-FR" sz="2000" dirty="0" smtClean="0">
                <a:sym typeface="Wingdings" pitchFamily="2" charset="2"/>
              </a:rPr>
              <a:t> &lt;</a:t>
            </a:r>
            <a:r>
              <a:rPr lang="fr-FR" sz="2000" dirty="0" smtClean="0"/>
              <a:t>5 </a:t>
            </a:r>
            <a:r>
              <a:rPr lang="fr-FR" sz="2000" dirty="0"/>
              <a:t>% des cancers féminins. </a:t>
            </a:r>
            <a:r>
              <a:rPr lang="fr-FR" sz="2000" dirty="0" smtClean="0"/>
              <a:t>≈25% attribuable à HPV </a:t>
            </a:r>
            <a:r>
              <a:rPr lang="fr-FR" sz="2000" dirty="0" smtClean="0">
                <a:cs typeface="Arial" pitchFamily="34" charset="0"/>
              </a:rPr>
              <a:t>(</a:t>
            </a:r>
            <a:r>
              <a:rPr lang="fr-FR" sz="2000" dirty="0">
                <a:cs typeface="Arial" pitchFamily="34" charset="0"/>
              </a:rPr>
              <a:t>De Martel et al., Int J Cancer 2017)</a:t>
            </a:r>
          </a:p>
          <a:p>
            <a:pPr marL="0" indent="0">
              <a:buNone/>
              <a:defRPr/>
            </a:pPr>
            <a:endParaRPr lang="fr-FR" sz="2000" dirty="0" smtClean="0"/>
          </a:p>
          <a:p>
            <a:pPr marL="0" indent="0">
              <a:buNone/>
              <a:defRPr/>
            </a:pPr>
            <a:endParaRPr lang="fr-FR" sz="2000" dirty="0"/>
          </a:p>
          <a:p>
            <a:pPr marL="0" indent="0">
              <a:buNone/>
              <a:defRPr/>
            </a:pPr>
            <a:endParaRPr lang="fr-FR" sz="2000" dirty="0" smtClean="0"/>
          </a:p>
          <a:p>
            <a:pPr marL="0" indent="0">
              <a:buNone/>
              <a:defRPr/>
            </a:pPr>
            <a:endParaRPr lang="fr-FR" sz="2000" dirty="0"/>
          </a:p>
          <a:p>
            <a:pPr marL="0" indent="0">
              <a:buNone/>
              <a:defRPr/>
            </a:pPr>
            <a:endParaRPr lang="fr-FR" sz="2000" dirty="0"/>
          </a:p>
          <a:p>
            <a:pPr>
              <a:defRPr/>
            </a:pPr>
            <a:r>
              <a:rPr lang="fr-FR" sz="2000" u="sng" dirty="0">
                <a:solidFill>
                  <a:schemeClr val="tx2"/>
                </a:solidFill>
                <a:cs typeface="Arial" pitchFamily="34" charset="0"/>
              </a:rPr>
              <a:t>HPV et cancer </a:t>
            </a:r>
            <a:r>
              <a:rPr lang="fr-FR" sz="2000" u="sng" dirty="0" smtClean="0">
                <a:solidFill>
                  <a:schemeClr val="tx2"/>
                </a:solidFill>
                <a:cs typeface="Arial" pitchFamily="34" charset="0"/>
              </a:rPr>
              <a:t>du vagin</a:t>
            </a:r>
          </a:p>
          <a:p>
            <a:pPr lvl="1"/>
            <a:r>
              <a:rPr lang="fr-FR" sz="1600" dirty="0"/>
              <a:t>1 à 2 % des cas de cancers et est le plus rare des cancers gynécologiques. </a:t>
            </a:r>
          </a:p>
          <a:p>
            <a:pPr lvl="1"/>
            <a:r>
              <a:rPr lang="fr-FR" sz="1600" dirty="0"/>
              <a:t>Il touche moins de 1000 femmes par </a:t>
            </a:r>
            <a:r>
              <a:rPr lang="fr-FR" sz="1600" dirty="0" smtClean="0"/>
              <a:t>an</a:t>
            </a:r>
            <a:r>
              <a:rPr lang="fr-FR" sz="1600" dirty="0"/>
              <a:t> </a:t>
            </a:r>
            <a:r>
              <a:rPr lang="fr-FR" sz="1600" dirty="0" smtClean="0"/>
              <a:t>en France</a:t>
            </a:r>
          </a:p>
          <a:p>
            <a:pPr lvl="1"/>
            <a:r>
              <a:rPr lang="fr-FR" sz="1600" dirty="0" smtClean="0"/>
              <a:t>≈80% </a:t>
            </a:r>
            <a:r>
              <a:rPr lang="fr-FR" sz="1600" dirty="0"/>
              <a:t>attribuable à </a:t>
            </a:r>
            <a:r>
              <a:rPr lang="fr-FR" sz="1600" dirty="0" smtClean="0"/>
              <a:t>HPV </a:t>
            </a:r>
            <a:r>
              <a:rPr lang="fr-FR" sz="1600" dirty="0" smtClean="0">
                <a:cs typeface="Arial" pitchFamily="34" charset="0"/>
              </a:rPr>
              <a:t>(</a:t>
            </a:r>
            <a:r>
              <a:rPr lang="fr-FR" sz="1600" dirty="0">
                <a:cs typeface="Arial" pitchFamily="34" charset="0"/>
              </a:rPr>
              <a:t>De Martel et al., Int J Cancer 2017)</a:t>
            </a:r>
          </a:p>
          <a:p>
            <a:pPr marL="0" indent="0">
              <a:buNone/>
              <a:defRPr/>
            </a:pPr>
            <a:endParaRPr lang="fr-FR" sz="2000" u="sng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>
              <a:defRPr/>
            </a:pPr>
            <a:endParaRPr lang="fr-FR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fr-FR" sz="2000" dirty="0" smtClean="0">
              <a:cs typeface="Arial" pitchFamily="34" charset="0"/>
            </a:endParaRPr>
          </a:p>
          <a:p>
            <a:pPr>
              <a:defRPr/>
            </a:pPr>
            <a:endParaRPr lang="fr-FR" sz="2000" dirty="0" smtClean="0">
              <a:solidFill>
                <a:srgbClr val="AA32BE"/>
              </a:solidFill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fr-FR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fr-FR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fr-FR" sz="2000" dirty="0" smtClean="0">
              <a:cs typeface="Arial" pitchFamily="34" charset="0"/>
            </a:endParaRPr>
          </a:p>
          <a:p>
            <a:pPr>
              <a:defRPr/>
            </a:pPr>
            <a:endParaRPr lang="fr-FR" sz="2000" dirty="0" smtClean="0"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" y="-32034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HPV et Autres cancers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3" t="36555" r="35442" b="38478"/>
          <a:stretch/>
        </p:blipFill>
        <p:spPr bwMode="auto">
          <a:xfrm>
            <a:off x="3800747" y="3101327"/>
            <a:ext cx="3678858" cy="19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20486" y="938891"/>
            <a:ext cx="10834007" cy="48332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21468"/>
            <a:ext cx="10515600" cy="4624159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αHPV= virus ubiquitaire connu depuis la nuit des temps!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Infection muqueuse αHPV=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simple marqueur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d’activité sexuelle, élimination du virus dans 80 à 90% des cas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Oncogenèse due à une persistance du virus (surexpression des protéines virales oncogènes E6 et E7)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Responsable de cancers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ano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-génitaux et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oropharyngés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↗↗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	 intérêt d’une surveillance globale?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-32034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Take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Home Message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solidFill>
                  <a:schemeClr val="tx2"/>
                </a:solidFill>
              </a:rPr>
              <a:t>Liens d’intérêt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2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JANSSEN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MSD 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SEEGENE</a:t>
            </a:r>
            <a:endParaRPr lang="fr-FR" sz="24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pic>
        <p:nvPicPr>
          <p:cNvPr id="5" name="Picture 21" descr="https://scontent-fra3-1.xx.fbcdn.net/v/t1.0-9/1976955_1063132773716387_4305456409066768601_n.jpg?oh=5b6601aa312fec00a7e526a40493738c&amp;oe=578408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408" y="1019169"/>
            <a:ext cx="9821175" cy="481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213408" y="24972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attention.</a:t>
            </a:r>
            <a:endParaRPr lang="fr-FR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9E2C2F3-9D27-4A74-AB54-5B7D343870A4}"/>
              </a:ext>
            </a:extLst>
          </p:cNvPr>
          <p:cNvSpPr txBox="1">
            <a:spLocks/>
          </p:cNvSpPr>
          <p:nvPr/>
        </p:nvSpPr>
        <p:spPr>
          <a:xfrm>
            <a:off x="1274012" y="4770308"/>
            <a:ext cx="4644008" cy="7850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900" i="1" dirty="0" smtClean="0">
                <a:hlinkClick r:id="rId3"/>
              </a:rPr>
              <a:t>https://www.lepoint.fr/sante/le-cancer-du-col-de-l-uterus-serait-un-cadeau-empoisonne-de-neandertal-09-11-2016-2081969_40.php</a:t>
            </a:r>
            <a:r>
              <a:rPr lang="fr-FR" sz="900" i="1" dirty="0" smtClean="0"/>
              <a:t> </a:t>
            </a:r>
            <a:r>
              <a:rPr lang="fr-FR" sz="900" dirty="0" smtClean="0"/>
              <a:t>(accédé le 10/06/20)</a:t>
            </a:r>
          </a:p>
          <a:p>
            <a:pPr marL="0" indent="0">
              <a:buFont typeface="Arial" pitchFamily="34" charset="0"/>
              <a:buNone/>
            </a:pPr>
            <a:r>
              <a:rPr lang="fr-FR" sz="900" i="1" u="sng" dirty="0" smtClean="0">
                <a:hlinkClick r:id="rId4"/>
              </a:rPr>
              <a:t>https://inee.cnrs.fr/fr/cnrsinfo/sur-les-traces-neandertaliennes-du-papillomavirus-humain</a:t>
            </a:r>
            <a:r>
              <a:rPr lang="fr-FR" sz="900" i="1" u="sng" dirty="0" smtClean="0"/>
              <a:t> </a:t>
            </a:r>
            <a:r>
              <a:rPr lang="fr-FR" sz="900" dirty="0" smtClean="0"/>
              <a:t>(accédé le 10/06/20)</a:t>
            </a:r>
            <a:endParaRPr lang="fr-FR" sz="9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1ACB82-45D5-47C2-B03E-866C8C8CE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483" y="1107730"/>
            <a:ext cx="3892062" cy="46942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050C6C-8195-4966-AAC6-1AC85505D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52" y="1097900"/>
            <a:ext cx="4283005" cy="35186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16A05F-DE1B-407B-8B5A-352601672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02" y="5286605"/>
            <a:ext cx="6263970" cy="53744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2D4BC1CF-F55B-47F6-84B7-BB97CAAA121C}"/>
              </a:ext>
            </a:extLst>
          </p:cNvPr>
          <p:cNvSpPr txBox="1">
            <a:spLocks/>
          </p:cNvSpPr>
          <p:nvPr/>
        </p:nvSpPr>
        <p:spPr>
          <a:xfrm>
            <a:off x="11158" y="0"/>
            <a:ext cx="5702379" cy="829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Origine du virus HPV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220161" y="801053"/>
            <a:ext cx="8448094" cy="5518896"/>
            <a:chOff x="387031" y="701638"/>
            <a:chExt cx="8227518" cy="5374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31" y="701638"/>
              <a:ext cx="8227518" cy="537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61352" y="763027"/>
              <a:ext cx="2160239" cy="32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340" t="7374" r="32775" b="61398"/>
          <a:stretch/>
        </p:blipFill>
        <p:spPr>
          <a:xfrm>
            <a:off x="7323437" y="5949247"/>
            <a:ext cx="4868563" cy="88968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2357" y="23131"/>
            <a:ext cx="8229600" cy="754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Papillomavirus humain (HPV)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35" y="5956204"/>
            <a:ext cx="2741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chemeClr val="tx2"/>
                </a:solidFill>
              </a:rPr>
              <a:t>Adapté </a:t>
            </a:r>
            <a:r>
              <a:rPr lang="fr-FR" sz="1200" b="1" i="1" dirty="0">
                <a:solidFill>
                  <a:schemeClr val="tx2"/>
                </a:solidFill>
              </a:rPr>
              <a:t>de </a:t>
            </a:r>
            <a:r>
              <a:rPr lang="fr-FR" sz="1200" b="1" i="1" dirty="0" err="1">
                <a:solidFill>
                  <a:schemeClr val="tx2"/>
                </a:solidFill>
              </a:rPr>
              <a:t>Egawa</a:t>
            </a:r>
            <a:r>
              <a:rPr lang="fr-FR" sz="1200" b="1" i="1" dirty="0">
                <a:solidFill>
                  <a:schemeClr val="tx2"/>
                </a:solidFill>
              </a:rPr>
              <a:t> et al., </a:t>
            </a:r>
            <a:r>
              <a:rPr lang="fr-FR" sz="1200" b="1" i="1" dirty="0" smtClean="0">
                <a:solidFill>
                  <a:schemeClr val="tx2"/>
                </a:solidFill>
              </a:rPr>
              <a:t>Viruses, 2015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24314"/>
            <a:ext cx="4868563" cy="88968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4705" y="-27383"/>
            <a:ext cx="8229600" cy="7527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Alphapapillomavirus</a:t>
            </a:r>
            <a:r>
              <a:rPr lang="fr-FR" altLang="fr-F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humain (</a:t>
            </a:r>
            <a:r>
              <a:rPr lang="el-GR" altLang="fr-F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fr-FR" altLang="fr-F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HPV)</a:t>
            </a:r>
            <a:endParaRPr lang="fr-FR" altLang="fr-F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248033" y="1248032"/>
            <a:ext cx="10217906" cy="5601297"/>
            <a:chOff x="1719845" y="1771581"/>
            <a:chExt cx="9090909" cy="476456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008077" y="4126868"/>
              <a:ext cx="8375474" cy="6806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1719845" y="1771582"/>
              <a:ext cx="3826565" cy="16498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563432" y="1843464"/>
              <a:ext cx="2511706" cy="445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>
                  <a:solidFill>
                    <a:schemeClr val="tx2"/>
                  </a:solidFill>
                </a:rPr>
                <a:t>α</a:t>
              </a:r>
              <a:r>
                <a:rPr lang="fr-FR" sz="2800" dirty="0" smtClean="0">
                  <a:solidFill>
                    <a:schemeClr val="tx2"/>
                  </a:solidFill>
                </a:rPr>
                <a:t>HPV </a:t>
              </a:r>
              <a:r>
                <a:rPr lang="fr-FR" sz="2800" dirty="0">
                  <a:solidFill>
                    <a:schemeClr val="tx2"/>
                  </a:solidFill>
                </a:rPr>
                <a:t>à bas risque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358206" y="1771581"/>
              <a:ext cx="3826565" cy="1649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208964" y="1831940"/>
              <a:ext cx="2692832" cy="445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>
                  <a:solidFill>
                    <a:schemeClr val="tx2"/>
                  </a:solidFill>
                </a:rPr>
                <a:t>α</a:t>
              </a:r>
              <a:r>
                <a:rPr lang="fr-FR" sz="2800" dirty="0" smtClean="0">
                  <a:solidFill>
                    <a:schemeClr val="tx2"/>
                  </a:solidFill>
                </a:rPr>
                <a:t>HPV </a:t>
              </a:r>
              <a:r>
                <a:rPr lang="fr-FR" sz="2800" dirty="0">
                  <a:solidFill>
                    <a:schemeClr val="tx2"/>
                  </a:solidFill>
                </a:rPr>
                <a:t>à Haut risque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63002" y="2596528"/>
              <a:ext cx="2068728" cy="34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tx2"/>
                  </a:solidFill>
                </a:rPr>
                <a:t>HPV- 6 et HPV-11, …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747311" y="2199870"/>
              <a:ext cx="3048355" cy="1125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2"/>
                  </a:solidFill>
                </a:rPr>
                <a:t>HPV- 16  et HPV-18</a:t>
              </a:r>
            </a:p>
            <a:p>
              <a:pPr algn="ctr"/>
              <a:r>
                <a:rPr lang="fr-FR" sz="2000" b="1" dirty="0">
                  <a:solidFill>
                    <a:schemeClr val="tx2"/>
                  </a:solidFill>
                </a:rPr>
                <a:t>HPV-31, 33, </a:t>
              </a:r>
              <a:r>
                <a:rPr lang="fr-FR" sz="2000" b="1" dirty="0" smtClean="0">
                  <a:solidFill>
                    <a:schemeClr val="tx2"/>
                  </a:solidFill>
                </a:rPr>
                <a:t>45, 52, 58</a:t>
              </a:r>
              <a:endParaRPr lang="fr-FR" sz="2000" b="1" dirty="0">
                <a:solidFill>
                  <a:schemeClr val="tx2"/>
                </a:solidFill>
              </a:endParaRPr>
            </a:p>
            <a:p>
              <a:pPr algn="ctr"/>
              <a:endParaRPr lang="fr-FR" sz="20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sz="2000" dirty="0">
                  <a:solidFill>
                    <a:schemeClr val="tx2"/>
                  </a:solidFill>
                </a:rPr>
                <a:t>HPV-35, 39, 51, </a:t>
              </a:r>
              <a:r>
                <a:rPr lang="fr-FR" sz="2000" dirty="0" smtClean="0">
                  <a:solidFill>
                    <a:schemeClr val="tx2"/>
                  </a:solidFill>
                </a:rPr>
                <a:t>56</a:t>
              </a:r>
              <a:r>
                <a:rPr lang="fr-FR" sz="2000" dirty="0">
                  <a:solidFill>
                    <a:schemeClr val="tx2"/>
                  </a:solidFill>
                </a:rPr>
                <a:t>, </a:t>
              </a:r>
              <a:r>
                <a:rPr lang="fr-FR" sz="2000" dirty="0" smtClean="0">
                  <a:solidFill>
                    <a:schemeClr val="tx2"/>
                  </a:solidFill>
                </a:rPr>
                <a:t>68</a:t>
              </a:r>
              <a:r>
                <a:rPr lang="fr-FR" sz="2000" dirty="0">
                  <a:solidFill>
                    <a:schemeClr val="tx2"/>
                  </a:solidFill>
                </a:rPr>
                <a:t>, 73, </a:t>
              </a:r>
              <a:r>
                <a:rPr lang="fr-FR" sz="2000" dirty="0" smtClean="0">
                  <a:solidFill>
                    <a:schemeClr val="tx2"/>
                  </a:solidFill>
                </a:rPr>
                <a:t>82…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45438" y="4107756"/>
              <a:ext cx="5470667" cy="706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Lésions </a:t>
              </a:r>
              <a:r>
                <a:rPr lang="fr-FR" sz="2400" b="1" dirty="0" err="1">
                  <a:solidFill>
                    <a:schemeClr val="tx2"/>
                  </a:solidFill>
                </a:rPr>
                <a:t>condylomateuses</a:t>
              </a:r>
              <a:r>
                <a:rPr lang="fr-FR" sz="2400" b="1" dirty="0">
                  <a:solidFill>
                    <a:schemeClr val="tx2"/>
                  </a:solidFill>
                </a:rPr>
                <a:t> ou </a:t>
              </a:r>
              <a:r>
                <a:rPr lang="fr-FR" sz="2400" b="1" dirty="0" err="1">
                  <a:solidFill>
                    <a:schemeClr val="tx2"/>
                  </a:solidFill>
                </a:rPr>
                <a:t>papillomateuses</a:t>
              </a:r>
              <a:endParaRPr lang="fr-FR" sz="2400" b="1" dirty="0">
                <a:solidFill>
                  <a:schemeClr val="tx2"/>
                </a:solidFill>
              </a:endParaRPr>
            </a:p>
            <a:p>
              <a:pPr algn="ctr"/>
              <a:r>
                <a:rPr lang="fr-FR" sz="2400" dirty="0">
                  <a:solidFill>
                    <a:schemeClr val="tx2"/>
                  </a:solidFill>
                </a:rPr>
                <a:t> génitales, anales, </a:t>
              </a:r>
              <a:r>
                <a:rPr lang="fr-FR" sz="2400" dirty="0" err="1">
                  <a:solidFill>
                    <a:schemeClr val="tx2"/>
                  </a:solidFill>
                </a:rPr>
                <a:t>oro</a:t>
              </a:r>
              <a:r>
                <a:rPr lang="fr-FR" sz="2400" dirty="0">
                  <a:solidFill>
                    <a:schemeClr val="tx2"/>
                  </a:solidFill>
                </a:rPr>
                <a:t>-pharyngées, respiratoires</a:t>
              </a:r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3166388" y="3469829"/>
              <a:ext cx="805070" cy="626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40179" y="5515127"/>
              <a:ext cx="4770575" cy="102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2"/>
                  </a:solidFill>
                </a:rPr>
                <a:t>Lésions dysplasiques ou cancéreuses</a:t>
              </a:r>
            </a:p>
            <a:p>
              <a:pPr algn="ctr"/>
              <a:r>
                <a:rPr lang="fr-FR" sz="2400" dirty="0">
                  <a:solidFill>
                    <a:schemeClr val="tx2"/>
                  </a:solidFill>
                </a:rPr>
                <a:t>génitales (col, vulve, vagin, pénis), anales </a:t>
              </a:r>
            </a:p>
            <a:p>
              <a:pPr algn="ctr"/>
              <a:r>
                <a:rPr lang="fr-FR" sz="2400" dirty="0">
                  <a:solidFill>
                    <a:schemeClr val="tx2"/>
                  </a:solidFill>
                </a:rPr>
                <a:t>ou </a:t>
              </a:r>
              <a:r>
                <a:rPr lang="fr-FR" sz="2400" dirty="0" err="1">
                  <a:solidFill>
                    <a:schemeClr val="tx2"/>
                  </a:solidFill>
                </a:rPr>
                <a:t>oro</a:t>
              </a:r>
              <a:r>
                <a:rPr lang="fr-FR" sz="2400" dirty="0">
                  <a:solidFill>
                    <a:schemeClr val="tx2"/>
                  </a:solidFill>
                </a:rPr>
                <a:t>-pharyngées (langue, amygdale)</a:t>
              </a: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8007890" y="3456129"/>
              <a:ext cx="805070" cy="6452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8007890" y="4854197"/>
              <a:ext cx="805070" cy="6601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7" name="Espace réservé du contenu 2"/>
            <p:cNvSpPr txBox="1">
              <a:spLocks/>
            </p:cNvSpPr>
            <p:nvPr/>
          </p:nvSpPr>
          <p:spPr>
            <a:xfrm>
              <a:off x="1719845" y="4928369"/>
              <a:ext cx="3698157" cy="875355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0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708" y="-27384"/>
            <a:ext cx="8229600" cy="9170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 </a:t>
            </a:r>
            <a:r>
              <a:rPr lang="el-G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</a:t>
            </a:r>
            <a:endParaRPr lang="fr-FR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63179" y="836712"/>
            <a:ext cx="9491265" cy="33843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4000"/>
              </a:lnSpc>
              <a:buClr>
                <a:srgbClr val="0070C0"/>
              </a:buClr>
            </a:pPr>
            <a:r>
              <a:rPr lang="fr-FR" sz="2000" b="1" dirty="0" smtClean="0">
                <a:solidFill>
                  <a:srgbClr val="0070C0"/>
                </a:solidFill>
              </a:rPr>
              <a:t>Transmission sexuelle </a:t>
            </a:r>
          </a:p>
          <a:p>
            <a:pPr marL="1122363" lvl="1" indent="-231775">
              <a:buClr>
                <a:srgbClr val="0070C0"/>
              </a:buClr>
              <a:buFont typeface=".AppleSystemUIFont" charset="-120"/>
              <a:buChar char="-"/>
            </a:pPr>
            <a:r>
              <a:rPr lang="fr-FR" sz="2000" dirty="0" smtClean="0">
                <a:solidFill>
                  <a:schemeClr val="tx2"/>
                </a:solidFill>
              </a:rPr>
              <a:t>IST la plus fréquente au monde (291 million de femmes dans le monde porteuse d’1 HPV, estimations 2009)</a:t>
            </a:r>
            <a:r>
              <a:rPr lang="fr-FR" sz="1600" b="1" i="1" dirty="0" smtClean="0">
                <a:solidFill>
                  <a:schemeClr val="tx2"/>
                </a:solidFill>
              </a:rPr>
              <a:t> </a:t>
            </a:r>
            <a:r>
              <a:rPr lang="fr-FR" sz="1400" b="1" i="1" dirty="0" smtClean="0">
                <a:solidFill>
                  <a:schemeClr val="tx2"/>
                </a:solidFill>
              </a:rPr>
              <a:t>(</a:t>
            </a:r>
            <a:r>
              <a:rPr lang="fr-FR" sz="1400" b="1" i="1" dirty="0" err="1" smtClean="0">
                <a:solidFill>
                  <a:schemeClr val="tx2"/>
                </a:solidFill>
              </a:rPr>
              <a:t>Ernoux</a:t>
            </a:r>
            <a:r>
              <a:rPr lang="fr-FR" sz="1400" b="1" i="1" dirty="0" smtClean="0">
                <a:solidFill>
                  <a:schemeClr val="tx2"/>
                </a:solidFill>
              </a:rPr>
              <a:t> et al., Bull. Cancer, 2009)</a:t>
            </a:r>
          </a:p>
          <a:p>
            <a:pPr marL="1122363" lvl="1" indent="-231775">
              <a:buClr>
                <a:srgbClr val="0070C0"/>
              </a:buClr>
              <a:buFont typeface=".AppleSystemUIFont" charset="-120"/>
              <a:buChar char="-"/>
            </a:pPr>
            <a:endParaRPr lang="fr-FR" sz="800" b="1" i="1" dirty="0" smtClean="0">
              <a:solidFill>
                <a:schemeClr val="tx2"/>
              </a:solidFill>
            </a:endParaRPr>
          </a:p>
          <a:p>
            <a:pPr marL="1122363" lvl="1" indent="-231775">
              <a:buClr>
                <a:srgbClr val="0070C0"/>
              </a:buClr>
              <a:buFont typeface=".AppleSystemUIFont" charset="-120"/>
              <a:buChar char="-"/>
            </a:pPr>
            <a:r>
              <a:rPr lang="fr-FR" sz="2000" dirty="0" smtClean="0">
                <a:solidFill>
                  <a:schemeClr val="tx2"/>
                </a:solidFill>
              </a:rPr>
              <a:t>Durant la vie, &gt; 70 % des femmes/hommes ont été exposées</a:t>
            </a:r>
            <a:br>
              <a:rPr lang="fr-FR" sz="2000" dirty="0" smtClean="0">
                <a:solidFill>
                  <a:schemeClr val="tx2"/>
                </a:solidFill>
              </a:rPr>
            </a:br>
            <a:r>
              <a:rPr lang="fr-FR" sz="2000" dirty="0" smtClean="0">
                <a:solidFill>
                  <a:schemeClr val="tx2"/>
                </a:solidFill>
              </a:rPr>
              <a:t>au moins 1 fois aux HPV </a:t>
            </a:r>
            <a:r>
              <a:rPr lang="fr-FR" sz="1050" dirty="0" smtClean="0">
                <a:solidFill>
                  <a:schemeClr val="tx2"/>
                </a:solidFill>
              </a:rPr>
              <a:t>(</a:t>
            </a:r>
            <a:r>
              <a:rPr lang="fr-FR" sz="900" dirty="0" smtClean="0">
                <a:solidFill>
                  <a:schemeClr val="tx2"/>
                </a:solidFill>
                <a:hlinkClick r:id="rId3"/>
              </a:rPr>
              <a:t>https://www.santepubliquefrance.fr/maladies-et-traumatismes/maladies-a-prevention-vaccinale/infections-a-papillomavirus/la-maladie/#tabs</a:t>
            </a:r>
            <a:r>
              <a:rPr lang="fr-FR" sz="900" dirty="0" smtClean="0">
                <a:solidFill>
                  <a:schemeClr val="tx2"/>
                </a:solidFill>
              </a:rPr>
              <a:t> )</a:t>
            </a:r>
            <a:endParaRPr lang="fr-FR" sz="900" b="1" i="1" dirty="0" smtClean="0">
              <a:solidFill>
                <a:schemeClr val="tx2"/>
              </a:solidFill>
            </a:endParaRPr>
          </a:p>
          <a:p>
            <a:pPr marL="1122363" lvl="1" indent="-231775">
              <a:buClr>
                <a:srgbClr val="0070C0"/>
              </a:buClr>
              <a:buFont typeface=".AppleSystemUIFont" charset="-120"/>
              <a:buChar char="-"/>
            </a:pPr>
            <a:endParaRPr lang="fr-FR" sz="800" b="1" i="1" dirty="0" smtClean="0">
              <a:solidFill>
                <a:schemeClr val="tx2"/>
              </a:solidFill>
            </a:endParaRPr>
          </a:p>
          <a:p>
            <a:pPr marL="1122363" lvl="1" indent="-231775">
              <a:buClr>
                <a:srgbClr val="0070C0"/>
              </a:buClr>
              <a:buFont typeface=".AppleSystemUIFont" charset="-120"/>
              <a:buChar char="-"/>
            </a:pPr>
            <a:r>
              <a:rPr lang="fr-FR" sz="2000" u="sng" dirty="0" smtClean="0">
                <a:solidFill>
                  <a:schemeClr val="tx2"/>
                </a:solidFill>
              </a:rPr>
              <a:t>Protection incomplète des préservatifs</a:t>
            </a:r>
            <a:r>
              <a:rPr lang="fr-FR" sz="2000" dirty="0" smtClean="0">
                <a:solidFill>
                  <a:schemeClr val="tx2"/>
                </a:solidFill>
              </a:rPr>
              <a:t> (</a:t>
            </a:r>
            <a:r>
              <a:rPr lang="fr-FR" sz="2000" dirty="0" err="1" smtClean="0">
                <a:solidFill>
                  <a:schemeClr val="tx2"/>
                </a:solidFill>
              </a:rPr>
              <a:t>cf</a:t>
            </a:r>
            <a:r>
              <a:rPr lang="fr-FR" sz="2000" dirty="0" smtClean="0">
                <a:solidFill>
                  <a:schemeClr val="tx2"/>
                </a:solidFill>
              </a:rPr>
              <a:t> caresse, </a:t>
            </a:r>
            <a:r>
              <a:rPr lang="fr-FR" sz="2000" dirty="0" err="1" smtClean="0">
                <a:solidFill>
                  <a:schemeClr val="tx2"/>
                </a:solidFill>
              </a:rPr>
              <a:t>sextoys</a:t>
            </a:r>
            <a:r>
              <a:rPr lang="fr-FR" sz="2000" dirty="0" smtClean="0">
                <a:solidFill>
                  <a:schemeClr val="tx2"/>
                </a:solidFill>
              </a:rPr>
              <a:t>…)</a:t>
            </a:r>
          </a:p>
          <a:p>
            <a:pPr marL="890588" lvl="1" indent="0">
              <a:buClr>
                <a:srgbClr val="0070C0"/>
              </a:buClr>
              <a:buFont typeface="Arial" panose="020B0604020202020204" pitchFamily="34" charset="0"/>
              <a:buNone/>
            </a:pPr>
            <a:endParaRPr lang="fr-FR" sz="800" dirty="0" smtClean="0">
              <a:solidFill>
                <a:schemeClr val="tx2"/>
              </a:solidFill>
              <a:sym typeface="Wingdings"/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Transmission </a:t>
            </a:r>
            <a:r>
              <a:rPr lang="fr-FR" sz="2000" b="1" dirty="0" err="1" smtClean="0">
                <a:solidFill>
                  <a:srgbClr val="0070C0"/>
                </a:solidFill>
              </a:rPr>
              <a:t>materno</a:t>
            </a:r>
            <a:r>
              <a:rPr lang="fr-FR" sz="2000" b="1" dirty="0" smtClean="0">
                <a:solidFill>
                  <a:srgbClr val="0070C0"/>
                </a:solidFill>
              </a:rPr>
              <a:t>-fœtale </a:t>
            </a:r>
            <a:r>
              <a:rPr lang="fr-FR" sz="2000" dirty="0" smtClean="0"/>
              <a:t> : </a:t>
            </a:r>
            <a:r>
              <a:rPr lang="fr-FR" sz="2000" dirty="0" smtClean="0">
                <a:solidFill>
                  <a:schemeClr val="tx2"/>
                </a:solidFill>
              </a:rPr>
              <a:t>au moment de l’accouchement </a:t>
            </a:r>
            <a:r>
              <a:rPr lang="fr-FR" sz="2000" dirty="0" smtClean="0">
                <a:solidFill>
                  <a:schemeClr val="tx2"/>
                </a:solidFill>
              </a:rPr>
              <a:t>par </a:t>
            </a:r>
            <a:r>
              <a:rPr lang="fr-FR" sz="2000" dirty="0" smtClean="0">
                <a:solidFill>
                  <a:schemeClr val="tx2"/>
                </a:solidFill>
              </a:rPr>
              <a:t>voie naturelle</a:t>
            </a:r>
            <a:endParaRPr lang="fr-FR" sz="2100" dirty="0" smtClean="0">
              <a:solidFill>
                <a:schemeClr val="tx2"/>
              </a:solidFill>
            </a:endParaRPr>
          </a:p>
          <a:p>
            <a:endParaRPr lang="fr-FR" sz="2100" dirty="0" smtClean="0">
              <a:solidFill>
                <a:schemeClr val="tx2"/>
              </a:solidFill>
            </a:endParaRPr>
          </a:p>
          <a:p>
            <a:endParaRPr lang="fr-FR" sz="2100" dirty="0" smtClean="0">
              <a:solidFill>
                <a:schemeClr val="tx2"/>
              </a:solidFill>
            </a:endParaRPr>
          </a:p>
          <a:p>
            <a:endParaRPr lang="fr-FR" sz="2100" dirty="0" smtClean="0">
              <a:solidFill>
                <a:schemeClr val="tx2"/>
              </a:solidFill>
            </a:endParaRPr>
          </a:p>
          <a:p>
            <a:endParaRPr lang="en-US" sz="2100" dirty="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>
              <a:solidFill>
                <a:schemeClr val="tx2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860034" y="4047402"/>
            <a:ext cx="8902824" cy="2549268"/>
            <a:chOff x="1860034" y="4153534"/>
            <a:chExt cx="8902824" cy="254926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004050" y="4153534"/>
              <a:ext cx="8579296" cy="2069649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004050" y="4238968"/>
              <a:ext cx="857929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/>
                <a:buChar char="è"/>
              </a:pPr>
              <a:r>
                <a:rPr lang="fr-FR" sz="2400" b="1" dirty="0" smtClean="0">
                  <a:solidFill>
                    <a:srgbClr val="0070C0"/>
                  </a:solidFill>
                </a:rPr>
                <a:t> 14 </a:t>
              </a:r>
              <a:r>
                <a:rPr lang="fr-FR" sz="2400" b="1" dirty="0">
                  <a:solidFill>
                    <a:srgbClr val="0070C0"/>
                  </a:solidFill>
                </a:rPr>
                <a:t>millions </a:t>
              </a:r>
              <a:r>
                <a:rPr lang="fr-FR" sz="2400" dirty="0">
                  <a:solidFill>
                    <a:schemeClr val="tx2"/>
                  </a:solidFill>
                </a:rPr>
                <a:t>de nouvelles infections par an dans le </a:t>
              </a:r>
              <a:r>
                <a:rPr lang="fr-FR" sz="2400" dirty="0" smtClean="0">
                  <a:solidFill>
                    <a:schemeClr val="tx2"/>
                  </a:solidFill>
                </a:rPr>
                <a:t>monde (OMS)</a:t>
              </a:r>
              <a:endParaRPr lang="fr-FR" sz="2400" dirty="0">
                <a:solidFill>
                  <a:schemeClr val="tx2"/>
                </a:solidFill>
              </a:endParaRPr>
            </a:p>
            <a:p>
              <a:endParaRPr lang="fr-FR" sz="1400" dirty="0">
                <a:solidFill>
                  <a:schemeClr val="tx2"/>
                </a:solidFill>
              </a:endParaRPr>
            </a:p>
            <a:p>
              <a:pPr marL="342900" indent="-342900">
                <a:buFont typeface="Wingdings"/>
                <a:buChar char="è"/>
              </a:pPr>
              <a:r>
                <a:rPr lang="fr-FR" sz="2400" dirty="0" smtClean="0">
                  <a:solidFill>
                    <a:schemeClr val="tx2"/>
                  </a:solidFill>
                </a:rPr>
                <a:t>Plus </a:t>
              </a:r>
              <a:r>
                <a:rPr lang="fr-FR" sz="2400" dirty="0">
                  <a:solidFill>
                    <a:schemeClr val="tx2"/>
                  </a:solidFill>
                </a:rPr>
                <a:t>de </a:t>
              </a:r>
              <a:r>
                <a:rPr lang="fr-FR" sz="2400" b="1" dirty="0">
                  <a:solidFill>
                    <a:srgbClr val="0070C0"/>
                  </a:solidFill>
                </a:rPr>
                <a:t>290 millions de femmes </a:t>
              </a:r>
              <a:r>
                <a:rPr lang="fr-FR" sz="2400" dirty="0">
                  <a:solidFill>
                    <a:schemeClr val="tx2"/>
                  </a:solidFill>
                </a:rPr>
                <a:t>souffrent d’une infection à HPV </a:t>
              </a:r>
            </a:p>
            <a:p>
              <a:endParaRPr lang="fr-FR" sz="800" dirty="0">
                <a:solidFill>
                  <a:schemeClr val="tx2"/>
                </a:solidFill>
              </a:endParaRPr>
            </a:p>
            <a:p>
              <a:endParaRPr lang="fr-FR" sz="800" dirty="0">
                <a:solidFill>
                  <a:schemeClr val="tx2"/>
                </a:solidFill>
              </a:endParaRPr>
            </a:p>
            <a:p>
              <a:pPr marL="342900" indent="-342900">
                <a:buFont typeface="Wingdings"/>
                <a:buChar char="è"/>
              </a:pPr>
              <a:r>
                <a:rPr lang="fr-FR" sz="2400" b="1" dirty="0" smtClean="0">
                  <a:solidFill>
                    <a:srgbClr val="0070C0"/>
                  </a:solidFill>
                </a:rPr>
                <a:t>80 à 90% </a:t>
              </a:r>
              <a:r>
                <a:rPr lang="fr-FR" sz="2400" dirty="0" smtClean="0">
                  <a:solidFill>
                    <a:schemeClr val="tx2"/>
                  </a:solidFill>
                </a:rPr>
                <a:t>des femmes (surtout jeunes) éliminent le virus </a:t>
              </a:r>
            </a:p>
            <a:p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 smtClean="0">
                  <a:solidFill>
                    <a:schemeClr val="tx2"/>
                  </a:solidFill>
                </a:rPr>
                <a:t>    en </a:t>
              </a:r>
              <a:r>
                <a:rPr lang="fr-FR" sz="2400" dirty="0">
                  <a:solidFill>
                    <a:schemeClr val="tx2"/>
                  </a:solidFill>
                </a:rPr>
                <a:t>12-18 mois, </a:t>
              </a:r>
              <a:r>
                <a:rPr lang="fr-FR" sz="2400" b="1" dirty="0">
                  <a:solidFill>
                    <a:srgbClr val="0070C0"/>
                  </a:solidFill>
                </a:rPr>
                <a:t>infection </a:t>
              </a:r>
              <a:r>
                <a:rPr lang="fr-FR" sz="2400" b="1" dirty="0" smtClean="0">
                  <a:solidFill>
                    <a:srgbClr val="0070C0"/>
                  </a:solidFill>
                </a:rPr>
                <a:t>asymptomatique</a:t>
              </a:r>
            </a:p>
            <a:p>
              <a:endParaRPr lang="fr-FR" sz="800" b="1" dirty="0">
                <a:solidFill>
                  <a:srgbClr val="0070C0"/>
                </a:solidFill>
              </a:endParaRPr>
            </a:p>
            <a:p>
              <a:endParaRPr lang="fr-FR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860034" y="6241137"/>
              <a:ext cx="8902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9187">
                <a:defRPr/>
              </a:pPr>
              <a:r>
                <a:rPr lang="en-US" sz="800" dirty="0">
                  <a:solidFill>
                    <a:schemeClr val="tx2"/>
                  </a:solidFill>
                </a:rPr>
                <a:t>Santé </a:t>
              </a:r>
              <a:r>
                <a:rPr lang="en-US" sz="800" dirty="0" err="1">
                  <a:solidFill>
                    <a:schemeClr val="tx2"/>
                  </a:solidFill>
                </a:rPr>
                <a:t>publique</a:t>
              </a:r>
              <a:r>
                <a:rPr lang="en-US" sz="800" dirty="0">
                  <a:solidFill>
                    <a:schemeClr val="tx2"/>
                  </a:solidFill>
                </a:rPr>
                <a:t> France. Les infections à HPV. La </a:t>
              </a:r>
              <a:r>
                <a:rPr lang="en-US" sz="800" dirty="0" err="1">
                  <a:solidFill>
                    <a:schemeClr val="tx2"/>
                  </a:solidFill>
                </a:rPr>
                <a:t>maladie</a:t>
              </a:r>
              <a:r>
                <a:rPr lang="en-US" sz="800" dirty="0">
                  <a:solidFill>
                    <a:schemeClr val="tx2"/>
                  </a:solidFill>
                </a:rPr>
                <a:t>.</a:t>
              </a:r>
              <a:r>
                <a:rPr lang="fr-FR" sz="800" dirty="0">
                  <a:solidFill>
                    <a:schemeClr val="tx2"/>
                  </a:solidFill>
                </a:rPr>
                <a:t> </a:t>
              </a:r>
              <a:r>
                <a:rPr lang="fr-FR" sz="800" dirty="0">
                  <a:solidFill>
                    <a:schemeClr val="tx2"/>
                  </a:solidFill>
                  <a:hlinkClick r:id="rId3"/>
                </a:rPr>
                <a:t>https://www.santepubliquefrance.fr/maladies-et-traumatismes/maladies-a-prevention-vaccinale/infections-a-papillomavirus/la-maladie/#tabs</a:t>
              </a:r>
              <a:r>
                <a:rPr lang="fr-FR" sz="800" dirty="0" smtClean="0">
                  <a:solidFill>
                    <a:schemeClr val="tx2"/>
                  </a:solidFill>
                </a:rPr>
                <a:t>;</a:t>
              </a:r>
            </a:p>
            <a:p>
              <a:pPr algn="ctr" defTabSz="259187">
                <a:defRPr/>
              </a:pPr>
              <a:r>
                <a:rPr lang="fr-FR" sz="800" dirty="0" smtClean="0">
                  <a:solidFill>
                    <a:schemeClr val="tx2"/>
                  </a:solidFill>
                </a:rPr>
                <a:t>OMS</a:t>
              </a:r>
              <a:r>
                <a:rPr lang="fr-FR" sz="800" dirty="0">
                  <a:solidFill>
                    <a:schemeClr val="tx2"/>
                  </a:solidFill>
                </a:rPr>
                <a:t>. Vaccins contre les HPV : note de synthèse, mai 2017. Relevé épidémiologique hebdomadaire Mai </a:t>
              </a:r>
              <a:r>
                <a:rPr lang="fr-FR" sz="800" dirty="0" smtClean="0">
                  <a:solidFill>
                    <a:schemeClr val="tx2"/>
                  </a:solidFill>
                </a:rPr>
                <a:t>2017; De </a:t>
              </a:r>
              <a:r>
                <a:rPr lang="fr-FR" sz="800" dirty="0" err="1">
                  <a:solidFill>
                    <a:schemeClr val="tx2"/>
                  </a:solidFill>
                </a:rPr>
                <a:t>Sanjosé</a:t>
              </a:r>
              <a:r>
                <a:rPr lang="fr-FR" sz="800" dirty="0">
                  <a:solidFill>
                    <a:schemeClr val="tx2"/>
                  </a:solidFill>
                </a:rPr>
                <a:t> et al. Best Practice and </a:t>
              </a:r>
              <a:r>
                <a:rPr lang="fr-FR" sz="800" dirty="0" err="1">
                  <a:solidFill>
                    <a:schemeClr val="tx2"/>
                  </a:solidFill>
                </a:rPr>
                <a:t>Research</a:t>
              </a:r>
              <a:r>
                <a:rPr lang="fr-FR" sz="800" dirty="0">
                  <a:solidFill>
                    <a:schemeClr val="tx2"/>
                  </a:solidFill>
                </a:rPr>
                <a:t> Clin </a:t>
              </a:r>
              <a:r>
                <a:rPr lang="fr-FR" sz="800" dirty="0" err="1">
                  <a:solidFill>
                    <a:schemeClr val="tx2"/>
                  </a:solidFill>
                </a:rPr>
                <a:t>Obs</a:t>
              </a:r>
              <a:r>
                <a:rPr lang="fr-FR" sz="800" dirty="0">
                  <a:solidFill>
                    <a:schemeClr val="tx2"/>
                  </a:solidFill>
                </a:rPr>
                <a:t> and </a:t>
              </a:r>
              <a:r>
                <a:rPr lang="fr-FR" sz="800" dirty="0" err="1">
                  <a:solidFill>
                    <a:schemeClr val="tx2"/>
                  </a:solidFill>
                </a:rPr>
                <a:t>gynecol</a:t>
              </a:r>
              <a:r>
                <a:rPr lang="fr-FR" sz="800" dirty="0">
                  <a:solidFill>
                    <a:schemeClr val="tx2"/>
                  </a:solidFill>
                </a:rPr>
                <a:t>. 2018</a:t>
              </a:r>
            </a:p>
            <a:p>
              <a:pPr algn="ctr"/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21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12529"/>
            <a:ext cx="4868563" cy="88968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2408" y="-27436"/>
            <a:ext cx="8229600" cy="86586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fr-FR" altLang="fr-F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et 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Cancers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785606" y="667371"/>
            <a:ext cx="8735841" cy="5320677"/>
            <a:chOff x="758678" y="846773"/>
            <a:chExt cx="8735841" cy="5320677"/>
          </a:xfrm>
        </p:grpSpPr>
        <p:grpSp>
          <p:nvGrpSpPr>
            <p:cNvPr id="6" name="Groupe 2"/>
            <p:cNvGrpSpPr/>
            <p:nvPr/>
          </p:nvGrpSpPr>
          <p:grpSpPr>
            <a:xfrm>
              <a:off x="1162050" y="1408205"/>
              <a:ext cx="5334000" cy="4190906"/>
              <a:chOff x="1905000" y="1370105"/>
              <a:chExt cx="5334000" cy="4190906"/>
            </a:xfrm>
          </p:grpSpPr>
          <p:sp>
            <p:nvSpPr>
              <p:cNvPr id="37" name="Forme libre 36"/>
              <p:cNvSpPr/>
              <p:nvPr/>
            </p:nvSpPr>
            <p:spPr>
              <a:xfrm>
                <a:off x="4191000" y="1370105"/>
                <a:ext cx="762000" cy="592137"/>
              </a:xfrm>
              <a:custGeom>
                <a:avLst/>
                <a:gdLst>
                  <a:gd name="connsiteX0" fmla="*/ 0 w 762000"/>
                  <a:gd name="connsiteY0" fmla="*/ 592137 h 592137"/>
                  <a:gd name="connsiteX1" fmla="*/ 380999 w 762000"/>
                  <a:gd name="connsiteY1" fmla="*/ 0 h 592137"/>
                  <a:gd name="connsiteX2" fmla="*/ 381001 w 762000"/>
                  <a:gd name="connsiteY2" fmla="*/ 0 h 592137"/>
                  <a:gd name="connsiteX3" fmla="*/ 762000 w 762000"/>
                  <a:gd name="connsiteY3" fmla="*/ 592137 h 592137"/>
                  <a:gd name="connsiteX4" fmla="*/ 0 w 762000"/>
                  <a:gd name="connsiteY4" fmla="*/ 592137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592137">
                    <a:moveTo>
                      <a:pt x="0" y="592137"/>
                    </a:moveTo>
                    <a:lnTo>
                      <a:pt x="380999" y="0"/>
                    </a:lnTo>
                    <a:lnTo>
                      <a:pt x="381001" y="0"/>
                    </a:lnTo>
                    <a:lnTo>
                      <a:pt x="762000" y="592137"/>
                    </a:lnTo>
                    <a:lnTo>
                      <a:pt x="0" y="59213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1000" b="1" kern="1200" dirty="0">
                  <a:solidFill>
                    <a:schemeClr val="bg1"/>
                  </a:solidFill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000" b="1" kern="1200" dirty="0">
                    <a:solidFill>
                      <a:schemeClr val="bg1"/>
                    </a:solidFill>
                  </a:rPr>
                  <a:t>11.000</a:t>
                </a:r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3810000" y="1962242"/>
                <a:ext cx="1524000" cy="592137"/>
              </a:xfrm>
              <a:custGeom>
                <a:avLst/>
                <a:gdLst>
                  <a:gd name="connsiteX0" fmla="*/ 0 w 1524000"/>
                  <a:gd name="connsiteY0" fmla="*/ 592137 h 592137"/>
                  <a:gd name="connsiteX1" fmla="*/ 380999 w 1524000"/>
                  <a:gd name="connsiteY1" fmla="*/ 0 h 592137"/>
                  <a:gd name="connsiteX2" fmla="*/ 1143001 w 1524000"/>
                  <a:gd name="connsiteY2" fmla="*/ 0 h 592137"/>
                  <a:gd name="connsiteX3" fmla="*/ 1524000 w 1524000"/>
                  <a:gd name="connsiteY3" fmla="*/ 592137 h 592137"/>
                  <a:gd name="connsiteX4" fmla="*/ 0 w 1524000"/>
                  <a:gd name="connsiteY4" fmla="*/ 592137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592137">
                    <a:moveTo>
                      <a:pt x="0" y="592137"/>
                    </a:moveTo>
                    <a:lnTo>
                      <a:pt x="380999" y="0"/>
                    </a:lnTo>
                    <a:lnTo>
                      <a:pt x="1143001" y="0"/>
                    </a:lnTo>
                    <a:lnTo>
                      <a:pt x="1524000" y="592137"/>
                    </a:lnTo>
                    <a:lnTo>
                      <a:pt x="0" y="592137"/>
                    </a:lnTo>
                    <a:close/>
                  </a:path>
                </a:pathLst>
              </a:custGeom>
              <a:solidFill>
                <a:srgbClr val="FF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3210" tIns="16510" rIns="2832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300" b="1" kern="1200" dirty="0">
                    <a:solidFill>
                      <a:schemeClr val="tx2"/>
                    </a:solidFill>
                  </a:rPr>
                  <a:t>21.000</a:t>
                </a:r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2667000" y="3784599"/>
                <a:ext cx="3810000" cy="592137"/>
              </a:xfrm>
              <a:custGeom>
                <a:avLst/>
                <a:gdLst>
                  <a:gd name="connsiteX0" fmla="*/ 0 w 3810000"/>
                  <a:gd name="connsiteY0" fmla="*/ 592137 h 592137"/>
                  <a:gd name="connsiteX1" fmla="*/ 380999 w 3810000"/>
                  <a:gd name="connsiteY1" fmla="*/ 0 h 592137"/>
                  <a:gd name="connsiteX2" fmla="*/ 3429001 w 3810000"/>
                  <a:gd name="connsiteY2" fmla="*/ 0 h 592137"/>
                  <a:gd name="connsiteX3" fmla="*/ 3810000 w 3810000"/>
                  <a:gd name="connsiteY3" fmla="*/ 592137 h 592137"/>
                  <a:gd name="connsiteX4" fmla="*/ 0 w 3810000"/>
                  <a:gd name="connsiteY4" fmla="*/ 592137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0" h="592137">
                    <a:moveTo>
                      <a:pt x="0" y="592137"/>
                    </a:moveTo>
                    <a:lnTo>
                      <a:pt x="380999" y="0"/>
                    </a:lnTo>
                    <a:lnTo>
                      <a:pt x="3429001" y="0"/>
                    </a:lnTo>
                    <a:lnTo>
                      <a:pt x="3810000" y="592137"/>
                    </a:lnTo>
                    <a:lnTo>
                      <a:pt x="0" y="592137"/>
                    </a:lnTo>
                    <a:close/>
                  </a:path>
                </a:pathLst>
              </a:custGeom>
              <a:solidFill>
                <a:srgbClr val="FF00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3260" tIns="16510" rIns="68326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300" b="1" kern="1200" dirty="0" smtClean="0">
                    <a:solidFill>
                      <a:schemeClr val="tx2"/>
                    </a:solidFill>
                  </a:rPr>
                  <a:t>570.000</a:t>
                </a:r>
                <a:endParaRPr lang="fr-BE" sz="1300" b="1" kern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2286000" y="4376737"/>
                <a:ext cx="4572000" cy="592137"/>
              </a:xfrm>
              <a:custGeom>
                <a:avLst/>
                <a:gdLst>
                  <a:gd name="connsiteX0" fmla="*/ 0 w 4572000"/>
                  <a:gd name="connsiteY0" fmla="*/ 592137 h 592137"/>
                  <a:gd name="connsiteX1" fmla="*/ 380999 w 4572000"/>
                  <a:gd name="connsiteY1" fmla="*/ 0 h 592137"/>
                  <a:gd name="connsiteX2" fmla="*/ 4191001 w 4572000"/>
                  <a:gd name="connsiteY2" fmla="*/ 0 h 592137"/>
                  <a:gd name="connsiteX3" fmla="*/ 4572000 w 4572000"/>
                  <a:gd name="connsiteY3" fmla="*/ 592137 h 592137"/>
                  <a:gd name="connsiteX4" fmla="*/ 0 w 4572000"/>
                  <a:gd name="connsiteY4" fmla="*/ 592137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0" h="592137">
                    <a:moveTo>
                      <a:pt x="0" y="592137"/>
                    </a:moveTo>
                    <a:lnTo>
                      <a:pt x="380999" y="0"/>
                    </a:lnTo>
                    <a:lnTo>
                      <a:pt x="4191001" y="0"/>
                    </a:lnTo>
                    <a:lnTo>
                      <a:pt x="4572000" y="592137"/>
                    </a:lnTo>
                    <a:lnTo>
                      <a:pt x="0" y="592137"/>
                    </a:lnTo>
                    <a:close/>
                  </a:path>
                </a:pathLst>
              </a:custGeom>
              <a:solidFill>
                <a:srgbClr val="ED7FE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16610" tIns="16510" rIns="8166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300" b="1" kern="1200" dirty="0">
                    <a:solidFill>
                      <a:schemeClr val="tx2"/>
                    </a:solidFill>
                  </a:rPr>
                  <a:t>9.000.000</a:t>
                </a:r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1905000" y="4968874"/>
                <a:ext cx="5334000" cy="592137"/>
              </a:xfrm>
              <a:custGeom>
                <a:avLst/>
                <a:gdLst>
                  <a:gd name="connsiteX0" fmla="*/ 0 w 5334000"/>
                  <a:gd name="connsiteY0" fmla="*/ 592137 h 592137"/>
                  <a:gd name="connsiteX1" fmla="*/ 380999 w 5334000"/>
                  <a:gd name="connsiteY1" fmla="*/ 0 h 592137"/>
                  <a:gd name="connsiteX2" fmla="*/ 4953001 w 5334000"/>
                  <a:gd name="connsiteY2" fmla="*/ 0 h 592137"/>
                  <a:gd name="connsiteX3" fmla="*/ 5334000 w 5334000"/>
                  <a:gd name="connsiteY3" fmla="*/ 592137 h 592137"/>
                  <a:gd name="connsiteX4" fmla="*/ 0 w 5334000"/>
                  <a:gd name="connsiteY4" fmla="*/ 592137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0" h="592137">
                    <a:moveTo>
                      <a:pt x="0" y="592137"/>
                    </a:moveTo>
                    <a:lnTo>
                      <a:pt x="380999" y="0"/>
                    </a:lnTo>
                    <a:lnTo>
                      <a:pt x="4953001" y="0"/>
                    </a:lnTo>
                    <a:lnTo>
                      <a:pt x="5334000" y="592137"/>
                    </a:lnTo>
                    <a:lnTo>
                      <a:pt x="0" y="592137"/>
                    </a:lnTo>
                    <a:close/>
                  </a:path>
                </a:pathLst>
              </a:custGeom>
              <a:solidFill>
                <a:srgbClr val="F9CAF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9959" tIns="16510" rIns="949961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300" b="1" kern="1200" dirty="0">
                    <a:solidFill>
                      <a:schemeClr val="tx2"/>
                    </a:solidFill>
                  </a:rPr>
                  <a:t>21.900.000</a:t>
                </a:r>
              </a:p>
            </p:txBody>
          </p:sp>
        </p:grpSp>
        <p:grpSp>
          <p:nvGrpSpPr>
            <p:cNvPr id="7" name="Groupe 18"/>
            <p:cNvGrpSpPr/>
            <p:nvPr/>
          </p:nvGrpSpPr>
          <p:grpSpPr>
            <a:xfrm>
              <a:off x="2695575" y="2615451"/>
              <a:ext cx="2268000" cy="592137"/>
              <a:chOff x="5257800" y="352421"/>
              <a:chExt cx="2286000" cy="592137"/>
            </a:xfrm>
          </p:grpSpPr>
          <p:sp>
            <p:nvSpPr>
              <p:cNvPr id="34" name="Forme libre 33"/>
              <p:cNvSpPr/>
              <p:nvPr/>
            </p:nvSpPr>
            <p:spPr>
              <a:xfrm>
                <a:off x="6638924" y="352421"/>
                <a:ext cx="3600" cy="592137"/>
              </a:xfrm>
              <a:custGeom>
                <a:avLst/>
                <a:gdLst>
                  <a:gd name="connsiteX0" fmla="*/ 0 w 3600"/>
                  <a:gd name="connsiteY0" fmla="*/ 0 h 592137"/>
                  <a:gd name="connsiteX1" fmla="*/ 3600 w 3600"/>
                  <a:gd name="connsiteY1" fmla="*/ 0 h 592137"/>
                  <a:gd name="connsiteX2" fmla="*/ 3600 w 3600"/>
                  <a:gd name="connsiteY2" fmla="*/ 592137 h 592137"/>
                  <a:gd name="connsiteX3" fmla="*/ 0 w 3600"/>
                  <a:gd name="connsiteY3" fmla="*/ 592137 h 592137"/>
                  <a:gd name="connsiteX4" fmla="*/ 0 w 3600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" h="592137">
                    <a:moveTo>
                      <a:pt x="0" y="0"/>
                    </a:moveTo>
                    <a:lnTo>
                      <a:pt x="3600" y="0"/>
                    </a:lnTo>
                    <a:lnTo>
                      <a:pt x="3600" y="592137"/>
                    </a:lnTo>
                    <a:lnTo>
                      <a:pt x="0" y="5921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orme libre 34"/>
              <p:cNvSpPr/>
              <p:nvPr/>
            </p:nvSpPr>
            <p:spPr>
              <a:xfrm>
                <a:off x="5257800" y="352421"/>
                <a:ext cx="1381124" cy="592137"/>
              </a:xfrm>
              <a:custGeom>
                <a:avLst/>
                <a:gdLst>
                  <a:gd name="connsiteX0" fmla="*/ 380999 w 1381124"/>
                  <a:gd name="connsiteY0" fmla="*/ 0 h 592137"/>
                  <a:gd name="connsiteX1" fmla="*/ 1381124 w 1381124"/>
                  <a:gd name="connsiteY1" fmla="*/ 0 h 592137"/>
                  <a:gd name="connsiteX2" fmla="*/ 1381124 w 1381124"/>
                  <a:gd name="connsiteY2" fmla="*/ 592137 h 592137"/>
                  <a:gd name="connsiteX3" fmla="*/ 0 w 1381124"/>
                  <a:gd name="connsiteY3" fmla="*/ 592137 h 592137"/>
                  <a:gd name="connsiteX4" fmla="*/ 380999 w 1381124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24" h="592137">
                    <a:moveTo>
                      <a:pt x="380999" y="0"/>
                    </a:moveTo>
                    <a:lnTo>
                      <a:pt x="1381124" y="0"/>
                    </a:lnTo>
                    <a:lnTo>
                      <a:pt x="1381124" y="592137"/>
                    </a:lnTo>
                    <a:lnTo>
                      <a:pt x="0" y="592137"/>
                    </a:lnTo>
                    <a:lnTo>
                      <a:pt x="38099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orme libre 35"/>
              <p:cNvSpPr/>
              <p:nvPr/>
            </p:nvSpPr>
            <p:spPr>
              <a:xfrm>
                <a:off x="6642524" y="352421"/>
                <a:ext cx="901276" cy="592137"/>
              </a:xfrm>
              <a:custGeom>
                <a:avLst/>
                <a:gdLst>
                  <a:gd name="connsiteX0" fmla="*/ 0 w 901276"/>
                  <a:gd name="connsiteY0" fmla="*/ 0 h 592137"/>
                  <a:gd name="connsiteX1" fmla="*/ 520277 w 901276"/>
                  <a:gd name="connsiteY1" fmla="*/ 0 h 592137"/>
                  <a:gd name="connsiteX2" fmla="*/ 901276 w 901276"/>
                  <a:gd name="connsiteY2" fmla="*/ 592137 h 592137"/>
                  <a:gd name="connsiteX3" fmla="*/ 0 w 901276"/>
                  <a:gd name="connsiteY3" fmla="*/ 592137 h 592137"/>
                  <a:gd name="connsiteX4" fmla="*/ 0 w 901276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276" h="592137">
                    <a:moveTo>
                      <a:pt x="0" y="0"/>
                    </a:moveTo>
                    <a:lnTo>
                      <a:pt x="520277" y="0"/>
                    </a:lnTo>
                    <a:lnTo>
                      <a:pt x="901276" y="592137"/>
                    </a:lnTo>
                    <a:lnTo>
                      <a:pt x="0" y="592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3011470" y="2742353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bg1"/>
                  </a:solidFill>
                </a:rPr>
                <a:t>17.000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81463" y="2742353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tx2"/>
                  </a:solidFill>
                </a:rPr>
                <a:t>4.400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95775" y="1514950"/>
              <a:ext cx="184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chemeClr val="tx2"/>
                  </a:solidFill>
                </a:rPr>
                <a:t>Cancer pénis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505324" y="2085378"/>
              <a:ext cx="2600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chemeClr val="tx2"/>
                  </a:solidFill>
                </a:rPr>
                <a:t>Cancer vulve &amp; vagin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81975" y="2726853"/>
              <a:ext cx="2600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chemeClr val="tx2"/>
                  </a:solidFill>
                </a:rPr>
                <a:t>Cancer ORL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19700" y="3290331"/>
              <a:ext cx="293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chemeClr val="tx2"/>
                  </a:solidFill>
                </a:rPr>
                <a:t>Cancer anus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600699" y="3879690"/>
              <a:ext cx="2600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chemeClr val="tx2"/>
                  </a:solidFill>
                </a:rPr>
                <a:t>Cancer col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894192" y="5715491"/>
              <a:ext cx="2600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chemeClr val="tx2"/>
                  </a:solidFill>
                </a:rPr>
                <a:t>Condylomes génitaux</a:t>
              </a:r>
            </a:p>
          </p:txBody>
        </p:sp>
        <p:grpSp>
          <p:nvGrpSpPr>
            <p:cNvPr id="16" name="Groupe 37"/>
            <p:cNvGrpSpPr/>
            <p:nvPr/>
          </p:nvGrpSpPr>
          <p:grpSpPr>
            <a:xfrm>
              <a:off x="2319337" y="3230561"/>
              <a:ext cx="3038475" cy="592137"/>
              <a:chOff x="6308213" y="670281"/>
              <a:chExt cx="3038475" cy="592137"/>
            </a:xfrm>
          </p:grpSpPr>
          <p:sp>
            <p:nvSpPr>
              <p:cNvPr id="32" name="Forme libre 31"/>
              <p:cNvSpPr/>
              <p:nvPr/>
            </p:nvSpPr>
            <p:spPr>
              <a:xfrm>
                <a:off x="6308213" y="670281"/>
                <a:ext cx="1397512" cy="592137"/>
              </a:xfrm>
              <a:custGeom>
                <a:avLst/>
                <a:gdLst>
                  <a:gd name="connsiteX0" fmla="*/ 380999 w 1397512"/>
                  <a:gd name="connsiteY0" fmla="*/ 0 h 592137"/>
                  <a:gd name="connsiteX1" fmla="*/ 1397512 w 1397512"/>
                  <a:gd name="connsiteY1" fmla="*/ 0 h 592137"/>
                  <a:gd name="connsiteX2" fmla="*/ 1397512 w 1397512"/>
                  <a:gd name="connsiteY2" fmla="*/ 592137 h 592137"/>
                  <a:gd name="connsiteX3" fmla="*/ 0 w 1397512"/>
                  <a:gd name="connsiteY3" fmla="*/ 592137 h 592137"/>
                  <a:gd name="connsiteX4" fmla="*/ 380999 w 1397512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512" h="592137">
                    <a:moveTo>
                      <a:pt x="380999" y="0"/>
                    </a:moveTo>
                    <a:lnTo>
                      <a:pt x="1397512" y="0"/>
                    </a:lnTo>
                    <a:lnTo>
                      <a:pt x="1397512" y="592137"/>
                    </a:lnTo>
                    <a:lnTo>
                      <a:pt x="0" y="592137"/>
                    </a:lnTo>
                    <a:lnTo>
                      <a:pt x="380999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orme libre 32"/>
              <p:cNvSpPr/>
              <p:nvPr/>
            </p:nvSpPr>
            <p:spPr>
              <a:xfrm>
                <a:off x="7703400" y="670281"/>
                <a:ext cx="1643288" cy="592137"/>
              </a:xfrm>
              <a:custGeom>
                <a:avLst/>
                <a:gdLst>
                  <a:gd name="connsiteX0" fmla="*/ 0 w 1643288"/>
                  <a:gd name="connsiteY0" fmla="*/ 0 h 592137"/>
                  <a:gd name="connsiteX1" fmla="*/ 1262289 w 1643288"/>
                  <a:gd name="connsiteY1" fmla="*/ 0 h 592137"/>
                  <a:gd name="connsiteX2" fmla="*/ 1643288 w 1643288"/>
                  <a:gd name="connsiteY2" fmla="*/ 592137 h 592137"/>
                  <a:gd name="connsiteX3" fmla="*/ 0 w 1643288"/>
                  <a:gd name="connsiteY3" fmla="*/ 592137 h 592137"/>
                  <a:gd name="connsiteX4" fmla="*/ 0 w 1643288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3288" h="592137">
                    <a:moveTo>
                      <a:pt x="0" y="0"/>
                    </a:moveTo>
                    <a:lnTo>
                      <a:pt x="1262289" y="0"/>
                    </a:lnTo>
                    <a:lnTo>
                      <a:pt x="1643288" y="592137"/>
                    </a:lnTo>
                    <a:lnTo>
                      <a:pt x="0" y="592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2649520" y="3340747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bg1"/>
                  </a:solidFill>
                </a:rPr>
                <a:t>11.000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96075" y="3350272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tx2"/>
                  </a:solidFill>
                </a:rPr>
                <a:t>13.000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6562726" y="846773"/>
              <a:ext cx="7200" cy="592137"/>
            </a:xfrm>
            <a:custGeom>
              <a:avLst/>
              <a:gdLst>
                <a:gd name="connsiteX0" fmla="*/ 0 w 7200"/>
                <a:gd name="connsiteY0" fmla="*/ 0 h 592137"/>
                <a:gd name="connsiteX1" fmla="*/ 7200 w 7200"/>
                <a:gd name="connsiteY1" fmla="*/ 0 h 592137"/>
                <a:gd name="connsiteX2" fmla="*/ 7200 w 7200"/>
                <a:gd name="connsiteY2" fmla="*/ 592137 h 592137"/>
                <a:gd name="connsiteX3" fmla="*/ 0 w 7200"/>
                <a:gd name="connsiteY3" fmla="*/ 592137 h 592137"/>
                <a:gd name="connsiteX4" fmla="*/ 0 w 7200"/>
                <a:gd name="connsiteY4" fmla="*/ 0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" h="592137">
                  <a:moveTo>
                    <a:pt x="0" y="0"/>
                  </a:moveTo>
                  <a:lnTo>
                    <a:pt x="7200" y="0"/>
                  </a:lnTo>
                  <a:lnTo>
                    <a:pt x="7200" y="592137"/>
                  </a:lnTo>
                  <a:lnTo>
                    <a:pt x="0" y="592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3309" tIns="16510" rIns="1083311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300" kern="1200" dirty="0">
                <a:solidFill>
                  <a:schemeClr val="tx2"/>
                </a:solidFill>
              </a:endParaRPr>
            </a:p>
          </p:txBody>
        </p:sp>
        <p:grpSp>
          <p:nvGrpSpPr>
            <p:cNvPr id="20" name="Groupe 69"/>
            <p:cNvGrpSpPr/>
            <p:nvPr/>
          </p:nvGrpSpPr>
          <p:grpSpPr>
            <a:xfrm>
              <a:off x="781049" y="5575313"/>
              <a:ext cx="6096000" cy="592137"/>
              <a:chOff x="1200149" y="5602207"/>
              <a:chExt cx="6096000" cy="592137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1200149" y="5602207"/>
                <a:ext cx="2924175" cy="592137"/>
              </a:xfrm>
              <a:custGeom>
                <a:avLst/>
                <a:gdLst>
                  <a:gd name="connsiteX0" fmla="*/ 380999 w 2924175"/>
                  <a:gd name="connsiteY0" fmla="*/ 0 h 592137"/>
                  <a:gd name="connsiteX1" fmla="*/ 2924175 w 2924175"/>
                  <a:gd name="connsiteY1" fmla="*/ 0 h 592137"/>
                  <a:gd name="connsiteX2" fmla="*/ 2924175 w 2924175"/>
                  <a:gd name="connsiteY2" fmla="*/ 592137 h 592137"/>
                  <a:gd name="connsiteX3" fmla="*/ 0 w 2924175"/>
                  <a:gd name="connsiteY3" fmla="*/ 592137 h 592137"/>
                  <a:gd name="connsiteX4" fmla="*/ 380999 w 2924175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4175" h="592137">
                    <a:moveTo>
                      <a:pt x="380999" y="0"/>
                    </a:moveTo>
                    <a:lnTo>
                      <a:pt x="2924175" y="0"/>
                    </a:lnTo>
                    <a:lnTo>
                      <a:pt x="2924175" y="592137"/>
                    </a:lnTo>
                    <a:lnTo>
                      <a:pt x="0" y="592137"/>
                    </a:lnTo>
                    <a:lnTo>
                      <a:pt x="380999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3309" tIns="16510" rIns="1083311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1300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4131524" y="5602207"/>
                <a:ext cx="3164625" cy="592137"/>
              </a:xfrm>
              <a:custGeom>
                <a:avLst/>
                <a:gdLst>
                  <a:gd name="connsiteX0" fmla="*/ 0 w 3164625"/>
                  <a:gd name="connsiteY0" fmla="*/ 0 h 592137"/>
                  <a:gd name="connsiteX1" fmla="*/ 2783626 w 3164625"/>
                  <a:gd name="connsiteY1" fmla="*/ 0 h 592137"/>
                  <a:gd name="connsiteX2" fmla="*/ 3164625 w 3164625"/>
                  <a:gd name="connsiteY2" fmla="*/ 592137 h 592137"/>
                  <a:gd name="connsiteX3" fmla="*/ 0 w 3164625"/>
                  <a:gd name="connsiteY3" fmla="*/ 592137 h 592137"/>
                  <a:gd name="connsiteX4" fmla="*/ 0 w 3164625"/>
                  <a:gd name="connsiteY4" fmla="*/ 0 h 5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625" h="592137">
                    <a:moveTo>
                      <a:pt x="0" y="0"/>
                    </a:moveTo>
                    <a:lnTo>
                      <a:pt x="2783626" y="0"/>
                    </a:lnTo>
                    <a:lnTo>
                      <a:pt x="3164625" y="592137"/>
                    </a:lnTo>
                    <a:lnTo>
                      <a:pt x="0" y="592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3309" tIns="16510" rIns="1083311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BE" sz="1300" b="1" kern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Forme libre 20"/>
            <p:cNvSpPr/>
            <p:nvPr/>
          </p:nvSpPr>
          <p:spPr>
            <a:xfrm>
              <a:off x="6562726" y="1438910"/>
              <a:ext cx="7200" cy="71059"/>
            </a:xfrm>
            <a:custGeom>
              <a:avLst/>
              <a:gdLst>
                <a:gd name="connsiteX0" fmla="*/ 0 w 7200"/>
                <a:gd name="connsiteY0" fmla="*/ 0 h 71059"/>
                <a:gd name="connsiteX1" fmla="*/ 7200 w 7200"/>
                <a:gd name="connsiteY1" fmla="*/ 0 h 71059"/>
                <a:gd name="connsiteX2" fmla="*/ 7200 w 7200"/>
                <a:gd name="connsiteY2" fmla="*/ 71059 h 71059"/>
                <a:gd name="connsiteX3" fmla="*/ 0 w 7200"/>
                <a:gd name="connsiteY3" fmla="*/ 71059 h 71059"/>
                <a:gd name="connsiteX4" fmla="*/ 0 w 7200"/>
                <a:gd name="connsiteY4" fmla="*/ 0 h 7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" h="71059">
                  <a:moveTo>
                    <a:pt x="0" y="0"/>
                  </a:moveTo>
                  <a:lnTo>
                    <a:pt x="7200" y="0"/>
                  </a:lnTo>
                  <a:lnTo>
                    <a:pt x="7200" y="71059"/>
                  </a:lnTo>
                  <a:lnTo>
                    <a:pt x="0" y="710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3309" tIns="16510" rIns="1083311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300" kern="1200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cteur droit 21"/>
            <p:cNvCxnSpPr>
              <a:stCxn id="35" idx="1"/>
              <a:endCxn id="35" idx="2"/>
            </p:cNvCxnSpPr>
            <p:nvPr/>
          </p:nvCxnSpPr>
          <p:spPr>
            <a:xfrm>
              <a:off x="4065824" y="2615451"/>
              <a:ext cx="0" cy="5921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3703874" y="3228973"/>
              <a:ext cx="0" cy="5921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1819081" y="5717076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bg1"/>
                  </a:solidFill>
                </a:rPr>
                <a:t>17.300.000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572000" y="5723566"/>
              <a:ext cx="100051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300" b="1" dirty="0">
                  <a:solidFill>
                    <a:schemeClr val="tx2"/>
                  </a:solidFill>
                </a:rPr>
                <a:t>14.700.000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10143" y="4546828"/>
              <a:ext cx="1000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chemeClr val="tx2"/>
                  </a:solidFill>
                </a:rPr>
                <a:t>HG CIN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53072" y="5096371"/>
              <a:ext cx="1000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schemeClr val="tx2"/>
                  </a:solidFill>
                </a:rPr>
                <a:t>LG CIN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58678" y="1529127"/>
              <a:ext cx="1123285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chemeClr val="bg1"/>
                  </a:solidFill>
                </a:rPr>
                <a:t>Hommes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044854" y="1529127"/>
              <a:ext cx="1087843" cy="369332"/>
            </a:xfrm>
            <a:prstGeom prst="rect">
              <a:avLst/>
            </a:prstGeom>
            <a:solidFill>
              <a:srgbClr val="ED7FED"/>
            </a:solidFill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chemeClr val="tx2"/>
                  </a:solidFill>
                </a:rPr>
                <a:t>Femmes</a:t>
              </a:r>
            </a:p>
          </p:txBody>
        </p:sp>
      </p:grpSp>
      <p:sp>
        <p:nvSpPr>
          <p:cNvPr id="42" name="ZoneTexte 8"/>
          <p:cNvSpPr txBox="1">
            <a:spLocks noChangeArrowheads="1"/>
          </p:cNvSpPr>
          <p:nvPr/>
        </p:nvSpPr>
        <p:spPr bwMode="auto">
          <a:xfrm>
            <a:off x="5111485" y="5988048"/>
            <a:ext cx="5115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i="1" dirty="0">
                <a:solidFill>
                  <a:schemeClr val="tx2"/>
                </a:solidFill>
                <a:latin typeface="Arial" charset="0"/>
              </a:rPr>
              <a:t>a</a:t>
            </a:r>
            <a:r>
              <a:rPr lang="fr-FR" sz="1200" i="1" dirty="0" smtClean="0">
                <a:solidFill>
                  <a:schemeClr val="tx2"/>
                </a:solidFill>
                <a:latin typeface="Arial" charset="0"/>
              </a:rPr>
              <a:t>dapté de de Martel C. et al., Lancet </a:t>
            </a:r>
            <a:r>
              <a:rPr lang="fr-FR" sz="1200" i="1" dirty="0" err="1" smtClean="0">
                <a:solidFill>
                  <a:schemeClr val="tx2"/>
                </a:solidFill>
                <a:latin typeface="Arial" charset="0"/>
              </a:rPr>
              <a:t>Oncol</a:t>
            </a:r>
            <a:r>
              <a:rPr lang="fr-FR" sz="1200" i="1" dirty="0" smtClean="0">
                <a:solidFill>
                  <a:schemeClr val="tx2"/>
                </a:solidFill>
                <a:latin typeface="Arial" charset="0"/>
              </a:rPr>
              <a:t> 2012</a:t>
            </a:r>
            <a:endParaRPr lang="fr-FR" sz="1200" i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3" name="Picture 4" descr="Every year in the U.S., 27,000 people get cancer by HPV. That's 1 person every 20 minutes of every day, all year lo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18" y="2880894"/>
            <a:ext cx="4472333" cy="12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5376" y="4160201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https://www.cdc.gov/hpv/parents/whatishpv.html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8854" y="1247662"/>
            <a:ext cx="8568952" cy="4720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endParaRPr lang="fr-F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5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fr-FR" sz="2000" b="1" u="sng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Type </a:t>
            </a:r>
            <a:r>
              <a:rPr lang="fr-FR" sz="2000" b="1" u="sng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d’HPV </a:t>
            </a:r>
            <a:r>
              <a:rPr lang="fr-FR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 haut risque oncogène (</a:t>
            </a:r>
            <a:r>
              <a:rPr lang="fr-FR" sz="2000" b="1" dirty="0" err="1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HPVhr</a:t>
            </a:r>
            <a:r>
              <a:rPr lang="fr-FR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(70 % des cancers du col 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utérin sont dus </a:t>
            </a: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HPV16/HPV18)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Martel et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al., 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Int. J.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Cancer,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endParaRPr lang="fr-F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fr-FR" sz="2000" b="1" u="sng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Persistance</a:t>
            </a:r>
            <a:r>
              <a:rPr lang="fr-FR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de l’infection 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FR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HPVhr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Schiffman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al., Nat.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Dis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Primers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2016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endParaRPr lang="fr-F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Infections multiples</a:t>
            </a:r>
            <a:r>
              <a:rPr lang="fr-FR" sz="20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à HPVhr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Trottier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Cancer 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Epidemiol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Biomarkers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Prev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 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2006)</a:t>
            </a: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endParaRPr lang="fr-F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fr-FR" sz="2000" b="1" dirty="0" err="1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Co-infection</a:t>
            </a:r>
            <a:r>
              <a:rPr lang="fr-FR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 le VIH</a:t>
            </a:r>
            <a:r>
              <a:rPr lang="fr-FR" sz="20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Adebamowo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Front. Public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2017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Ucciferri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al., J. Med.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Virol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2017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 Clifford et 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J. 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Acquir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Immune </a:t>
            </a:r>
            <a:r>
              <a:rPr lang="fr-FR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Defic</a:t>
            </a:r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Syndr</a:t>
            </a:r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2016)</a:t>
            </a:r>
            <a:endParaRPr lang="fr-FR" sz="2000" b="1" i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lnSpc>
                <a:spcPct val="114000"/>
              </a:lnSpc>
              <a:buClr>
                <a:srgbClr val="0070C0"/>
              </a:buClr>
              <a:buFont typeface=".AppleSystemUIFont" charset="-120"/>
              <a:buChar char="-"/>
              <a:tabLst>
                <a:tab pos="1108075" algn="l"/>
                <a:tab pos="1154113" algn="l"/>
              </a:tabLst>
            </a:pP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Prévalence plus élevée des infections à </a:t>
            </a:r>
            <a:r>
              <a:rPr lang="fr-FR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HPVhr</a:t>
            </a:r>
            <a:endParaRPr lang="fr-FR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>
              <a:lnSpc>
                <a:spcPct val="114000"/>
              </a:lnSpc>
              <a:buClr>
                <a:srgbClr val="0070C0"/>
              </a:buClr>
              <a:buFont typeface=".AppleSystemUIFont" charset="-120"/>
              <a:buChar char="-"/>
              <a:tabLst>
                <a:tab pos="1108075" algn="l"/>
                <a:tab pos="1154113" algn="l"/>
              </a:tabLst>
            </a:pP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Infections multiples à </a:t>
            </a:r>
            <a:r>
              <a:rPr lang="fr-FR" sz="2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HPVhr</a:t>
            </a:r>
            <a:r>
              <a:rPr lang="fr-FR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fréquentes </a:t>
            </a:r>
          </a:p>
          <a:p>
            <a:pPr marL="1257300" lvl="2" indent="-342900">
              <a:lnSpc>
                <a:spcPct val="114000"/>
              </a:lnSpc>
              <a:buClr>
                <a:srgbClr val="0070C0"/>
              </a:buClr>
              <a:buFont typeface=".AppleSystemUIFont" charset="-120"/>
              <a:buChar char="-"/>
              <a:tabLst>
                <a:tab pos="1108075" algn="l"/>
                <a:tab pos="1154113" algn="l"/>
              </a:tabLst>
            </a:pP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Persistance de l’infection à HPV plus longue </a:t>
            </a:r>
          </a:p>
          <a:p>
            <a:pPr marL="1257300" lvl="2" indent="-342900">
              <a:lnSpc>
                <a:spcPct val="114000"/>
              </a:lnSpc>
              <a:buClr>
                <a:srgbClr val="0070C0"/>
              </a:buClr>
              <a:buFont typeface=".AppleSystemUIFont" charset="-120"/>
              <a:buChar char="-"/>
              <a:tabLst>
                <a:tab pos="1108075" algn="l"/>
                <a:tab pos="1154113" algn="l"/>
              </a:tabLst>
            </a:pPr>
            <a:r>
              <a:rPr lang="fr-FR" sz="2000" dirty="0">
                <a:ea typeface="Verdana" panose="020B0604030504040204" pitchFamily="34" charset="0"/>
                <a:cs typeface="Verdana" panose="020B0604030504040204" pitchFamily="34" charset="0"/>
              </a:rPr>
              <a:t>Immunodépression </a:t>
            </a:r>
            <a:endParaRPr lang="fr-FR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4712" y="8892"/>
            <a:ext cx="10429103" cy="7692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favorisant l’évolution vers les cancers</a:t>
            </a:r>
            <a:endParaRPr lang="fr-FR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4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12834" b="8983"/>
          <a:stretch/>
        </p:blipFill>
        <p:spPr bwMode="auto">
          <a:xfrm>
            <a:off x="5100394" y="3059568"/>
            <a:ext cx="4824536" cy="321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340" t="7374" r="32775" b="61398"/>
          <a:stretch/>
        </p:blipFill>
        <p:spPr>
          <a:xfrm>
            <a:off x="7323437" y="5968313"/>
            <a:ext cx="4868563" cy="889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051" t="51590" r="43874" b="31472"/>
          <a:stretch/>
        </p:blipFill>
        <p:spPr>
          <a:xfrm>
            <a:off x="24713" y="6437871"/>
            <a:ext cx="3373395" cy="4051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9"/>
          <a:stretch>
            <a:fillRect/>
          </a:stretch>
        </p:blipFill>
        <p:spPr bwMode="auto">
          <a:xfrm>
            <a:off x="4196710" y="1004800"/>
            <a:ext cx="21209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8"/>
          <a:stretch>
            <a:fillRect/>
          </a:stretch>
        </p:blipFill>
        <p:spPr bwMode="auto">
          <a:xfrm>
            <a:off x="6565260" y="603162"/>
            <a:ext cx="17240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418" y="-23276"/>
            <a:ext cx="12361051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Pouvoir oncogène des </a:t>
            </a:r>
            <a:r>
              <a:rPr lang="el-G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</a:t>
            </a:r>
            <a:r>
              <a:rPr lang="fr-FR" altLang="fr-FR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HPV porté par les protéines E6 et E7</a:t>
            </a:r>
            <a:endParaRPr lang="fr-FR" altLang="fr-FR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936426" y="820650"/>
            <a:ext cx="3655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HPV sous forme </a:t>
            </a: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épisomale</a:t>
            </a:r>
            <a:endParaRPr lang="fr-FR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936426" y="2717794"/>
            <a:ext cx="3655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HPV sous forme intégrée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998992" y="5683089"/>
            <a:ext cx="3250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Costes V.,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Oncology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2015</a:t>
            </a:r>
          </a:p>
        </p:txBody>
      </p:sp>
      <p:grpSp>
        <p:nvGrpSpPr>
          <p:cNvPr id="11" name="Groupe 11"/>
          <p:cNvGrpSpPr>
            <a:grpSpLocks/>
          </p:cNvGrpSpPr>
          <p:nvPr/>
        </p:nvGrpSpPr>
        <p:grpSpPr bwMode="auto">
          <a:xfrm>
            <a:off x="1688460" y="3179459"/>
            <a:ext cx="3155950" cy="1533525"/>
            <a:chOff x="1979712" y="3518836"/>
            <a:chExt cx="3156602" cy="1533085"/>
          </a:xfrm>
        </p:grpSpPr>
        <p:grpSp>
          <p:nvGrpSpPr>
            <p:cNvPr id="12" name="Groupe 6"/>
            <p:cNvGrpSpPr>
              <a:grpSpLocks/>
            </p:cNvGrpSpPr>
            <p:nvPr/>
          </p:nvGrpSpPr>
          <p:grpSpPr bwMode="auto">
            <a:xfrm>
              <a:off x="1979712" y="3518836"/>
              <a:ext cx="3156602" cy="1415304"/>
              <a:chOff x="3782545" y="3797917"/>
              <a:chExt cx="3156602" cy="141530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25" t="20596" r="17429" b="42622"/>
              <a:stretch>
                <a:fillRect/>
              </a:stretch>
            </p:blipFill>
            <p:spPr bwMode="auto">
              <a:xfrm>
                <a:off x="3782545" y="3797919"/>
                <a:ext cx="3156602" cy="1415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92072" y="3797917"/>
                <a:ext cx="215945" cy="14156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40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989239" y="4653573"/>
              <a:ext cx="647834" cy="371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88480" y="4680553"/>
              <a:ext cx="647834" cy="371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/>
            </a:p>
          </p:txBody>
        </p:sp>
      </p:grpSp>
      <p:sp>
        <p:nvSpPr>
          <p:cNvPr id="18" name="Flèche courbée vers la droite 17"/>
          <p:cNvSpPr/>
          <p:nvPr/>
        </p:nvSpPr>
        <p:spPr>
          <a:xfrm rot="17724045">
            <a:off x="4292432" y="4611781"/>
            <a:ext cx="932334" cy="1510810"/>
          </a:xfrm>
          <a:prstGeom prst="curved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3945" b="-1"/>
          <a:stretch/>
        </p:blipFill>
        <p:spPr bwMode="auto">
          <a:xfrm>
            <a:off x="8484452" y="3291936"/>
            <a:ext cx="3632354" cy="2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1085</Words>
  <Application>Microsoft Office PowerPoint</Application>
  <PresentationFormat>Grand écran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ＭＳ Ｐゴシック</vt:lpstr>
      <vt:lpstr>.AppleSystemUIFont</vt:lpstr>
      <vt:lpstr>Arial</vt:lpstr>
      <vt:lpstr>Calibri</vt:lpstr>
      <vt:lpstr>Calibri Light</vt:lpstr>
      <vt:lpstr>Times New Roman</vt:lpstr>
      <vt:lpstr>Verdana</vt:lpstr>
      <vt:lpstr>Wingdings</vt:lpstr>
      <vt:lpstr>Thème Office</vt:lpstr>
      <vt:lpstr>Le virus HPV, sa vie, son oeuvre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virus HPV, sa vie, son oeuvre</dc:title>
  <dc:creator>Hélène</dc:creator>
  <cp:lastModifiedBy>Hélène</cp:lastModifiedBy>
  <cp:revision>15</cp:revision>
  <dcterms:created xsi:type="dcterms:W3CDTF">2021-09-09T19:46:17Z</dcterms:created>
  <dcterms:modified xsi:type="dcterms:W3CDTF">2021-09-10T08:06:32Z</dcterms:modified>
</cp:coreProperties>
</file>