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26"/>
  </p:notesMasterIdLst>
  <p:handoutMasterIdLst>
    <p:handoutMasterId r:id="rId27"/>
  </p:handoutMasterIdLst>
  <p:sldIdLst>
    <p:sldId id="1954" r:id="rId6"/>
    <p:sldId id="513" r:id="rId7"/>
    <p:sldId id="524" r:id="rId8"/>
    <p:sldId id="481" r:id="rId9"/>
    <p:sldId id="1953" r:id="rId10"/>
    <p:sldId id="1263" r:id="rId11"/>
    <p:sldId id="1267" r:id="rId12"/>
    <p:sldId id="1265" r:id="rId13"/>
    <p:sldId id="1271" r:id="rId14"/>
    <p:sldId id="1270" r:id="rId15"/>
    <p:sldId id="1259" r:id="rId16"/>
    <p:sldId id="1260" r:id="rId17"/>
    <p:sldId id="1261" r:id="rId18"/>
    <p:sldId id="256" r:id="rId19"/>
    <p:sldId id="257" r:id="rId20"/>
    <p:sldId id="1272" r:id="rId21"/>
    <p:sldId id="262" r:id="rId22"/>
    <p:sldId id="263" r:id="rId23"/>
    <p:sldId id="264" r:id="rId24"/>
    <p:sldId id="521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ine Fima" initials="AF" lastIdx="1" clrIdx="0">
    <p:extLst>
      <p:ext uri="{19B8F6BF-5375-455C-9EA6-DF929625EA0E}">
        <p15:presenceInfo xmlns:p15="http://schemas.microsoft.com/office/powerpoint/2012/main" userId="S::amandine.fima@lab-cerba.com::7824cdd6-4261-4978-9f23-8fcce061cfd7" providerId="AD"/>
      </p:ext>
    </p:extLst>
  </p:cmAuthor>
  <p:cmAuthor id="2" name="Detlef Trost" initials="DT" lastIdx="1" clrIdx="1">
    <p:extLst>
      <p:ext uri="{19B8F6BF-5375-455C-9EA6-DF929625EA0E}">
        <p15:presenceInfo xmlns:p15="http://schemas.microsoft.com/office/powerpoint/2012/main" userId="S::Detlef.Trost@lab-cerba.com::80979c72-13b4-4e9e-9553-012025bf2f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ACC0"/>
    <a:srgbClr val="59676D"/>
    <a:srgbClr val="68788C"/>
    <a:srgbClr val="4A4A4A"/>
    <a:srgbClr val="DCA730"/>
    <a:srgbClr val="0064AF"/>
    <a:srgbClr val="5827A8"/>
    <a:srgbClr val="FFFFFF"/>
    <a:srgbClr val="005BA0"/>
    <a:srgbClr val="006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1" autoAdjust="0"/>
    <p:restoredTop sz="85331" autoAdjust="0"/>
  </p:normalViewPr>
  <p:slideViewPr>
    <p:cSldViewPr>
      <p:cViewPr varScale="1">
        <p:scale>
          <a:sx n="107" d="100"/>
          <a:sy n="107" d="100"/>
        </p:scale>
        <p:origin x="1008" y="1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014"/>
    </p:cViewPr>
  </p:sorterViewPr>
  <p:notesViewPr>
    <p:cSldViewPr>
      <p:cViewPr varScale="1">
        <p:scale>
          <a:sx n="99" d="100"/>
          <a:sy n="99" d="100"/>
        </p:scale>
        <p:origin x="357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99714ED-E612-4594-A001-7E31767A8B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B0F0D9-916A-4BB6-A6AD-400850CE6F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D251F-891C-406C-B6E2-DF3177B1752B}" type="datetimeFigureOut">
              <a:rPr lang="fr-FR" smtClean="0"/>
              <a:t>08/09/2021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866DDF-68F6-446A-A044-4F6059E9CB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B4EA05-E75B-4807-B600-8F207BE6F3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FD3CB-2B1C-42CF-A0AB-F7ECE3665A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938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DD6C7-0F1F-4DF8-8B9E-25AB95D473F3}" type="datetimeFigureOut">
              <a:rPr lang="fr-FR" smtClean="0"/>
              <a:t>08/09/2021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187C3-8CE0-4F70-A777-6CBB09C8B3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809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187C3-8CE0-4F70-A777-6CBB09C8B37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116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427009" y="3284984"/>
            <a:ext cx="4751851" cy="357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58" b="42377"/>
          <a:stretch/>
        </p:blipFill>
        <p:spPr>
          <a:xfrm>
            <a:off x="7536165" y="3319722"/>
            <a:ext cx="4655839" cy="353827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83501" y="2441284"/>
            <a:ext cx="7584843" cy="1470025"/>
          </a:xfrm>
        </p:spPr>
        <p:txBody>
          <a:bodyPr>
            <a:normAutofit/>
          </a:bodyPr>
          <a:lstStyle>
            <a:lvl1pPr algn="l">
              <a:defRPr sz="3500" cap="none" baseline="0">
                <a:solidFill>
                  <a:srgbClr val="5967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583499" y="4077079"/>
            <a:ext cx="2844800" cy="365125"/>
          </a:xfrm>
        </p:spPr>
        <p:txBody>
          <a:bodyPr/>
          <a:lstStyle>
            <a:lvl1pPr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376587" y="6457061"/>
            <a:ext cx="589856" cy="36512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E28A91A7-D47E-4939-977F-9C4BF55319E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50" y="116639"/>
            <a:ext cx="4648897" cy="218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7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91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58" b="42377"/>
          <a:stretch/>
        </p:blipFill>
        <p:spPr>
          <a:xfrm>
            <a:off x="9936431" y="5143850"/>
            <a:ext cx="2255572" cy="171415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>
                <a:solidFill>
                  <a:srgbClr val="59676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2563" indent="-182563">
              <a:buClr>
                <a:srgbClr val="50ACC0"/>
              </a:buClr>
              <a:buFont typeface="Arial" panose="020B0604020202020204" pitchFamily="34" charset="0"/>
              <a:buChar char="•"/>
              <a:defRPr>
                <a:solidFill>
                  <a:srgbClr val="59676D"/>
                </a:solidFill>
              </a:defRPr>
            </a:lvl1pPr>
            <a:lvl2pPr marL="628650" indent="-171450">
              <a:buClr>
                <a:srgbClr val="50ACC0"/>
              </a:buClr>
              <a:buFont typeface="Arial" panose="020B0604020202020204" pitchFamily="34" charset="0"/>
              <a:buChar char="•"/>
              <a:defRPr>
                <a:solidFill>
                  <a:srgbClr val="59676D"/>
                </a:solidFill>
              </a:defRPr>
            </a:lvl2pPr>
            <a:lvl3pPr marL="1073150" indent="-158750">
              <a:buClr>
                <a:srgbClr val="50ACC0"/>
              </a:buClr>
              <a:buFont typeface="Arial" panose="020B0604020202020204" pitchFamily="34" charset="0"/>
              <a:buChar char="•"/>
              <a:defRPr>
                <a:solidFill>
                  <a:srgbClr val="59676D"/>
                </a:solidFill>
              </a:defRPr>
            </a:lvl3pPr>
            <a:lvl4pPr marL="1600200" indent="-228600">
              <a:buClr>
                <a:srgbClr val="50ACC0"/>
              </a:buClr>
              <a:buFont typeface="Arial" panose="020B0604020202020204" pitchFamily="34" charset="0"/>
              <a:buChar char="•"/>
              <a:defRPr>
                <a:solidFill>
                  <a:srgbClr val="59676D"/>
                </a:solidFill>
              </a:defRPr>
            </a:lvl4pPr>
            <a:lvl5pPr marL="2057400" indent="-228600">
              <a:buClr>
                <a:srgbClr val="50ACC0"/>
              </a:buClr>
              <a:buFont typeface="Arial" panose="020B0604020202020204" pitchFamily="34" charset="0"/>
              <a:buChar char="•"/>
              <a:defRPr>
                <a:solidFill>
                  <a:srgbClr val="59676D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376587" y="6381335"/>
            <a:ext cx="58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8A91A7-D47E-4939-977F-9C4BF55319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301504" y="6485141"/>
            <a:ext cx="3850613" cy="22800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712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58" b="42377"/>
          <a:stretch/>
        </p:blipFill>
        <p:spPr>
          <a:xfrm>
            <a:off x="9936427" y="5143849"/>
            <a:ext cx="2255572" cy="171415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>
                <a:solidFill>
                  <a:srgbClr val="59676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9676D"/>
                </a:solidFill>
              </a:defRPr>
            </a:lvl1pPr>
            <a:lvl2pPr>
              <a:defRPr>
                <a:solidFill>
                  <a:srgbClr val="59676D"/>
                </a:solidFill>
              </a:defRPr>
            </a:lvl2pPr>
            <a:lvl3pPr>
              <a:defRPr>
                <a:solidFill>
                  <a:srgbClr val="59676D"/>
                </a:solidFill>
              </a:defRPr>
            </a:lvl3pPr>
            <a:lvl4pPr>
              <a:defRPr>
                <a:solidFill>
                  <a:srgbClr val="59676D"/>
                </a:solidFill>
              </a:defRPr>
            </a:lvl4pPr>
            <a:lvl5pPr>
              <a:defRPr>
                <a:solidFill>
                  <a:srgbClr val="59676D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E28A91A7-D47E-4939-977F-9C4BF55319E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301504" y="6485141"/>
            <a:ext cx="3850613" cy="22800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59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58" b="42377"/>
          <a:stretch/>
        </p:blipFill>
        <p:spPr>
          <a:xfrm>
            <a:off x="9979847" y="5143850"/>
            <a:ext cx="2255572" cy="171415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2192890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9676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69270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55573" y="6408503"/>
            <a:ext cx="960107" cy="365125"/>
          </a:xfrm>
        </p:spPr>
        <p:txBody>
          <a:bodyPr/>
          <a:lstStyle>
            <a:lvl1pPr>
              <a:defRPr sz="800"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376587" y="6381335"/>
            <a:ext cx="589856" cy="36512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E28A91A7-D47E-4939-977F-9C4BF55319E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301504" y="6485141"/>
            <a:ext cx="3850613" cy="22800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629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676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 marL="182563" indent="-182563">
              <a:buClr>
                <a:srgbClr val="50ACC0"/>
              </a:buClr>
              <a:buFont typeface="Arial" panose="020B0604020202020204" pitchFamily="34" charset="0"/>
              <a:buChar char="•"/>
              <a:defRPr sz="1800">
                <a:solidFill>
                  <a:srgbClr val="59676D"/>
                </a:solidFill>
              </a:defRPr>
            </a:lvl1pPr>
            <a:lvl2pPr marL="628650" indent="-171450">
              <a:buClr>
                <a:srgbClr val="50ACC0"/>
              </a:buClr>
              <a:buFont typeface="Arial" panose="020B0604020202020204" pitchFamily="34" charset="0"/>
              <a:buChar char="•"/>
              <a:defRPr sz="1600">
                <a:solidFill>
                  <a:srgbClr val="59676D"/>
                </a:solidFill>
              </a:defRPr>
            </a:lvl2pPr>
            <a:lvl3pPr marL="1073150" indent="-158750">
              <a:buClr>
                <a:srgbClr val="50ACC0"/>
              </a:buClr>
              <a:buFont typeface="Arial" panose="020B0604020202020204" pitchFamily="34" charset="0"/>
              <a:buChar char="•"/>
              <a:defRPr sz="1400">
                <a:solidFill>
                  <a:srgbClr val="59676D"/>
                </a:solidFill>
              </a:defRPr>
            </a:lvl3pPr>
            <a:lvl4pPr marL="1600200" indent="-228600">
              <a:buClr>
                <a:srgbClr val="50ACC0"/>
              </a:buClr>
              <a:buFont typeface="Arial" panose="020B0604020202020204" pitchFamily="34" charset="0"/>
              <a:buChar char="•"/>
              <a:defRPr sz="1200">
                <a:solidFill>
                  <a:srgbClr val="59676D"/>
                </a:solidFill>
              </a:defRPr>
            </a:lvl4pPr>
            <a:lvl5pPr marL="2057400" indent="-228600">
              <a:buClr>
                <a:srgbClr val="50ACC0"/>
              </a:buClr>
              <a:buFont typeface="Arial" panose="020B0604020202020204" pitchFamily="34" charset="0"/>
              <a:buChar char="•"/>
              <a:defRPr sz="1000">
                <a:solidFill>
                  <a:srgbClr val="59676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 marL="182563" indent="-182563">
              <a:buClr>
                <a:srgbClr val="50ACC0"/>
              </a:buClr>
              <a:buFont typeface="Arial" panose="020B0604020202020204" pitchFamily="34" charset="0"/>
              <a:buChar char="•"/>
              <a:defRPr sz="1800">
                <a:solidFill>
                  <a:srgbClr val="59676D"/>
                </a:solidFill>
              </a:defRPr>
            </a:lvl1pPr>
            <a:lvl2pPr marL="628650" indent="-171450">
              <a:buClr>
                <a:srgbClr val="50ACC0"/>
              </a:buClr>
              <a:buFont typeface="Arial" panose="020B0604020202020204" pitchFamily="34" charset="0"/>
              <a:buChar char="•"/>
              <a:defRPr sz="1600">
                <a:solidFill>
                  <a:srgbClr val="59676D"/>
                </a:solidFill>
              </a:defRPr>
            </a:lvl2pPr>
            <a:lvl3pPr marL="1073150" indent="-158750">
              <a:buClr>
                <a:srgbClr val="50ACC0"/>
              </a:buClr>
              <a:buFont typeface="Arial" panose="020B0604020202020204" pitchFamily="34" charset="0"/>
              <a:buChar char="•"/>
              <a:defRPr sz="1400">
                <a:solidFill>
                  <a:srgbClr val="59676D"/>
                </a:solidFill>
              </a:defRPr>
            </a:lvl3pPr>
            <a:lvl4pPr marL="1600200" indent="-228600">
              <a:buClr>
                <a:srgbClr val="50ACC0"/>
              </a:buClr>
              <a:buFont typeface="Arial" panose="020B0604020202020204" pitchFamily="34" charset="0"/>
              <a:buChar char="•"/>
              <a:defRPr sz="1200">
                <a:solidFill>
                  <a:srgbClr val="59676D"/>
                </a:solidFill>
              </a:defRPr>
            </a:lvl4pPr>
            <a:lvl5pPr marL="2057400" indent="-228600">
              <a:buClr>
                <a:srgbClr val="50ACC0"/>
              </a:buClr>
              <a:buFont typeface="Arial" panose="020B0604020202020204" pitchFamily="34" charset="0"/>
              <a:buChar char="•"/>
              <a:defRPr sz="1000">
                <a:solidFill>
                  <a:srgbClr val="59676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E28A91A7-D47E-4939-977F-9C4BF55319E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58" b="42377"/>
          <a:stretch/>
        </p:blipFill>
        <p:spPr>
          <a:xfrm>
            <a:off x="9936427" y="5143849"/>
            <a:ext cx="2255572" cy="1714157"/>
          </a:xfrm>
          <a:prstGeom prst="rect">
            <a:avLst/>
          </a:prstGeom>
        </p:spPr>
      </p:pic>
      <p:sp>
        <p:nvSpPr>
          <p:cNvPr id="8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301504" y="6485141"/>
            <a:ext cx="3850613" cy="22800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117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676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A91A7-D47E-4939-977F-9C4BF55319E5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301504" y="6485141"/>
            <a:ext cx="3850613" cy="22800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092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A91A7-D47E-4939-977F-9C4BF55319E5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301504" y="6485141"/>
            <a:ext cx="3850613" cy="22800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9292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59676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59676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59676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A91A7-D47E-4939-977F-9C4BF55319E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301504" y="6485141"/>
            <a:ext cx="3850613" cy="22800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1315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79661-0BE0-4668-BFF4-5A98D24FDBF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4500"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B5EAF2-1CAE-4655-93D0-8401692BE22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17D51-BF7D-4AD9-9084-97567BE4D63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CFB834-1D80-499E-8BCC-1A22C6FA2904}" type="datetime1">
              <a:rPr lang="fr-FR"/>
              <a:pPr lvl="0"/>
              <a:t>08/09/2021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A8CF9-3F9E-4994-BC67-A6CF0332F54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D1A1A-4C56-41EE-AA66-D7D58607F1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83526E-1744-4C30-B78A-4FA3F23F995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06757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634678"/>
            <a:ext cx="10972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484790"/>
            <a:ext cx="10972800" cy="4641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255573" y="6408503"/>
            <a:ext cx="960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992544" y="6356357"/>
            <a:ext cx="589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E28A91A7-D47E-4939-977F-9C4BF55319E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623392" y="6237312"/>
            <a:ext cx="65287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301504" y="6485141"/>
            <a:ext cx="3850613" cy="22800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4" y="6205433"/>
            <a:ext cx="1055685" cy="49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1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4" r:id="rId6"/>
    <p:sldLayoutId id="2147483655" r:id="rId7"/>
    <p:sldLayoutId id="2147483657" r:id="rId8"/>
    <p:sldLayoutId id="2147483660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cap="small" baseline="0">
          <a:solidFill>
            <a:srgbClr val="5967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563" indent="-182563" algn="l" defTabSz="914400" rtl="0" eaLnBrk="1" latinLnBrk="0" hangingPunct="1">
        <a:spcBef>
          <a:spcPct val="20000"/>
        </a:spcBef>
        <a:buClr>
          <a:srgbClr val="00B0F0"/>
        </a:buClr>
        <a:buFont typeface="Arial" panose="020B0604020202020204" pitchFamily="34" charset="0"/>
        <a:buChar char="•"/>
        <a:defRPr sz="1800" kern="1200">
          <a:solidFill>
            <a:srgbClr val="5967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8650" indent="-17145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rgbClr val="5967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73150" indent="-158750" algn="l" defTabSz="914400" rtl="0" eaLnBrk="1" latinLnBrk="0" hangingPunct="1">
        <a:spcBef>
          <a:spcPct val="20000"/>
        </a:spcBef>
        <a:buClr>
          <a:schemeClr val="accent5">
            <a:lumMod val="40000"/>
            <a:lumOff val="60000"/>
          </a:schemeClr>
        </a:buClr>
        <a:buFont typeface="Arial" panose="020B0604020202020204" pitchFamily="34" charset="0"/>
        <a:buChar char="•"/>
        <a:defRPr sz="1400" kern="1200">
          <a:solidFill>
            <a:srgbClr val="5967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20000"/>
            <a:lumOff val="80000"/>
          </a:schemeClr>
        </a:buClr>
        <a:buFont typeface="Arial" panose="020B0604020202020204" pitchFamily="34" charset="0"/>
        <a:buChar char="•"/>
        <a:defRPr sz="1200" kern="1200">
          <a:solidFill>
            <a:srgbClr val="5967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000" kern="1200">
          <a:solidFill>
            <a:srgbClr val="5967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Fond Mini CV 3.pd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A91A7-D47E-4939-977F-9C4BF55319E5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E946A9F-0669-4635-A3C6-BED9DF36C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3592" y="3068961"/>
            <a:ext cx="72008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100" dirty="0"/>
              <a:t>Séquençage de l’exome chez des </a:t>
            </a:r>
            <a:r>
              <a:rPr lang="fr-FR" sz="3100" dirty="0" err="1"/>
              <a:t>foetus</a:t>
            </a:r>
            <a:r>
              <a:rPr lang="fr-FR" sz="3100" dirty="0"/>
              <a:t> avec anomalies échographiques</a:t>
            </a:r>
            <a:br>
              <a:rPr lang="en-US" sz="3100" dirty="0"/>
            </a:br>
            <a:br>
              <a:rPr lang="en-US" dirty="0"/>
            </a:br>
            <a:r>
              <a:rPr lang="en-US" sz="2400" dirty="0"/>
              <a:t>Detlef Trost, PhD</a:t>
            </a:r>
            <a:br>
              <a:rPr lang="en-US" sz="2400" dirty="0"/>
            </a:br>
            <a:r>
              <a:rPr lang="fr-FR" sz="2400" dirty="0"/>
              <a:t>Aïcha</a:t>
            </a:r>
            <a:r>
              <a:rPr lang="en-US" sz="2400" dirty="0"/>
              <a:t> Boughalem, PhD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081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511824" y="4135276"/>
            <a:ext cx="442392" cy="365125"/>
          </a:xfrm>
        </p:spPr>
        <p:txBody>
          <a:bodyPr/>
          <a:lstStyle/>
          <a:p>
            <a:fld id="{E28A91A7-D47E-4939-977F-9C4BF55319E5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9F5D5B2-E27D-4780-818A-BBC029847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37323"/>
            <a:ext cx="9144000" cy="634082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1800" dirty="0">
                <a:solidFill>
                  <a:schemeClr val="bg1"/>
                </a:solidFill>
              </a:rPr>
              <a:t>Diagnostic après Exome Postnatal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8328BC-EC5F-4C54-8BC2-E81321DC3D54}"/>
              </a:ext>
            </a:extLst>
          </p:cNvPr>
          <p:cNvSpPr txBox="1"/>
          <p:nvPr/>
        </p:nvSpPr>
        <p:spPr>
          <a:xfrm>
            <a:off x="4367808" y="2138418"/>
            <a:ext cx="52721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59676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Littérature (PMID </a:t>
            </a:r>
            <a:r>
              <a:rPr lang="fr-FR" sz="1200" b="1" dirty="0">
                <a:solidFill>
                  <a:srgbClr val="59676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31182824)  36% positifs</a:t>
            </a:r>
            <a:endParaRPr lang="fr-FR" sz="1200" dirty="0">
              <a:solidFill>
                <a:srgbClr val="59676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srgbClr val="59676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fr-FR" sz="1600" dirty="0">
                <a:solidFill>
                  <a:srgbClr val="4A4A4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75363350-3E11-4C6F-A1C6-2DE4B99F4C7B}"/>
              </a:ext>
            </a:extLst>
          </p:cNvPr>
          <p:cNvSpPr/>
          <p:nvPr/>
        </p:nvSpPr>
        <p:spPr>
          <a:xfrm>
            <a:off x="4367808" y="1268760"/>
            <a:ext cx="3096344" cy="8640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 posé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Exomes Positifs </a:t>
            </a:r>
          </a:p>
          <a:p>
            <a:pPr algn="ctr"/>
            <a:endParaRPr lang="fr-FR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8211EDA-052B-442D-81F6-8EBE53B27C05}"/>
              </a:ext>
            </a:extLst>
          </p:cNvPr>
          <p:cNvSpPr/>
          <p:nvPr/>
        </p:nvSpPr>
        <p:spPr>
          <a:xfrm>
            <a:off x="4367815" y="2576256"/>
            <a:ext cx="3177547" cy="8640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Variants de novo </a:t>
            </a:r>
          </a:p>
          <a:p>
            <a:pPr algn="ctr"/>
            <a:endParaRPr lang="fr-FR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9B24CED-072B-42B6-AC1B-57E477303888}"/>
              </a:ext>
            </a:extLst>
          </p:cNvPr>
          <p:cNvSpPr/>
          <p:nvPr/>
        </p:nvSpPr>
        <p:spPr>
          <a:xfrm>
            <a:off x="4439816" y="3817381"/>
            <a:ext cx="3096344" cy="8640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Variants récessifs </a:t>
            </a:r>
          </a:p>
          <a:p>
            <a:pPr algn="ctr"/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dirty="0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AC717C51-EAC0-44B1-BA5A-F52D61CDE32C}"/>
              </a:ext>
            </a:extLst>
          </p:cNvPr>
          <p:cNvSpPr/>
          <p:nvPr/>
        </p:nvSpPr>
        <p:spPr>
          <a:xfrm>
            <a:off x="4449011" y="5030860"/>
            <a:ext cx="3096344" cy="8640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Variants hérités </a:t>
            </a:r>
          </a:p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(lié à l’X ou parent symptomatique) 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74D3A3F-C32F-412A-A5C6-8B241E06F4D9}"/>
              </a:ext>
            </a:extLst>
          </p:cNvPr>
          <p:cNvSpPr txBox="1"/>
          <p:nvPr/>
        </p:nvSpPr>
        <p:spPr>
          <a:xfrm>
            <a:off x="1703519" y="841110"/>
            <a:ext cx="309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Résultats sur la cohorte Cerba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9D15CAD-734B-448F-9240-04AAE3E5AC7C}"/>
              </a:ext>
            </a:extLst>
          </p:cNvPr>
          <p:cNvCxnSpPr>
            <a:cxnSpLocks/>
          </p:cNvCxnSpPr>
          <p:nvPr/>
        </p:nvCxnSpPr>
        <p:spPr>
          <a:xfrm>
            <a:off x="1847528" y="1175273"/>
            <a:ext cx="864096" cy="11293"/>
          </a:xfrm>
          <a:prstGeom prst="line">
            <a:avLst/>
          </a:prstGeom>
          <a:ln>
            <a:solidFill>
              <a:srgbClr val="50AC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>
            <a:extLst>
              <a:ext uri="{FF2B5EF4-FFF2-40B4-BE49-F238E27FC236}">
                <a16:creationId xmlns:a16="http://schemas.microsoft.com/office/drawing/2014/main" id="{8512FAF8-58B4-46C8-8220-9570DD9D2879}"/>
              </a:ext>
            </a:extLst>
          </p:cNvPr>
          <p:cNvSpPr/>
          <p:nvPr/>
        </p:nvSpPr>
        <p:spPr>
          <a:xfrm>
            <a:off x="7032104" y="1264962"/>
            <a:ext cx="864096" cy="86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33%</a:t>
            </a:r>
          </a:p>
          <a:p>
            <a:pPr algn="ctr"/>
            <a:endParaRPr lang="fr-FR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A417261-91F9-4AAC-AE8B-AD07DE7F2A00}"/>
              </a:ext>
            </a:extLst>
          </p:cNvPr>
          <p:cNvSpPr/>
          <p:nvPr/>
        </p:nvSpPr>
        <p:spPr>
          <a:xfrm>
            <a:off x="7536160" y="2632565"/>
            <a:ext cx="756000" cy="75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58 %</a:t>
            </a:r>
          </a:p>
          <a:p>
            <a:pPr algn="ctr"/>
            <a:endParaRPr lang="fr-FR" b="1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08AE28E1-A403-46D5-B9F7-18C2E83E87D1}"/>
              </a:ext>
            </a:extLst>
          </p:cNvPr>
          <p:cNvSpPr/>
          <p:nvPr/>
        </p:nvSpPr>
        <p:spPr>
          <a:xfrm>
            <a:off x="7536160" y="3869168"/>
            <a:ext cx="756000" cy="75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33 %</a:t>
            </a:r>
          </a:p>
          <a:p>
            <a:pPr algn="ctr"/>
            <a:endParaRPr lang="fr-FR" b="1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F97ECC23-FD8D-4083-B886-A44D0E5292F1}"/>
              </a:ext>
            </a:extLst>
          </p:cNvPr>
          <p:cNvSpPr/>
          <p:nvPr/>
        </p:nvSpPr>
        <p:spPr>
          <a:xfrm>
            <a:off x="7545355" y="5053984"/>
            <a:ext cx="756000" cy="75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9 %</a:t>
            </a:r>
          </a:p>
          <a:p>
            <a:pPr algn="ctr"/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721139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562" y="0"/>
            <a:ext cx="9156441" cy="480662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1800" dirty="0">
                <a:solidFill>
                  <a:schemeClr val="bg1"/>
                </a:solidFill>
              </a:rPr>
              <a:t>Séquençage prénatal de l’Exome en TRIO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5640" y="980729"/>
            <a:ext cx="7020780" cy="4888186"/>
          </a:xfrm>
          <a:ln w="3175">
            <a:solidFill>
              <a:srgbClr val="68788C"/>
            </a:solidFill>
          </a:ln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fr-FR" sz="1400" dirty="0">
                <a:solidFill>
                  <a:schemeClr val="accent5"/>
                </a:solidFill>
              </a:rPr>
              <a:t>Deux </a:t>
            </a:r>
            <a:r>
              <a:rPr lang="fr-FR" sz="1400" dirty="0" err="1">
                <a:solidFill>
                  <a:schemeClr val="accent5"/>
                </a:solidFill>
              </a:rPr>
              <a:t>foetus</a:t>
            </a:r>
            <a:r>
              <a:rPr lang="fr-FR" sz="1400" dirty="0">
                <a:solidFill>
                  <a:schemeClr val="accent5"/>
                </a:solidFill>
              </a:rPr>
              <a:t> masculins, 2013 et 2017 (origine antillaise), parents consanguins </a:t>
            </a:r>
          </a:p>
          <a:p>
            <a:pPr marL="457200" lvl="1" indent="0">
              <a:buNone/>
            </a:pPr>
            <a:r>
              <a:rPr lang="fr-FR" sz="1400" dirty="0">
                <a:solidFill>
                  <a:schemeClr val="accent5"/>
                </a:solidFill>
              </a:rPr>
              <a:t> </a:t>
            </a:r>
          </a:p>
          <a:p>
            <a:pPr marL="447675" lvl="3" indent="0">
              <a:buNone/>
            </a:pPr>
            <a:r>
              <a:rPr lang="fr-FR" sz="1400" b="1" dirty="0"/>
              <a:t>Présentation prénatale:</a:t>
            </a:r>
          </a:p>
          <a:p>
            <a:pPr marL="715963" lvl="3" indent="-268288"/>
            <a:r>
              <a:rPr lang="fr-FR" sz="1400" dirty="0" err="1"/>
              <a:t>Polyhydramnios</a:t>
            </a:r>
            <a:r>
              <a:rPr lang="fr-FR" sz="1400" dirty="0"/>
              <a:t>,</a:t>
            </a:r>
          </a:p>
          <a:p>
            <a:pPr marL="715963" lvl="3" indent="-268288"/>
            <a:r>
              <a:rPr lang="fr-FR" sz="1400" dirty="0"/>
              <a:t>Ischémie prénatale,</a:t>
            </a:r>
          </a:p>
          <a:p>
            <a:pPr marL="715963" lvl="3" indent="-268288"/>
            <a:r>
              <a:rPr lang="fr-FR" sz="1400" dirty="0" err="1"/>
              <a:t>Micrognathie</a:t>
            </a:r>
            <a:r>
              <a:rPr lang="fr-FR" sz="1400" dirty="0"/>
              <a:t>,</a:t>
            </a:r>
          </a:p>
          <a:p>
            <a:pPr marL="715963" lvl="3" indent="-268288"/>
            <a:r>
              <a:rPr lang="fr-FR" sz="1400" dirty="0"/>
              <a:t>Contractures des mains,</a:t>
            </a:r>
          </a:p>
          <a:p>
            <a:pPr marL="715963" lvl="3" indent="-268288"/>
            <a:r>
              <a:rPr lang="fr-FR" sz="1400" dirty="0"/>
              <a:t>Hypotonie sévère et mouvements fœtaux réduits,</a:t>
            </a:r>
          </a:p>
          <a:p>
            <a:pPr lvl="3"/>
            <a:endParaRPr lang="fr-FR" sz="1800" dirty="0"/>
          </a:p>
          <a:p>
            <a:pPr marL="715963" lvl="3" indent="-268288"/>
            <a:r>
              <a:rPr lang="fr-FR" sz="1400" b="1" dirty="0"/>
              <a:t>Encéphalopathie akinétique chez le nouveau né,</a:t>
            </a:r>
          </a:p>
          <a:p>
            <a:pPr marL="447675" lvl="3" indent="0">
              <a:buNone/>
            </a:pPr>
            <a:endParaRPr lang="fr-FR" sz="1400" b="1" dirty="0"/>
          </a:p>
          <a:p>
            <a:pPr marL="715963" lvl="3" indent="-268288"/>
            <a:r>
              <a:rPr lang="fr-FR" sz="1400" b="1" dirty="0"/>
              <a:t>Décès périnatal</a:t>
            </a:r>
          </a:p>
          <a:p>
            <a:pPr marL="1371600" lvl="3" indent="0">
              <a:buNone/>
            </a:pPr>
            <a:endParaRPr lang="fr-FR" sz="1800" dirty="0"/>
          </a:p>
          <a:p>
            <a:pPr marL="1371600" lvl="3" indent="0">
              <a:buNone/>
            </a:pP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876420" y="6381410"/>
            <a:ext cx="406442" cy="365125"/>
          </a:xfrm>
        </p:spPr>
        <p:txBody>
          <a:bodyPr/>
          <a:lstStyle/>
          <a:p>
            <a:fld id="{E28A91A7-D47E-4939-977F-9C4BF55319E5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2D9E55A-F252-4104-8127-94E249EA92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6" t="4750" r="6766" b="4259"/>
          <a:stretch/>
        </p:blipFill>
        <p:spPr>
          <a:xfrm>
            <a:off x="2531611" y="902236"/>
            <a:ext cx="595409" cy="643443"/>
          </a:xfrm>
          <a:prstGeom prst="ellipse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6476261-2232-4EEB-B44C-81C0C4536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6" t="4750" r="6766" b="4259"/>
          <a:stretch/>
        </p:blipFill>
        <p:spPr>
          <a:xfrm>
            <a:off x="1860490" y="902229"/>
            <a:ext cx="595408" cy="643442"/>
          </a:xfrm>
          <a:prstGeom prst="ellipse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B6755F7-FF74-4070-A2EC-7F0A2C68A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23699" y="4365179"/>
            <a:ext cx="396939" cy="38541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662B2CE-EB22-469D-9566-378D872B4CE1}"/>
              </a:ext>
            </a:extLst>
          </p:cNvPr>
          <p:cNvSpPr txBox="1"/>
          <p:nvPr/>
        </p:nvSpPr>
        <p:spPr>
          <a:xfrm>
            <a:off x="3730054" y="4388616"/>
            <a:ext cx="793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50AC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Exome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CF36E6E-2B1A-419D-918A-6D093901F738}"/>
              </a:ext>
            </a:extLst>
          </p:cNvPr>
          <p:cNvSpPr txBox="1"/>
          <p:nvPr/>
        </p:nvSpPr>
        <p:spPr>
          <a:xfrm>
            <a:off x="3719770" y="4803911"/>
            <a:ext cx="5524062" cy="954107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marL="0" lvl="3"/>
            <a:r>
              <a:rPr lang="fr-FR" sz="1400" dirty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VariantNM_003632.2(CNTNAP1):c.1735+1G&gt;A ,  </a:t>
            </a:r>
            <a:endParaRPr lang="fr-FR" sz="1400" i="1" dirty="0">
              <a:solidFill>
                <a:srgbClr val="4A4A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/>
            <a:r>
              <a:rPr lang="fr-FR" sz="1400" dirty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Homozygote (parents hétérozygotes)</a:t>
            </a:r>
          </a:p>
          <a:p>
            <a:pPr marL="0" lvl="2"/>
            <a:r>
              <a:rPr lang="fr-FR" sz="1400" dirty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Syndrome de neuropathie </a:t>
            </a:r>
            <a:r>
              <a:rPr lang="fr-FR" sz="1400" dirty="0" err="1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hypomyélinisante</a:t>
            </a:r>
            <a:r>
              <a:rPr lang="fr-FR" sz="1400" dirty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-arthrogrypose,  autosomique récessive!</a:t>
            </a:r>
          </a:p>
        </p:txBody>
      </p:sp>
    </p:spTree>
    <p:extLst>
      <p:ext uri="{BB962C8B-B14F-4D97-AF65-F5344CB8AC3E}">
        <p14:creationId xmlns:p14="http://schemas.microsoft.com/office/powerpoint/2010/main" val="370779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DD2EA-59C1-40DC-8329-ED31E6551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6220"/>
            <a:ext cx="9144000" cy="634082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1800" dirty="0">
                <a:solidFill>
                  <a:schemeClr val="bg1"/>
                </a:solidFill>
              </a:rPr>
              <a:t>Le phénotype prénatal d’une maladie rare </a:t>
            </a:r>
            <a:br>
              <a:rPr lang="fr-FR" sz="1800" dirty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</a:rPr>
              <a:t>est souvent inconnu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9CEF4-150A-44E3-BD88-F1336A595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84791"/>
            <a:ext cx="8229600" cy="4641379"/>
          </a:xfrm>
        </p:spPr>
        <p:txBody>
          <a:bodyPr/>
          <a:lstStyle/>
          <a:p>
            <a:r>
              <a:rPr lang="en-US" sz="1400" b="1" dirty="0"/>
              <a:t>“In the four families</a:t>
            </a:r>
            <a:r>
              <a:rPr lang="en-US" sz="1400" dirty="0"/>
              <a:t>, the fetal phenotype was quite similar and characterized by a late onset during pregnancy (from 28 </a:t>
            </a:r>
            <a:r>
              <a:rPr lang="en-US" sz="1400" dirty="0" err="1"/>
              <a:t>wg</a:t>
            </a:r>
            <a:r>
              <a:rPr lang="en-US" sz="1400" dirty="0"/>
              <a:t>), </a:t>
            </a:r>
            <a:r>
              <a:rPr lang="en-US" sz="1400" b="1" dirty="0"/>
              <a:t>polyhydramnios and distal joint contractures</a:t>
            </a:r>
            <a:r>
              <a:rPr lang="en-US" sz="1400" dirty="0"/>
              <a:t>, including talipes equinovarus and both proximal and distal interphalangeal joint </a:t>
            </a:r>
            <a:r>
              <a:rPr lang="en-US" sz="1400" b="1" dirty="0"/>
              <a:t>contractures of the hands</a:t>
            </a:r>
            <a:r>
              <a:rPr lang="en-US" sz="1400" dirty="0"/>
              <a:t>. Proximal joints were not involved. At birth, the patients displayed </a:t>
            </a:r>
            <a:r>
              <a:rPr lang="en-US" sz="1400" b="1" dirty="0"/>
              <a:t>severe hypotonia</a:t>
            </a:r>
            <a:r>
              <a:rPr lang="en-US" sz="1400" dirty="0"/>
              <a:t>, facial diplegia and a lack of swallowing, autonomous respiratory function and deep tendon reflexes. Motor nerve conduction velocity was markedly reduced (&lt;10 m/s). In all patients, </a:t>
            </a:r>
            <a:r>
              <a:rPr lang="en-US" sz="1400" b="1" dirty="0"/>
              <a:t>death occurred within the first 2 months of life</a:t>
            </a:r>
            <a:r>
              <a:rPr lang="en-US" sz="1400" dirty="0"/>
              <a:t>.”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400" i="1" dirty="0" err="1"/>
              <a:t>Laquérriere</a:t>
            </a:r>
            <a:r>
              <a:rPr lang="en-US" sz="1400" i="1" dirty="0"/>
              <a:t> et al.: Human Molecular Genetics</a:t>
            </a:r>
            <a:r>
              <a:rPr lang="en-US" sz="1400" dirty="0"/>
              <a:t>, Volume 23, Issue 9, 1 May 2014, Pages 2279–2289.</a:t>
            </a:r>
            <a:endParaRPr lang="fr-FR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162B2-CE62-4C94-9B9E-658FBB141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A91A7-D47E-4939-977F-9C4BF55319E5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8528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17166-7709-4767-8F84-D4E8848B8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18661"/>
            <a:ext cx="9144000" cy="634082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1800" dirty="0">
                <a:solidFill>
                  <a:schemeClr val="bg1"/>
                </a:solidFill>
              </a:rPr>
              <a:t>Diagnostic Prénatal CNTNAP1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A794F-6BE7-42BE-BCBD-0DA4C10C8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400" dirty="0"/>
              <a:t>Nouvelle grossesse: </a:t>
            </a:r>
            <a:r>
              <a:rPr lang="fr-FR" sz="1400" dirty="0" err="1"/>
              <a:t>Foetus</a:t>
            </a:r>
            <a:r>
              <a:rPr lang="fr-FR" sz="1400" dirty="0"/>
              <a:t> hétérozygote pour le variant de CNTNAP1 =&gt; </a:t>
            </a:r>
            <a:r>
              <a:rPr lang="fr-FR" sz="1400" b="1" dirty="0"/>
              <a:t>non-atteint</a:t>
            </a:r>
            <a:r>
              <a:rPr lang="fr-FR" sz="1400" dirty="0"/>
              <a:t> </a:t>
            </a:r>
          </a:p>
          <a:p>
            <a:endParaRPr lang="fr-FR" sz="1400" dirty="0"/>
          </a:p>
          <a:p>
            <a:r>
              <a:rPr lang="fr-FR" sz="1400" dirty="0"/>
              <a:t>Mais l’échographie de 28 SA a montré à nouveau: “</a:t>
            </a:r>
            <a:r>
              <a:rPr lang="fr-FR" sz="1400" b="1" dirty="0" err="1"/>
              <a:t>Polyhydramnios</a:t>
            </a:r>
            <a:r>
              <a:rPr lang="fr-FR" sz="1400" b="1" dirty="0"/>
              <a:t>” !?</a:t>
            </a:r>
            <a:endParaRPr lang="fr-FR" sz="1400" dirty="0"/>
          </a:p>
          <a:p>
            <a:endParaRPr lang="fr-FR" sz="1400" b="1" dirty="0"/>
          </a:p>
          <a:p>
            <a:r>
              <a:rPr lang="fr-FR" sz="1400" b="1" dirty="0"/>
              <a:t>Devant le </a:t>
            </a:r>
            <a:r>
              <a:rPr lang="fr-FR" sz="1400" b="1" dirty="0" err="1"/>
              <a:t>polyhydramnios</a:t>
            </a:r>
            <a:r>
              <a:rPr lang="fr-FR" sz="1400" b="1" dirty="0"/>
              <a:t> isolé la grossesse a été poursuivie</a:t>
            </a:r>
          </a:p>
          <a:p>
            <a:endParaRPr lang="fr-FR" sz="1400" b="1" dirty="0"/>
          </a:p>
          <a:p>
            <a:r>
              <a:rPr lang="fr-FR" sz="1400" b="1" dirty="0">
                <a:solidFill>
                  <a:srgbClr val="50ACC0"/>
                </a:solidFill>
              </a:rPr>
              <a:t>Naissance d’un BB non-atteint!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782D2-F84B-4ED0-9564-E0CDF0439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A91A7-D47E-4939-977F-9C4BF55319E5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4230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1D0B4FA-85CE-4448-9617-59CE0F66C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89" y="1484784"/>
            <a:ext cx="11609263" cy="133342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45E7299E-0866-47C5-903B-059CAA556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014" y="3640871"/>
            <a:ext cx="6986588" cy="93582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12">
            <a:extLst>
              <a:ext uri="{FF2B5EF4-FFF2-40B4-BE49-F238E27FC236}">
                <a16:creationId xmlns:a16="http://schemas.microsoft.com/office/drawing/2014/main" id="{3A81C684-BAEE-4E46-A2D5-5D16EFF2F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087" y="4576699"/>
            <a:ext cx="2328860" cy="11287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13">
            <a:extLst>
              <a:ext uri="{FF2B5EF4-FFF2-40B4-BE49-F238E27FC236}">
                <a16:creationId xmlns:a16="http://schemas.microsoft.com/office/drawing/2014/main" id="{51D4D144-CC09-4B5F-B499-BD7ABE7970B8}"/>
              </a:ext>
            </a:extLst>
          </p:cNvPr>
          <p:cNvSpPr txBox="1"/>
          <p:nvPr/>
        </p:nvSpPr>
        <p:spPr>
          <a:xfrm>
            <a:off x="1524001" y="0"/>
            <a:ext cx="9144000" cy="623248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b="1" cap="sm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Exome-TRIO prenatal avec indication: Polyhydramnios</a:t>
            </a:r>
          </a:p>
          <a:p>
            <a:r>
              <a:rPr lang="en-US" dirty="0"/>
              <a:t>Pertinence de </a:t>
            </a:r>
            <a:r>
              <a:rPr lang="en-US" dirty="0" err="1"/>
              <a:t>analyse</a:t>
            </a:r>
            <a:r>
              <a:rPr lang="en-US" dirty="0"/>
              <a:t> de CNV </a:t>
            </a:r>
            <a:endParaRPr lang="fr-FR" dirty="0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34B9DE25-2C8C-4B6D-9B07-760DFD5DF6A3}"/>
              </a:ext>
            </a:extLst>
          </p:cNvPr>
          <p:cNvSpPr txBox="1"/>
          <p:nvPr/>
        </p:nvSpPr>
        <p:spPr>
          <a:xfrm>
            <a:off x="1701087" y="2993647"/>
            <a:ext cx="7497886" cy="48474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dirty="0">
                <a:solidFill>
                  <a:srgbClr val="000000"/>
                </a:solidFill>
                <a:latin typeface="Calibri"/>
              </a:rPr>
              <a:t>Variant </a:t>
            </a:r>
            <a:r>
              <a:rPr lang="en-US" sz="1350" dirty="0" err="1">
                <a:solidFill>
                  <a:srgbClr val="000000"/>
                </a:solidFill>
                <a:latin typeface="Calibri"/>
              </a:rPr>
              <a:t>probablement</a:t>
            </a:r>
            <a:r>
              <a:rPr lang="en-US" sz="135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Calibri"/>
              </a:rPr>
              <a:t>pathogène</a:t>
            </a:r>
            <a:r>
              <a:rPr lang="en-US" sz="1350" dirty="0">
                <a:solidFill>
                  <a:srgbClr val="000000"/>
                </a:solidFill>
                <a:latin typeface="Calibri"/>
              </a:rPr>
              <a:t> homozygote chez le </a:t>
            </a:r>
            <a:r>
              <a:rPr lang="en-US" sz="1350" dirty="0" err="1">
                <a:solidFill>
                  <a:srgbClr val="000000"/>
                </a:solidFill>
                <a:latin typeface="Calibri"/>
              </a:rPr>
              <a:t>foetus</a:t>
            </a:r>
            <a:r>
              <a:rPr lang="en-US" sz="1350" dirty="0">
                <a:solidFill>
                  <a:srgbClr val="000000"/>
                </a:solidFill>
                <a:latin typeface="Calibri"/>
              </a:rPr>
              <a:t> et </a:t>
            </a:r>
            <a:r>
              <a:rPr lang="en-US" sz="1350" dirty="0" err="1">
                <a:solidFill>
                  <a:srgbClr val="000000"/>
                </a:solidFill>
                <a:latin typeface="Calibri"/>
              </a:rPr>
              <a:t>hétérozygote</a:t>
            </a:r>
            <a:r>
              <a:rPr lang="en-US" sz="135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Calibri"/>
              </a:rPr>
              <a:t>uniquement</a:t>
            </a:r>
            <a:r>
              <a:rPr lang="en-US" sz="1350" dirty="0">
                <a:solidFill>
                  <a:srgbClr val="000000"/>
                </a:solidFill>
                <a:latin typeface="Calibri"/>
              </a:rPr>
              <a:t> chez le </a:t>
            </a:r>
            <a:r>
              <a:rPr lang="en-US" sz="1350" dirty="0" err="1">
                <a:solidFill>
                  <a:srgbClr val="000000"/>
                </a:solidFill>
                <a:latin typeface="Calibri"/>
              </a:rPr>
              <a:t>père</a:t>
            </a:r>
            <a:r>
              <a:rPr lang="en-US" sz="1350" dirty="0">
                <a:solidFill>
                  <a:srgbClr val="000000"/>
                </a:solidFill>
                <a:latin typeface="Calibri"/>
              </a:rPr>
              <a:t> ?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dirty="0">
                <a:solidFill>
                  <a:srgbClr val="000000"/>
                </a:solidFill>
                <a:latin typeface="Calibri"/>
              </a:rPr>
              <a:t>Absent chez la </a:t>
            </a:r>
            <a:r>
              <a:rPr lang="en-US" sz="1350" dirty="0" err="1">
                <a:solidFill>
                  <a:srgbClr val="000000"/>
                </a:solidFill>
                <a:latin typeface="Calibri"/>
              </a:rPr>
              <a:t>mère</a:t>
            </a:r>
            <a:r>
              <a:rPr lang="en-US" sz="1350" dirty="0">
                <a:solidFill>
                  <a:srgbClr val="000000"/>
                </a:solidFill>
                <a:latin typeface="Calibri"/>
              </a:rPr>
              <a:t> ?!</a:t>
            </a:r>
            <a:endParaRPr lang="fr-FR" sz="135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826851-A8C9-40E0-90CF-1B70F7CF6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396" y="1052743"/>
            <a:ext cx="8893969" cy="22502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D18AFA-B786-4B9E-BAFD-B7D9218049F2}"/>
              </a:ext>
            </a:extLst>
          </p:cNvPr>
          <p:cNvSpPr txBox="1"/>
          <p:nvPr/>
        </p:nvSpPr>
        <p:spPr>
          <a:xfrm>
            <a:off x="1528530" y="8248"/>
            <a:ext cx="9139470" cy="623248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b="1" cap="sm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Analyse</a:t>
            </a:r>
            <a:r>
              <a:rPr lang="en-US" dirty="0"/>
              <a:t> CNV sur Exome-TRIO </a:t>
            </a:r>
            <a:r>
              <a:rPr lang="en-US"/>
              <a:t>met en</a:t>
            </a:r>
            <a:r>
              <a:rPr lang="en-US" dirty="0"/>
              <a:t> </a:t>
            </a:r>
            <a:r>
              <a:rPr lang="en-US"/>
              <a:t>evidence une</a:t>
            </a:r>
            <a:r>
              <a:rPr lang="en-US" dirty="0"/>
              <a:t> deletion de CLCNKB</a:t>
            </a:r>
          </a:p>
          <a:p>
            <a:r>
              <a:rPr lang="en-US" dirty="0"/>
              <a:t> chez </a:t>
            </a:r>
            <a:r>
              <a:rPr lang="en-US"/>
              <a:t>le foetus</a:t>
            </a:r>
            <a:r>
              <a:rPr lang="en-US" dirty="0"/>
              <a:t> </a:t>
            </a:r>
            <a:r>
              <a:rPr lang="en-US"/>
              <a:t>et sa </a:t>
            </a:r>
            <a:r>
              <a:rPr lang="en-US" dirty="0" err="1"/>
              <a:t>mère</a:t>
            </a:r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44A805-D0C7-4534-AEC0-6D71728FD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102" y="3429000"/>
            <a:ext cx="8958263" cy="7643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1D488B14-C16A-450C-8B89-8DDD3E277349}"/>
              </a:ext>
            </a:extLst>
          </p:cNvPr>
          <p:cNvSpPr txBox="1"/>
          <p:nvPr/>
        </p:nvSpPr>
        <p:spPr>
          <a:xfrm>
            <a:off x="1646886" y="4593745"/>
            <a:ext cx="8697586" cy="9310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dirty="0">
                <a:solidFill>
                  <a:srgbClr val="50AC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Conclusion: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dirty="0" err="1">
                <a:solidFill>
                  <a:srgbClr val="68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Foetus</a:t>
            </a:r>
            <a:r>
              <a:rPr lang="en-US" sz="1400" dirty="0">
                <a:solidFill>
                  <a:srgbClr val="68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68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hémizygote</a:t>
            </a:r>
            <a:r>
              <a:rPr lang="en-US" sz="1400" dirty="0">
                <a:solidFill>
                  <a:srgbClr val="68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variant </a:t>
            </a:r>
            <a:r>
              <a:rPr lang="en-US" sz="1400" dirty="0" err="1">
                <a:solidFill>
                  <a:srgbClr val="68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pathogène</a:t>
            </a:r>
            <a:r>
              <a:rPr lang="en-US" sz="1400" dirty="0">
                <a:solidFill>
                  <a:srgbClr val="68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400" dirty="0" err="1">
                <a:solidFill>
                  <a:srgbClr val="68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hétérozygote</a:t>
            </a:r>
            <a:r>
              <a:rPr lang="en-US" sz="1400" dirty="0">
                <a:solidFill>
                  <a:srgbClr val="68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la deletion de CLCNKB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dirty="0" err="1">
                <a:solidFill>
                  <a:srgbClr val="68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Mère</a:t>
            </a:r>
            <a:r>
              <a:rPr lang="en-US" sz="1400" dirty="0">
                <a:solidFill>
                  <a:srgbClr val="68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68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hétérozygote</a:t>
            </a:r>
            <a:r>
              <a:rPr lang="en-US" sz="1400" dirty="0">
                <a:solidFill>
                  <a:srgbClr val="68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la deletion de CLCNKB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dirty="0">
                <a:solidFill>
                  <a:srgbClr val="68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Père </a:t>
            </a:r>
            <a:r>
              <a:rPr lang="en-US" sz="1400" dirty="0" err="1">
                <a:solidFill>
                  <a:srgbClr val="68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hétérozygote</a:t>
            </a:r>
            <a:r>
              <a:rPr lang="en-US" sz="1400" dirty="0">
                <a:solidFill>
                  <a:srgbClr val="68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le variant </a:t>
            </a:r>
            <a:r>
              <a:rPr lang="en-US" sz="1400" dirty="0" err="1">
                <a:solidFill>
                  <a:srgbClr val="68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pathogène</a:t>
            </a:r>
            <a:r>
              <a:rPr lang="en-US" sz="1400" dirty="0">
                <a:solidFill>
                  <a:srgbClr val="68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CLCNKB</a:t>
            </a:r>
            <a:endParaRPr lang="fr-FR" sz="1400" dirty="0">
              <a:solidFill>
                <a:srgbClr val="6878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A91A7-D47E-4939-977F-9C4BF55319E5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9F5D5B2-E27D-4780-818A-BBC029847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538" y="0"/>
            <a:ext cx="9124462" cy="579582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1800" dirty="0">
                <a:solidFill>
                  <a:schemeClr val="bg1"/>
                </a:solidFill>
              </a:rPr>
              <a:t>Diagnostic après Exome Trio Prénatal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E13891-CC9E-4AC3-B7E0-A404612DA631}"/>
              </a:ext>
            </a:extLst>
          </p:cNvPr>
          <p:cNvSpPr txBox="1"/>
          <p:nvPr/>
        </p:nvSpPr>
        <p:spPr>
          <a:xfrm>
            <a:off x="3791744" y="2423991"/>
            <a:ext cx="50405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68788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Littérature (</a:t>
            </a:r>
            <a:r>
              <a:rPr lang="fr-FR" sz="1400" dirty="0">
                <a:solidFill>
                  <a:srgbClr val="68788C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PMID</a:t>
            </a:r>
            <a:r>
              <a:rPr lang="fr-FR" sz="1400" b="1" dirty="0">
                <a:solidFill>
                  <a:srgbClr val="68788C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32732226)  25% positifs</a:t>
            </a:r>
            <a:endParaRPr lang="fr-FR" sz="1400" dirty="0">
              <a:solidFill>
                <a:srgbClr val="68788C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AFBFF71-1B05-4E3F-AB75-33395B5CCFC0}"/>
              </a:ext>
            </a:extLst>
          </p:cNvPr>
          <p:cNvSpPr txBox="1"/>
          <p:nvPr/>
        </p:nvSpPr>
        <p:spPr>
          <a:xfrm>
            <a:off x="1703512" y="841110"/>
            <a:ext cx="568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Résultats sur la cohorte Cerba : 189 Exome en TRIO réalisé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B54AF85-B832-4F0C-A833-75A6332EE0CE}"/>
              </a:ext>
            </a:extLst>
          </p:cNvPr>
          <p:cNvCxnSpPr>
            <a:cxnSpLocks/>
          </p:cNvCxnSpPr>
          <p:nvPr/>
        </p:nvCxnSpPr>
        <p:spPr>
          <a:xfrm>
            <a:off x="1847528" y="1175273"/>
            <a:ext cx="864096" cy="11293"/>
          </a:xfrm>
          <a:prstGeom prst="line">
            <a:avLst/>
          </a:prstGeom>
          <a:ln>
            <a:solidFill>
              <a:srgbClr val="50AC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3">
            <a:extLst>
              <a:ext uri="{FF2B5EF4-FFF2-40B4-BE49-F238E27FC236}">
                <a16:creationId xmlns:a16="http://schemas.microsoft.com/office/drawing/2014/main" id="{D23CA076-70D3-41E0-9099-031702A51DE3}"/>
              </a:ext>
            </a:extLst>
          </p:cNvPr>
          <p:cNvSpPr txBox="1">
            <a:spLocks/>
          </p:cNvSpPr>
          <p:nvPr/>
        </p:nvSpPr>
        <p:spPr>
          <a:xfrm>
            <a:off x="3935760" y="4351300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8A91A7-D47E-4939-977F-9C4BF55319E5}" type="slidenum">
              <a:rPr lang="fr-FR"/>
              <a:pPr/>
              <a:t>16</a:t>
            </a:fld>
            <a:endParaRPr lang="fr-FR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CC25160-8713-40E5-A08C-4969EAA56134}"/>
              </a:ext>
            </a:extLst>
          </p:cNvPr>
          <p:cNvSpPr/>
          <p:nvPr/>
        </p:nvSpPr>
        <p:spPr>
          <a:xfrm>
            <a:off x="3791744" y="1484784"/>
            <a:ext cx="3096344" cy="8640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 posé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Exomes Positifs </a:t>
            </a:r>
          </a:p>
          <a:p>
            <a:pPr algn="ctr"/>
            <a:endParaRPr lang="fr-FR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99701307-7CE7-4FCB-B021-16AF6558BC1B}"/>
              </a:ext>
            </a:extLst>
          </p:cNvPr>
          <p:cNvSpPr/>
          <p:nvPr/>
        </p:nvSpPr>
        <p:spPr>
          <a:xfrm>
            <a:off x="3791751" y="2792280"/>
            <a:ext cx="3177547" cy="8640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Variants de novo </a:t>
            </a:r>
          </a:p>
          <a:p>
            <a:pPr algn="ctr"/>
            <a:endParaRPr lang="fr-FR" dirty="0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A43910DB-33EF-4C9F-968F-74B5E27471A1}"/>
              </a:ext>
            </a:extLst>
          </p:cNvPr>
          <p:cNvSpPr/>
          <p:nvPr/>
        </p:nvSpPr>
        <p:spPr>
          <a:xfrm>
            <a:off x="3863752" y="4033405"/>
            <a:ext cx="3096344" cy="8640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Variants récessifs </a:t>
            </a:r>
          </a:p>
          <a:p>
            <a:pPr algn="ctr"/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dirty="0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3A8C4DE1-D8DA-456F-986E-9CC5E30C0959}"/>
              </a:ext>
            </a:extLst>
          </p:cNvPr>
          <p:cNvSpPr/>
          <p:nvPr/>
        </p:nvSpPr>
        <p:spPr>
          <a:xfrm>
            <a:off x="3872947" y="5246884"/>
            <a:ext cx="3096344" cy="8640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Variants hérités </a:t>
            </a:r>
          </a:p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(lié à l’X ou parent symptomatique) 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822D4FB-761A-455A-A1B8-4CB360A823A7}"/>
              </a:ext>
            </a:extLst>
          </p:cNvPr>
          <p:cNvSpPr/>
          <p:nvPr/>
        </p:nvSpPr>
        <p:spPr>
          <a:xfrm>
            <a:off x="6456040" y="1480986"/>
            <a:ext cx="864096" cy="8640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22%</a:t>
            </a:r>
          </a:p>
          <a:p>
            <a:pPr algn="ctr"/>
            <a:endParaRPr lang="fr-FR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0A632C2-68B3-41AB-B38D-6D35FEC92327}"/>
              </a:ext>
            </a:extLst>
          </p:cNvPr>
          <p:cNvSpPr/>
          <p:nvPr/>
        </p:nvSpPr>
        <p:spPr>
          <a:xfrm>
            <a:off x="6960096" y="2848589"/>
            <a:ext cx="756000" cy="75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54 %</a:t>
            </a:r>
          </a:p>
          <a:p>
            <a:pPr algn="ctr"/>
            <a:endParaRPr lang="fr-FR" b="1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3715EBC-B7AC-470D-B1CA-B2A3AB4467D4}"/>
              </a:ext>
            </a:extLst>
          </p:cNvPr>
          <p:cNvSpPr/>
          <p:nvPr/>
        </p:nvSpPr>
        <p:spPr>
          <a:xfrm>
            <a:off x="6960096" y="4085192"/>
            <a:ext cx="756000" cy="75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33 %</a:t>
            </a:r>
          </a:p>
          <a:p>
            <a:pPr algn="ctr"/>
            <a:endParaRPr lang="fr-FR" b="1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D5379C7-D88C-47D0-9B4B-44D30040FC11}"/>
              </a:ext>
            </a:extLst>
          </p:cNvPr>
          <p:cNvSpPr/>
          <p:nvPr/>
        </p:nvSpPr>
        <p:spPr>
          <a:xfrm>
            <a:off x="6969291" y="5270008"/>
            <a:ext cx="756000" cy="75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12 %</a:t>
            </a:r>
          </a:p>
          <a:p>
            <a:pPr algn="ctr"/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955210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E064A24-1109-423E-A0B3-8012C34136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996071"/>
              </p:ext>
            </p:extLst>
          </p:nvPr>
        </p:nvGraphicFramePr>
        <p:xfrm>
          <a:off x="551384" y="188640"/>
          <a:ext cx="11089231" cy="6278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8265">
                  <a:extLst>
                    <a:ext uri="{9D8B030D-6E8A-4147-A177-3AD203B41FA5}">
                      <a16:colId xmlns:a16="http://schemas.microsoft.com/office/drawing/2014/main" val="714697166"/>
                    </a:ext>
                  </a:extLst>
                </a:gridCol>
                <a:gridCol w="1013760">
                  <a:extLst>
                    <a:ext uri="{9D8B030D-6E8A-4147-A177-3AD203B41FA5}">
                      <a16:colId xmlns:a16="http://schemas.microsoft.com/office/drawing/2014/main" val="2043615262"/>
                    </a:ext>
                  </a:extLst>
                </a:gridCol>
                <a:gridCol w="2899305">
                  <a:extLst>
                    <a:ext uri="{9D8B030D-6E8A-4147-A177-3AD203B41FA5}">
                      <a16:colId xmlns:a16="http://schemas.microsoft.com/office/drawing/2014/main" val="2671813103"/>
                    </a:ext>
                  </a:extLst>
                </a:gridCol>
                <a:gridCol w="736474">
                  <a:extLst>
                    <a:ext uri="{9D8B030D-6E8A-4147-A177-3AD203B41FA5}">
                      <a16:colId xmlns:a16="http://schemas.microsoft.com/office/drawing/2014/main" val="291604754"/>
                    </a:ext>
                  </a:extLst>
                </a:gridCol>
                <a:gridCol w="3141096">
                  <a:extLst>
                    <a:ext uri="{9D8B030D-6E8A-4147-A177-3AD203B41FA5}">
                      <a16:colId xmlns:a16="http://schemas.microsoft.com/office/drawing/2014/main" val="1604279372"/>
                    </a:ext>
                  </a:extLst>
                </a:gridCol>
                <a:gridCol w="1359811">
                  <a:extLst>
                    <a:ext uri="{9D8B030D-6E8A-4147-A177-3AD203B41FA5}">
                      <a16:colId xmlns:a16="http://schemas.microsoft.com/office/drawing/2014/main" val="3806762495"/>
                    </a:ext>
                  </a:extLst>
                </a:gridCol>
                <a:gridCol w="960520">
                  <a:extLst>
                    <a:ext uri="{9D8B030D-6E8A-4147-A177-3AD203B41FA5}">
                      <a16:colId xmlns:a16="http://schemas.microsoft.com/office/drawing/2014/main" val="554059644"/>
                    </a:ext>
                  </a:extLst>
                </a:gridCol>
              </a:tblGrid>
              <a:tr h="4361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 err="1">
                          <a:effectLst/>
                        </a:rPr>
                        <a:t>Term</a:t>
                      </a:r>
                      <a:r>
                        <a:rPr lang="fr-FR" sz="900" dirty="0">
                          <a:effectLst/>
                        </a:rPr>
                        <a:t> (WG)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 err="1">
                          <a:effectLst/>
                        </a:rPr>
                        <a:t>Fetal</a:t>
                      </a:r>
                      <a:r>
                        <a:rPr lang="fr-FR" sz="900" dirty="0">
                          <a:effectLst/>
                        </a:rPr>
                        <a:t> </a:t>
                      </a:r>
                      <a:r>
                        <a:rPr lang="fr-FR" sz="900" dirty="0" err="1">
                          <a:effectLst/>
                        </a:rPr>
                        <a:t>Ultrasound</a:t>
                      </a:r>
                      <a:r>
                        <a:rPr lang="fr-FR" sz="900" dirty="0">
                          <a:effectLst/>
                        </a:rPr>
                        <a:t> </a:t>
                      </a:r>
                      <a:r>
                        <a:rPr lang="fr-FR" sz="900" dirty="0" err="1">
                          <a:effectLst/>
                        </a:rPr>
                        <a:t>phenotype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GENE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OMIM 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 err="1">
                          <a:effectLst/>
                        </a:rPr>
                        <a:t>Inheritance</a:t>
                      </a:r>
                      <a:r>
                        <a:rPr lang="fr-FR" sz="900" dirty="0">
                          <a:effectLst/>
                        </a:rPr>
                        <a:t> /</a:t>
                      </a:r>
                      <a:r>
                        <a:rPr lang="fr-FR" sz="900" dirty="0" err="1">
                          <a:effectLst/>
                        </a:rPr>
                        <a:t>Zigosity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 err="1">
                          <a:effectLst/>
                        </a:rPr>
                        <a:t>Consanguinity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extLst>
                  <a:ext uri="{0D108BD9-81ED-4DB2-BD59-A6C34878D82A}">
                    <a16:rowId xmlns:a16="http://schemas.microsoft.com/office/drawing/2014/main" val="3172498431"/>
                  </a:ext>
                </a:extLst>
              </a:tr>
              <a:tr h="2411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17T0592428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no information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 err="1">
                          <a:effectLst/>
                        </a:rPr>
                        <a:t>Lissencephaly,Abnormal</a:t>
                      </a:r>
                      <a:r>
                        <a:rPr lang="fr-FR" sz="900" dirty="0">
                          <a:effectLst/>
                        </a:rPr>
                        <a:t> corpus </a:t>
                      </a:r>
                      <a:r>
                        <a:rPr lang="fr-FR" sz="900" dirty="0" err="1">
                          <a:effectLst/>
                        </a:rPr>
                        <a:t>callosum</a:t>
                      </a:r>
                      <a:r>
                        <a:rPr lang="fr-FR" sz="900" dirty="0">
                          <a:effectLst/>
                        </a:rPr>
                        <a:t> </a:t>
                      </a:r>
                      <a:r>
                        <a:rPr lang="fr-FR" sz="900" dirty="0" err="1">
                          <a:effectLst/>
                        </a:rPr>
                        <a:t>morphology</a:t>
                      </a:r>
                      <a:r>
                        <a:rPr lang="fr-FR" sz="900" dirty="0">
                          <a:effectLst/>
                        </a:rPr>
                        <a:t> 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PDHA1    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312170  Pyruvate dehydrogenase E1-alpha deficiency 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De novo     XLD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No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extLst>
                  <a:ext uri="{0D108BD9-81ED-4DB2-BD59-A6C34878D82A}">
                    <a16:rowId xmlns:a16="http://schemas.microsoft.com/office/drawing/2014/main" val="638013578"/>
                  </a:ext>
                </a:extLst>
              </a:tr>
              <a:tr h="2411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19Q0015613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35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Abnormal posterior cranial fossa , Hyperechogenic kidneys 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NPHP3    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208540 Renal-hepatic-pancreatic dysplasia 1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Homozygous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No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extLst>
                  <a:ext uri="{0D108BD9-81ED-4DB2-BD59-A6C34878D82A}">
                    <a16:rowId xmlns:a16="http://schemas.microsoft.com/office/drawing/2014/main" val="3432505683"/>
                  </a:ext>
                </a:extLst>
              </a:tr>
              <a:tr h="3644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19Q0066867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28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Enlarged kidney, /Hypoplasia of fingers 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PHF21A   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618725 Intellectual developmental disorder with behavioral abnormalities and craniofacial dysmorphism with or without seizures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De novo     Heterozygous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No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extLst>
                  <a:ext uri="{0D108BD9-81ED-4DB2-BD59-A6C34878D82A}">
                    <a16:rowId xmlns:a16="http://schemas.microsoft.com/office/drawing/2014/main" val="2278151851"/>
                  </a:ext>
                </a:extLst>
              </a:tr>
              <a:tr h="2411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19Q0141474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34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Abnormality of long bone appeared on third trimester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COL2A1   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120140 Collagen type II alpha-1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De novo     Heterozygous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No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extLst>
                  <a:ext uri="{0D108BD9-81ED-4DB2-BD59-A6C34878D82A}">
                    <a16:rowId xmlns:a16="http://schemas.microsoft.com/office/drawing/2014/main" val="353499660"/>
                  </a:ext>
                </a:extLst>
              </a:tr>
              <a:tr h="2411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19S0039254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29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fetal akinesia, talipes equinovarus, clenched hands , edema , retrognatism, Abnormal cortical gyration 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SLC6A9   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617301 Glycine encephalopathy with normal serum glycine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Homozygous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Yes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extLst>
                  <a:ext uri="{0D108BD9-81ED-4DB2-BD59-A6C34878D82A}">
                    <a16:rowId xmlns:a16="http://schemas.microsoft.com/office/drawing/2014/main" val="3184171248"/>
                  </a:ext>
                </a:extLst>
              </a:tr>
              <a:tr h="2411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19S0241014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31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Intrauterine growth retardation, Microcephaly, Abnormal cortical gyration 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ASPM     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608716 Microcephaly 5, primary, autosomal recessive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Inherited   Compound heterozygous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No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extLst>
                  <a:ext uri="{0D108BD9-81ED-4DB2-BD59-A6C34878D82A}">
                    <a16:rowId xmlns:a16="http://schemas.microsoft.com/office/drawing/2014/main" val="3258759675"/>
                  </a:ext>
                </a:extLst>
              </a:tr>
              <a:tr h="1567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19S0255983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32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Renal agenesia, Tetralogy of Fallot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MYCN     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164280 Feingold syndrome 1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De novo   Heterozygous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No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extLst>
                  <a:ext uri="{0D108BD9-81ED-4DB2-BD59-A6C34878D82A}">
                    <a16:rowId xmlns:a16="http://schemas.microsoft.com/office/drawing/2014/main" val="875946958"/>
                  </a:ext>
                </a:extLst>
              </a:tr>
              <a:tr h="2411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19S0437244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26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 err="1">
                          <a:effectLst/>
                        </a:rPr>
                        <a:t>Intrauterine</a:t>
                      </a:r>
                      <a:r>
                        <a:rPr lang="fr-FR" sz="900" dirty="0">
                          <a:effectLst/>
                        </a:rPr>
                        <a:t> </a:t>
                      </a:r>
                      <a:r>
                        <a:rPr lang="fr-FR" sz="900" dirty="0" err="1">
                          <a:effectLst/>
                        </a:rPr>
                        <a:t>growth</a:t>
                      </a:r>
                      <a:r>
                        <a:rPr lang="fr-FR" sz="900" dirty="0">
                          <a:effectLst/>
                        </a:rPr>
                        <a:t> retardation, </a:t>
                      </a:r>
                      <a:r>
                        <a:rPr lang="fr-FR" sz="900" dirty="0" err="1">
                          <a:effectLst/>
                        </a:rPr>
                        <a:t>Polydactyly</a:t>
                      </a:r>
                      <a:r>
                        <a:rPr lang="fr-FR" sz="900" dirty="0">
                          <a:effectLst/>
                        </a:rPr>
                        <a:t>, </a:t>
                      </a:r>
                      <a:r>
                        <a:rPr lang="fr-FR" sz="900" dirty="0" err="1">
                          <a:effectLst/>
                        </a:rPr>
                        <a:t>Abnormal</a:t>
                      </a:r>
                      <a:r>
                        <a:rPr lang="fr-FR" sz="900" dirty="0">
                          <a:effectLst/>
                        </a:rPr>
                        <a:t> </a:t>
                      </a:r>
                      <a:r>
                        <a:rPr lang="fr-FR" sz="900" dirty="0" err="1">
                          <a:effectLst/>
                        </a:rPr>
                        <a:t>atrioventricular</a:t>
                      </a:r>
                      <a:r>
                        <a:rPr lang="fr-FR" sz="900" dirty="0">
                          <a:effectLst/>
                        </a:rPr>
                        <a:t> valve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EVC2     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225500 Ellis-van Creveld syndrome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Homozygous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Yes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extLst>
                  <a:ext uri="{0D108BD9-81ED-4DB2-BD59-A6C34878D82A}">
                    <a16:rowId xmlns:a16="http://schemas.microsoft.com/office/drawing/2014/main" val="1836999353"/>
                  </a:ext>
                </a:extLst>
              </a:tr>
              <a:tr h="2411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19S0563056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29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Micrognathia, Cleft palate,  intrauterine growth retardation, Hypoplasia of the cerebellum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NIPBL    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122470 Cornelia de Lange syndrome 1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De novo   </a:t>
                      </a:r>
                      <a:r>
                        <a:rPr lang="fr-FR" sz="900" dirty="0" err="1">
                          <a:effectLst/>
                        </a:rPr>
                        <a:t>Heterozygous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No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extLst>
                  <a:ext uri="{0D108BD9-81ED-4DB2-BD59-A6C34878D82A}">
                    <a16:rowId xmlns:a16="http://schemas.microsoft.com/office/drawing/2014/main" val="1999339949"/>
                  </a:ext>
                </a:extLst>
              </a:tr>
              <a:tr h="2411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19S0577800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19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Pleural effusion, Fetal ascites , Abnormal ventricular septum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CTSA     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256540 </a:t>
                      </a:r>
                      <a:r>
                        <a:rPr lang="fr-FR" sz="900" dirty="0" err="1">
                          <a:effectLst/>
                        </a:rPr>
                        <a:t>Galactosialidosis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 err="1">
                          <a:effectLst/>
                        </a:rPr>
                        <a:t>Inherited</a:t>
                      </a:r>
                      <a:r>
                        <a:rPr lang="fr-FR" sz="900" dirty="0">
                          <a:effectLst/>
                        </a:rPr>
                        <a:t>   Compound </a:t>
                      </a:r>
                      <a:r>
                        <a:rPr lang="fr-FR" sz="900" dirty="0" err="1">
                          <a:effectLst/>
                        </a:rPr>
                        <a:t>heterozygous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No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extLst>
                  <a:ext uri="{0D108BD9-81ED-4DB2-BD59-A6C34878D82A}">
                    <a16:rowId xmlns:a16="http://schemas.microsoft.com/office/drawing/2014/main" val="3677949013"/>
                  </a:ext>
                </a:extLst>
              </a:tr>
              <a:tr h="1567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19V0245108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32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Pulmonary artery atresia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NOTCH1   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616028 Adams-Oliver syndrome 5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De novo   Heterozygous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No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extLst>
                  <a:ext uri="{0D108BD9-81ED-4DB2-BD59-A6C34878D82A}">
                    <a16:rowId xmlns:a16="http://schemas.microsoft.com/office/drawing/2014/main" val="2174095964"/>
                  </a:ext>
                </a:extLst>
              </a:tr>
              <a:tr h="1178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20D0256323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34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Volvulus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CFTR     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219700 Cystic fibrosis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Homozygous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No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extLst>
                  <a:ext uri="{0D108BD9-81ED-4DB2-BD59-A6C34878D82A}">
                    <a16:rowId xmlns:a16="http://schemas.microsoft.com/office/drawing/2014/main" val="2278301104"/>
                  </a:ext>
                </a:extLst>
              </a:tr>
              <a:tr h="2411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20D0265941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25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agenesia of the corpus </a:t>
                      </a:r>
                      <a:r>
                        <a:rPr lang="en-US" sz="900" dirty="0" err="1">
                          <a:effectLst/>
                        </a:rPr>
                        <a:t>callosums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TUBB3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614039 Cortical dysplasia, complex, with other brain malformations 1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De novo   Heterozygous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No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extLst>
                  <a:ext uri="{0D108BD9-81ED-4DB2-BD59-A6C34878D82A}">
                    <a16:rowId xmlns:a16="http://schemas.microsoft.com/office/drawing/2014/main" val="1534374314"/>
                  </a:ext>
                </a:extLst>
              </a:tr>
              <a:tr h="2411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20Q0453493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32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intrauterine growth retardation, Oligohydramnios, Hyperechogenic kidneys renal Cyst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LAMB2    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609049 Pierson syndrome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Inherited   Compound heterozygous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No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extLst>
                  <a:ext uri="{0D108BD9-81ED-4DB2-BD59-A6C34878D82A}">
                    <a16:rowId xmlns:a16="http://schemas.microsoft.com/office/drawing/2014/main" val="2152282738"/>
                  </a:ext>
                </a:extLst>
              </a:tr>
              <a:tr h="3644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20R0033191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27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 err="1">
                          <a:effectLst/>
                        </a:rPr>
                        <a:t>Cleft</a:t>
                      </a:r>
                      <a:r>
                        <a:rPr lang="fr-FR" sz="900" dirty="0">
                          <a:effectLst/>
                        </a:rPr>
                        <a:t> </a:t>
                      </a:r>
                      <a:r>
                        <a:rPr lang="fr-FR" sz="900" dirty="0" err="1">
                          <a:effectLst/>
                        </a:rPr>
                        <a:t>palate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MYH9     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155100 Macrothrombocytopenia and granulocyte inclusions with or without nephritis or sensorineural hearing loss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De novo   Heterozygous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No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extLst>
                  <a:ext uri="{0D108BD9-81ED-4DB2-BD59-A6C34878D82A}">
                    <a16:rowId xmlns:a16="http://schemas.microsoft.com/office/drawing/2014/main" val="789804454"/>
                  </a:ext>
                </a:extLst>
              </a:tr>
              <a:tr h="2411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20R0095813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23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Anasarca,Edema,Pleural effusion, hydramnios, Hand clenching, Fetal akinesia , Narrow chest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RAPSN    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618388 Fetal akinesia deformation sequence 2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Homozygous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No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extLst>
                  <a:ext uri="{0D108BD9-81ED-4DB2-BD59-A6C34878D82A}">
                    <a16:rowId xmlns:a16="http://schemas.microsoft.com/office/drawing/2014/main" val="1482437511"/>
                  </a:ext>
                </a:extLst>
              </a:tr>
              <a:tr h="3644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20R0190356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24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increased nuchal translucency, Widened subarachnoid space,  Wormian bones, Short corpus callosum, Polyhydramnios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PTPN11   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163950 Noonan syndrome 1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De novo   Heterozygous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No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extLst>
                  <a:ext uri="{0D108BD9-81ED-4DB2-BD59-A6C34878D82A}">
                    <a16:rowId xmlns:a16="http://schemas.microsoft.com/office/drawing/2014/main" val="466590604"/>
                  </a:ext>
                </a:extLst>
              </a:tr>
              <a:tr h="1567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20R0239136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17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Cleft palate, increased nuchal translucency 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TP63     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618149 Orofacial cleft 8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De novo   Heterozygous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No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extLst>
                  <a:ext uri="{0D108BD9-81ED-4DB2-BD59-A6C34878D82A}">
                    <a16:rowId xmlns:a16="http://schemas.microsoft.com/office/drawing/2014/main" val="4039936978"/>
                  </a:ext>
                </a:extLst>
              </a:tr>
              <a:tr h="2411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20R0330852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13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increased nuchal translucency, cystic hygroma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COL2A1   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108300 </a:t>
                      </a:r>
                      <a:r>
                        <a:rPr lang="fr-FR" sz="900" dirty="0" err="1">
                          <a:effectLst/>
                        </a:rPr>
                        <a:t>Stickler</a:t>
                      </a:r>
                      <a:r>
                        <a:rPr lang="fr-FR" sz="900" dirty="0">
                          <a:effectLst/>
                        </a:rPr>
                        <a:t> syndrome, type I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Maternal inherited Heterozygous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No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extLst>
                  <a:ext uri="{0D108BD9-81ED-4DB2-BD59-A6C34878D82A}">
                    <a16:rowId xmlns:a16="http://schemas.microsoft.com/office/drawing/2014/main" val="4108567231"/>
                  </a:ext>
                </a:extLst>
              </a:tr>
              <a:tr h="3644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20S0168887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31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Macrosomia, agenesia of the corpus callosums, Fetal ascites, splenomegalia, hypospadias, Cryptorchidism bilateral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UROS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263700 Porphyria, congenital erythropoietic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Homozygous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Yes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extLst>
                  <a:ext uri="{0D108BD9-81ED-4DB2-BD59-A6C34878D82A}">
                    <a16:rowId xmlns:a16="http://schemas.microsoft.com/office/drawing/2014/main" val="66569857"/>
                  </a:ext>
                </a:extLst>
              </a:tr>
              <a:tr h="1567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20S0296787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31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 err="1">
                          <a:effectLst/>
                        </a:rPr>
                        <a:t>intrauterine</a:t>
                      </a:r>
                      <a:r>
                        <a:rPr lang="fr-FR" sz="900" dirty="0">
                          <a:effectLst/>
                        </a:rPr>
                        <a:t> </a:t>
                      </a:r>
                      <a:r>
                        <a:rPr lang="fr-FR" sz="900" dirty="0" err="1">
                          <a:effectLst/>
                        </a:rPr>
                        <a:t>growth</a:t>
                      </a:r>
                      <a:r>
                        <a:rPr lang="fr-FR" sz="900" dirty="0">
                          <a:effectLst/>
                        </a:rPr>
                        <a:t> retardation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PTPN11   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163950 Noonan syndrome 1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De novo   Heterozygous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No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extLst>
                  <a:ext uri="{0D108BD9-81ED-4DB2-BD59-A6C34878D82A}">
                    <a16:rowId xmlns:a16="http://schemas.microsoft.com/office/drawing/2014/main" val="1043882444"/>
                  </a:ext>
                </a:extLst>
              </a:tr>
              <a:tr h="2411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20S0487891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no information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Thinning of the corpus </a:t>
                      </a:r>
                      <a:r>
                        <a:rPr lang="en-US" sz="900" dirty="0" err="1">
                          <a:effectLst/>
                        </a:rPr>
                        <a:t>callosums,Hand</a:t>
                      </a:r>
                      <a:r>
                        <a:rPr lang="en-US" sz="900" dirty="0">
                          <a:effectLst/>
                        </a:rPr>
                        <a:t> clenching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EARS2    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614924 </a:t>
                      </a:r>
                      <a:r>
                        <a:rPr lang="fr-FR" sz="900" dirty="0" err="1">
                          <a:effectLst/>
                        </a:rPr>
                        <a:t>Combined</a:t>
                      </a:r>
                      <a:r>
                        <a:rPr lang="fr-FR" sz="900" dirty="0">
                          <a:effectLst/>
                        </a:rPr>
                        <a:t> </a:t>
                      </a:r>
                      <a:r>
                        <a:rPr lang="fr-FR" sz="900" dirty="0" err="1">
                          <a:effectLst/>
                        </a:rPr>
                        <a:t>oxidative</a:t>
                      </a:r>
                      <a:r>
                        <a:rPr lang="fr-FR" sz="900" dirty="0">
                          <a:effectLst/>
                        </a:rPr>
                        <a:t> phosphorylation </a:t>
                      </a:r>
                      <a:r>
                        <a:rPr lang="fr-FR" sz="900" dirty="0" err="1">
                          <a:effectLst/>
                        </a:rPr>
                        <a:t>deficiency</a:t>
                      </a:r>
                      <a:r>
                        <a:rPr lang="fr-FR" sz="900" dirty="0">
                          <a:effectLst/>
                        </a:rPr>
                        <a:t> 12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 err="1">
                          <a:effectLst/>
                        </a:rPr>
                        <a:t>Homozygous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Yes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" marR="10916" marT="0" marB="0" anchor="ctr"/>
                </a:tc>
                <a:extLst>
                  <a:ext uri="{0D108BD9-81ED-4DB2-BD59-A6C34878D82A}">
                    <a16:rowId xmlns:a16="http://schemas.microsoft.com/office/drawing/2014/main" val="1196489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353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223D6FC-C5BF-4BF3-B4EB-B39A94875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718603"/>
              </p:ext>
            </p:extLst>
          </p:nvPr>
        </p:nvGraphicFramePr>
        <p:xfrm>
          <a:off x="767408" y="164642"/>
          <a:ext cx="10657184" cy="6517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9306">
                  <a:extLst>
                    <a:ext uri="{9D8B030D-6E8A-4147-A177-3AD203B41FA5}">
                      <a16:colId xmlns:a16="http://schemas.microsoft.com/office/drawing/2014/main" val="1472325789"/>
                    </a:ext>
                  </a:extLst>
                </a:gridCol>
                <a:gridCol w="1066652">
                  <a:extLst>
                    <a:ext uri="{9D8B030D-6E8A-4147-A177-3AD203B41FA5}">
                      <a16:colId xmlns:a16="http://schemas.microsoft.com/office/drawing/2014/main" val="2415331279"/>
                    </a:ext>
                  </a:extLst>
                </a:gridCol>
                <a:gridCol w="3050580">
                  <a:extLst>
                    <a:ext uri="{9D8B030D-6E8A-4147-A177-3AD203B41FA5}">
                      <a16:colId xmlns:a16="http://schemas.microsoft.com/office/drawing/2014/main" val="3373475580"/>
                    </a:ext>
                  </a:extLst>
                </a:gridCol>
                <a:gridCol w="774900">
                  <a:extLst>
                    <a:ext uri="{9D8B030D-6E8A-4147-A177-3AD203B41FA5}">
                      <a16:colId xmlns:a16="http://schemas.microsoft.com/office/drawing/2014/main" val="4695560"/>
                    </a:ext>
                  </a:extLst>
                </a:gridCol>
                <a:gridCol w="3304985">
                  <a:extLst>
                    <a:ext uri="{9D8B030D-6E8A-4147-A177-3AD203B41FA5}">
                      <a16:colId xmlns:a16="http://schemas.microsoft.com/office/drawing/2014/main" val="1696613041"/>
                    </a:ext>
                  </a:extLst>
                </a:gridCol>
                <a:gridCol w="1430761">
                  <a:extLst>
                    <a:ext uri="{9D8B030D-6E8A-4147-A177-3AD203B41FA5}">
                      <a16:colId xmlns:a16="http://schemas.microsoft.com/office/drawing/2014/main" val="115677472"/>
                    </a:ext>
                  </a:extLst>
                </a:gridCol>
              </a:tblGrid>
              <a:tr h="2489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20S0632304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21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increased nuchal translucency, cystic hygroma, Congenital diaphragmatic hernia 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RIT1     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615355 Noonan syndrome 8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De novo   </a:t>
                      </a:r>
                      <a:r>
                        <a:rPr lang="fr-FR" sz="1000" dirty="0" err="1">
                          <a:effectLst/>
                        </a:rPr>
                        <a:t>Heterozygous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extLst>
                  <a:ext uri="{0D108BD9-81ED-4DB2-BD59-A6C34878D82A}">
                    <a16:rowId xmlns:a16="http://schemas.microsoft.com/office/drawing/2014/main" val="3062113958"/>
                  </a:ext>
                </a:extLst>
              </a:tr>
              <a:tr h="3762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20S0805747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23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Abnormal ventricular septum morphology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TCF20    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618430 Developmental delay with variable intellectual impairment and behavioral abnormalities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De novo   </a:t>
                      </a:r>
                      <a:r>
                        <a:rPr lang="fr-FR" sz="1000" dirty="0" err="1">
                          <a:effectLst/>
                        </a:rPr>
                        <a:t>Heterozygous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extLst>
                  <a:ext uri="{0D108BD9-81ED-4DB2-BD59-A6C34878D82A}">
                    <a16:rowId xmlns:a16="http://schemas.microsoft.com/office/drawing/2014/main" val="3812042928"/>
                  </a:ext>
                </a:extLst>
              </a:tr>
              <a:tr h="2489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20S0849920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27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Inlet ventricular septal defect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Single umbilical artery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GATA6    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601656 Gata-binding protein 6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De novo   Heterozygous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extLst>
                  <a:ext uri="{0D108BD9-81ED-4DB2-BD59-A6C34878D82A}">
                    <a16:rowId xmlns:a16="http://schemas.microsoft.com/office/drawing/2014/main" val="2244522198"/>
                  </a:ext>
                </a:extLst>
              </a:tr>
              <a:tr h="2489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20S0850290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32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Polyhydramnios</a:t>
                      </a:r>
                      <a:br>
                        <a:rPr lang="fr-FR" sz="1000">
                          <a:effectLst/>
                        </a:rPr>
                      </a:br>
                      <a:r>
                        <a:rPr lang="fr-FR" sz="1000">
                          <a:effectLst/>
                        </a:rPr>
                        <a:t>Anasarca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RIT1     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615355 Noonan syndrome 8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Maternal inherited Heterozygous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extLst>
                  <a:ext uri="{0D108BD9-81ED-4DB2-BD59-A6C34878D82A}">
                    <a16:rowId xmlns:a16="http://schemas.microsoft.com/office/drawing/2014/main" val="811661395"/>
                  </a:ext>
                </a:extLst>
              </a:tr>
              <a:tr h="2489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20T0131158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26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Echogenic fetal bowel, Ventricular septal defect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SPECC1L 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145410 Opitz GBBB syndrome, type II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Maternal inherited Heterozygous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extLst>
                  <a:ext uri="{0D108BD9-81ED-4DB2-BD59-A6C34878D82A}">
                    <a16:rowId xmlns:a16="http://schemas.microsoft.com/office/drawing/2014/main" val="1424652717"/>
                  </a:ext>
                </a:extLst>
              </a:tr>
              <a:tr h="2489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20T0522868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30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Cystic hygroma, Atrésie mitrale, Atrésie de l'artère pulmonaire, Ventricule unique 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CHD7     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214800 CHARGE syndrome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De novo   Heterozygous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extLst>
                  <a:ext uri="{0D108BD9-81ED-4DB2-BD59-A6C34878D82A}">
                    <a16:rowId xmlns:a16="http://schemas.microsoft.com/office/drawing/2014/main" val="1205942006"/>
                  </a:ext>
                </a:extLst>
              </a:tr>
              <a:tr h="2489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20T0612006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28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cardiac abnormality, intrauterine growth retardation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IGF1R    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270450 Insulin-like growth factor I, resistance to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Maternal inherited Heterozygous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extLst>
                  <a:ext uri="{0D108BD9-81ED-4DB2-BD59-A6C34878D82A}">
                    <a16:rowId xmlns:a16="http://schemas.microsoft.com/office/drawing/2014/main" val="794437289"/>
                  </a:ext>
                </a:extLst>
              </a:tr>
              <a:tr h="2489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20V0420988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13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cereberal abnormality 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EARS2    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614924 Combined oxidative phosphorylation deficiency 12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Homozygous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extLst>
                  <a:ext uri="{0D108BD9-81ED-4DB2-BD59-A6C34878D82A}">
                    <a16:rowId xmlns:a16="http://schemas.microsoft.com/office/drawing/2014/main" val="1035704063"/>
                  </a:ext>
                </a:extLst>
              </a:tr>
              <a:tr h="2489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20V0667910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24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Talipes equinovarus, fetal akinesia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PIEZO2   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108145 </a:t>
                      </a:r>
                      <a:r>
                        <a:rPr lang="fr-FR" sz="1000" dirty="0" err="1">
                          <a:effectLst/>
                        </a:rPr>
                        <a:t>Arthrogryposis</a:t>
                      </a:r>
                      <a:r>
                        <a:rPr lang="fr-FR" sz="1000" dirty="0">
                          <a:effectLst/>
                        </a:rPr>
                        <a:t>, distal, type 5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De novo   Heterozygous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extLst>
                  <a:ext uri="{0D108BD9-81ED-4DB2-BD59-A6C34878D82A}">
                    <a16:rowId xmlns:a16="http://schemas.microsoft.com/office/drawing/2014/main" val="264176922"/>
                  </a:ext>
                </a:extLst>
              </a:tr>
              <a:tr h="2489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20V0815672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32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Short long bone, Metaphyseal widening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COL2A1   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120140 Collagen type II alpha-1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De novo   Heterozygous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extLst>
                  <a:ext uri="{0D108BD9-81ED-4DB2-BD59-A6C34878D82A}">
                    <a16:rowId xmlns:a16="http://schemas.microsoft.com/office/drawing/2014/main" val="3310358548"/>
                  </a:ext>
                </a:extLst>
              </a:tr>
              <a:tr h="2489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20V0864775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30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Cardiac rhabdomyoma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TSC2     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613254 Tuberous sclerosis-2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De novo   Heterozygous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extLst>
                  <a:ext uri="{0D108BD9-81ED-4DB2-BD59-A6C34878D82A}">
                    <a16:rowId xmlns:a16="http://schemas.microsoft.com/office/drawing/2014/main" val="942131793"/>
                  </a:ext>
                </a:extLst>
              </a:tr>
              <a:tr h="8853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21D0907867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24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Ambiguous genitalia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Abnormal atrioventricular valve morphology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Short fetal femur length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Postaxial polydactyly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Fetal </a:t>
                      </a:r>
                      <a:r>
                        <a:rPr lang="en-US" sz="1000" dirty="0" err="1">
                          <a:effectLst/>
                        </a:rPr>
                        <a:t>pyelectasis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Abnormality of the philtrum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Intrauterine growth retardation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DHCR7    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270400 Smith-Lemli-Opitz syndrome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Inherited   Compound heterozygous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extLst>
                  <a:ext uri="{0D108BD9-81ED-4DB2-BD59-A6C34878D82A}">
                    <a16:rowId xmlns:a16="http://schemas.microsoft.com/office/drawing/2014/main" val="4264957050"/>
                  </a:ext>
                </a:extLst>
              </a:tr>
              <a:tr h="3762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21P0653213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21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Ambiguous genitalia</a:t>
                      </a:r>
                      <a:br>
                        <a:rPr lang="fr-FR" sz="1000">
                          <a:effectLst/>
                        </a:rPr>
                      </a:br>
                      <a:r>
                        <a:rPr lang="fr-FR" sz="1000">
                          <a:effectLst/>
                        </a:rPr>
                        <a:t>Fetal pyelectasis</a:t>
                      </a:r>
                      <a:br>
                        <a:rPr lang="fr-FR" sz="1000">
                          <a:effectLst/>
                        </a:rPr>
                      </a:br>
                      <a:r>
                        <a:rPr lang="fr-FR" sz="1000">
                          <a:effectLst/>
                        </a:rPr>
                        <a:t>Persistent left superior vena cava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MYRF     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618280 Cardiac-urogenital syndrome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De novo   Heterozygous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extLst>
                  <a:ext uri="{0D108BD9-81ED-4DB2-BD59-A6C34878D82A}">
                    <a16:rowId xmlns:a16="http://schemas.microsoft.com/office/drawing/2014/main" val="1998261226"/>
                  </a:ext>
                </a:extLst>
              </a:tr>
              <a:tr h="7580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21P0777586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33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Abnormality of the mediastinum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Polyhydramnios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Facial edema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Abnormality of the abdominal wall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Equinovarus deformity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Decreased fetal movement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KCNK9    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612292 Birk-Barel syndrome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De novo   </a:t>
                      </a:r>
                      <a:r>
                        <a:rPr lang="fr-FR" sz="1000" dirty="0" err="1">
                          <a:effectLst/>
                        </a:rPr>
                        <a:t>Heterozygous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extLst>
                  <a:ext uri="{0D108BD9-81ED-4DB2-BD59-A6C34878D82A}">
                    <a16:rowId xmlns:a16="http://schemas.microsoft.com/office/drawing/2014/main" val="4288160760"/>
                  </a:ext>
                </a:extLst>
              </a:tr>
              <a:tr h="5034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21P0999929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23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Widening of cervical spinal canal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Narrow chest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Short ribs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Growth delay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COL2A1   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120140 Collagen type II alpha-1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De novo   </a:t>
                      </a:r>
                      <a:r>
                        <a:rPr lang="fr-FR" sz="1000" dirty="0" err="1">
                          <a:effectLst/>
                        </a:rPr>
                        <a:t>Heterozygous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extLst>
                  <a:ext uri="{0D108BD9-81ED-4DB2-BD59-A6C34878D82A}">
                    <a16:rowId xmlns:a16="http://schemas.microsoft.com/office/drawing/2014/main" val="3764505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257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98DCB84-B81C-4ED2-8057-2F5AC20C4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707497"/>
              </p:ext>
            </p:extLst>
          </p:nvPr>
        </p:nvGraphicFramePr>
        <p:xfrm>
          <a:off x="803412" y="80907"/>
          <a:ext cx="10585176" cy="2409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352">
                  <a:extLst>
                    <a:ext uri="{9D8B030D-6E8A-4147-A177-3AD203B41FA5}">
                      <a16:colId xmlns:a16="http://schemas.microsoft.com/office/drawing/2014/main" val="1472325789"/>
                    </a:ext>
                  </a:extLst>
                </a:gridCol>
                <a:gridCol w="1059446">
                  <a:extLst>
                    <a:ext uri="{9D8B030D-6E8A-4147-A177-3AD203B41FA5}">
                      <a16:colId xmlns:a16="http://schemas.microsoft.com/office/drawing/2014/main" val="2415331279"/>
                    </a:ext>
                  </a:extLst>
                </a:gridCol>
                <a:gridCol w="3029967">
                  <a:extLst>
                    <a:ext uri="{9D8B030D-6E8A-4147-A177-3AD203B41FA5}">
                      <a16:colId xmlns:a16="http://schemas.microsoft.com/office/drawing/2014/main" val="3373475580"/>
                    </a:ext>
                  </a:extLst>
                </a:gridCol>
                <a:gridCol w="769664">
                  <a:extLst>
                    <a:ext uri="{9D8B030D-6E8A-4147-A177-3AD203B41FA5}">
                      <a16:colId xmlns:a16="http://schemas.microsoft.com/office/drawing/2014/main" val="4695560"/>
                    </a:ext>
                  </a:extLst>
                </a:gridCol>
                <a:gridCol w="3282653">
                  <a:extLst>
                    <a:ext uri="{9D8B030D-6E8A-4147-A177-3AD203B41FA5}">
                      <a16:colId xmlns:a16="http://schemas.microsoft.com/office/drawing/2014/main" val="1696613041"/>
                    </a:ext>
                  </a:extLst>
                </a:gridCol>
                <a:gridCol w="1421094">
                  <a:extLst>
                    <a:ext uri="{9D8B030D-6E8A-4147-A177-3AD203B41FA5}">
                      <a16:colId xmlns:a16="http://schemas.microsoft.com/office/drawing/2014/main" val="115677472"/>
                    </a:ext>
                  </a:extLst>
                </a:gridCol>
              </a:tblGrid>
              <a:tr h="517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21P0999929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23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Widening of cervical spinal canal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Narrow chest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Short ribs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Growth delay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COL2A1   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120140 </a:t>
                      </a:r>
                      <a:r>
                        <a:rPr lang="fr-FR" sz="1000" dirty="0" err="1">
                          <a:effectLst/>
                        </a:rPr>
                        <a:t>Collagen</a:t>
                      </a:r>
                      <a:r>
                        <a:rPr lang="fr-FR" sz="1000" dirty="0">
                          <a:effectLst/>
                        </a:rPr>
                        <a:t> type II alpha-1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De novo   </a:t>
                      </a:r>
                      <a:r>
                        <a:rPr lang="fr-FR" sz="1000" dirty="0" err="1">
                          <a:effectLst/>
                        </a:rPr>
                        <a:t>Heterozygous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extLst>
                  <a:ext uri="{0D108BD9-81ED-4DB2-BD59-A6C34878D82A}">
                    <a16:rowId xmlns:a16="http://schemas.microsoft.com/office/drawing/2014/main" val="3764505457"/>
                  </a:ext>
                </a:extLst>
              </a:tr>
              <a:tr h="3863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21T0112589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33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Thoracic hypoplasia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Abnormality of the right hemidiaphragm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Pulmonary hypoplasia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PBX1     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617641 Congenital anomalies of kidney and urinary tract syndrome with or without hearing loss, abnormal ears, or developmental delay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De novo   </a:t>
                      </a:r>
                      <a:r>
                        <a:rPr lang="fr-FR" sz="1000" dirty="0" err="1">
                          <a:effectLst/>
                        </a:rPr>
                        <a:t>Heterozygous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extLst>
                  <a:ext uri="{0D108BD9-81ED-4DB2-BD59-A6C34878D82A}">
                    <a16:rowId xmlns:a16="http://schemas.microsoft.com/office/drawing/2014/main" val="3845099642"/>
                  </a:ext>
                </a:extLst>
              </a:tr>
              <a:tr h="3863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21T0591208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23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Polyhydramnios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Large for gestational age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Hyperechogenic kidneys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HNF1B    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137920 Renal cysts and diabetes syndrome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</a:rPr>
                        <a:t>Paternal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r>
                        <a:rPr lang="fr-FR" sz="1000" dirty="0" err="1">
                          <a:effectLst/>
                        </a:rPr>
                        <a:t>inherited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r>
                        <a:rPr lang="fr-FR" sz="1000" dirty="0" err="1">
                          <a:effectLst/>
                        </a:rPr>
                        <a:t>Heterozygous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extLst>
                  <a:ext uri="{0D108BD9-81ED-4DB2-BD59-A6C34878D82A}">
                    <a16:rowId xmlns:a16="http://schemas.microsoft.com/office/drawing/2014/main" val="3727950526"/>
                  </a:ext>
                </a:extLst>
              </a:tr>
              <a:tr h="2556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21T0822540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36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Polyhydramnios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Large for gestational age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CLCNKB   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607364 Bartter syndrome, type 3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Hemizygous with a deletion </a:t>
                      </a:r>
                      <a:r>
                        <a:rPr lang="en-US" sz="1000" dirty="0" err="1">
                          <a:effectLst/>
                        </a:rPr>
                        <a:t>cnv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extLst>
                  <a:ext uri="{0D108BD9-81ED-4DB2-BD59-A6C34878D82A}">
                    <a16:rowId xmlns:a16="http://schemas.microsoft.com/office/drawing/2014/main" val="2245294470"/>
                  </a:ext>
                </a:extLst>
              </a:tr>
              <a:tr h="3863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21T0822574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27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Abnormality of limbs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Abnormality of the amniotic fluid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Intrauterine growth retardation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ACE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267430 Renal tubular dysgenesis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</a:rPr>
                        <a:t>Homozygous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924" marR="9924" marT="0" marB="0" anchor="ctr"/>
                </a:tc>
                <a:extLst>
                  <a:ext uri="{0D108BD9-81ED-4DB2-BD59-A6C34878D82A}">
                    <a16:rowId xmlns:a16="http://schemas.microsoft.com/office/drawing/2014/main" val="3876823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063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6424E3-1EE4-417C-8354-79384CB0C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680" y="2996959"/>
            <a:ext cx="8229600" cy="2841179"/>
          </a:xfrm>
        </p:spPr>
        <p:txBody>
          <a:bodyPr/>
          <a:lstStyle/>
          <a:p>
            <a:pPr marL="0" indent="0">
              <a:buNone/>
            </a:pPr>
            <a:br>
              <a:rPr lang="fr-FR" dirty="0">
                <a:solidFill>
                  <a:srgbClr val="696969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1500" dirty="0">
                <a:solidFill>
                  <a:srgbClr val="696969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L’ i</a:t>
            </a:r>
            <a:r>
              <a:rPr lang="fr-FR" sz="1500" dirty="0"/>
              <a:t>dentification de variants pathogènes permet de : </a:t>
            </a:r>
          </a:p>
          <a:p>
            <a:pPr>
              <a:buFontTx/>
              <a:buChar char="-"/>
            </a:pPr>
            <a:r>
              <a:rPr lang="fr-FR" sz="1500" dirty="0"/>
              <a:t>poser le diagnostic clinique (diagnostic prénatal le cas échéant)</a:t>
            </a:r>
          </a:p>
          <a:p>
            <a:pPr>
              <a:buFontTx/>
              <a:buChar char="-"/>
            </a:pPr>
            <a:r>
              <a:rPr lang="fr-FR" sz="1500" dirty="0"/>
              <a:t>donner un pronostic</a:t>
            </a:r>
          </a:p>
          <a:p>
            <a:pPr>
              <a:buFontTx/>
              <a:buChar char="-"/>
            </a:pPr>
            <a:r>
              <a:rPr lang="fr-FR" sz="1500" dirty="0"/>
              <a:t>offrir un conseil génétique </a:t>
            </a:r>
          </a:p>
          <a:p>
            <a:pPr>
              <a:buFontTx/>
              <a:buChar char="-"/>
            </a:pPr>
            <a:r>
              <a:rPr lang="fr-FR" sz="1500" dirty="0"/>
              <a:t>améliorer la prise en charge en proposant un traitement thérapeutique adapté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B18363-66DC-459E-AAD2-AE26A12BB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A91A7-D47E-4939-977F-9C4BF55319E5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A8256F-0731-48D1-ABB6-EC6AF5918649}"/>
              </a:ext>
            </a:extLst>
          </p:cNvPr>
          <p:cNvSpPr/>
          <p:nvPr/>
        </p:nvSpPr>
        <p:spPr>
          <a:xfrm>
            <a:off x="1757772" y="5949287"/>
            <a:ext cx="5490356" cy="872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A33107C-7CFF-47BE-BF9F-A00F28ACA242}"/>
              </a:ext>
            </a:extLst>
          </p:cNvPr>
          <p:cNvSpPr txBox="1"/>
          <p:nvPr/>
        </p:nvSpPr>
        <p:spPr>
          <a:xfrm>
            <a:off x="2231132" y="975080"/>
            <a:ext cx="71147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Essor des technologies de séquençage haut débit (NGS)</a:t>
            </a:r>
            <a:endParaRPr lang="fr-FR" sz="16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B7955E-1D04-448A-A111-1850708C917E}"/>
              </a:ext>
            </a:extLst>
          </p:cNvPr>
          <p:cNvSpPr/>
          <p:nvPr/>
        </p:nvSpPr>
        <p:spPr>
          <a:xfrm>
            <a:off x="2231132" y="1531886"/>
            <a:ext cx="7392616" cy="10986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Amélioration significative du diagnostic moléculaire </a:t>
            </a:r>
          </a:p>
          <a:p>
            <a:pPr lvl="0" algn="ctr">
              <a:defRPr/>
            </a:pPr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nombreuses maladies génétiques humaines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21AA1ABA-A323-4FC6-90F6-1B1D519B7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23961"/>
            <a:ext cx="9144000" cy="543785"/>
          </a:xfrm>
          <a:solidFill>
            <a:schemeClr val="accent5"/>
          </a:solidFill>
        </p:spPr>
        <p:txBody>
          <a:bodyPr/>
          <a:lstStyle/>
          <a:p>
            <a:pPr algn="ctr"/>
            <a:r>
              <a:rPr lang="fr-FR" sz="1800" dirty="0">
                <a:solidFill>
                  <a:schemeClr val="bg1"/>
                </a:solidFill>
              </a:rPr>
              <a:t>introduction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75B179ED-5C6A-4680-8435-39E9C46ED487}"/>
              </a:ext>
            </a:extLst>
          </p:cNvPr>
          <p:cNvCxnSpPr>
            <a:cxnSpLocks/>
          </p:cNvCxnSpPr>
          <p:nvPr/>
        </p:nvCxnSpPr>
        <p:spPr>
          <a:xfrm>
            <a:off x="2231132" y="1023361"/>
            <a:ext cx="0" cy="252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id="{9756C3BC-C6A5-4359-A7E8-71133DB89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2"/>
          <a:stretch/>
        </p:blipFill>
        <p:spPr>
          <a:xfrm rot="10800000">
            <a:off x="2351584" y="3197588"/>
            <a:ext cx="792088" cy="79996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91085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777D01-217D-4648-8D39-2DB6220BA0D6}"/>
              </a:ext>
            </a:extLst>
          </p:cNvPr>
          <p:cNvSpPr/>
          <p:nvPr/>
        </p:nvSpPr>
        <p:spPr>
          <a:xfrm>
            <a:off x="1757772" y="5949287"/>
            <a:ext cx="5490356" cy="872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06D2EB1-5761-4726-B317-D1D48D06F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170" y="2060855"/>
            <a:ext cx="6565660" cy="216207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17F9587-E9AC-4537-A02D-A796A87F0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220" y="364731"/>
            <a:ext cx="3474132" cy="11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01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B18363-66DC-459E-AAD2-AE26A12BB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A91A7-D47E-4939-977F-9C4BF55319E5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A8256F-0731-48D1-ABB6-EC6AF5918649}"/>
              </a:ext>
            </a:extLst>
          </p:cNvPr>
          <p:cNvSpPr/>
          <p:nvPr/>
        </p:nvSpPr>
        <p:spPr>
          <a:xfrm>
            <a:off x="2999656" y="5435814"/>
            <a:ext cx="5490356" cy="872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A33107C-7CFF-47BE-BF9F-A00F28ACA242}"/>
              </a:ext>
            </a:extLst>
          </p:cNvPr>
          <p:cNvSpPr txBox="1"/>
          <p:nvPr/>
        </p:nvSpPr>
        <p:spPr>
          <a:xfrm>
            <a:off x="1895800" y="1047194"/>
            <a:ext cx="88688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mode opératoire optimisé UNIQUE pour l’analyse de panel de gènes ou d’exomes 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7171BDC2-1E51-43AF-9144-F1B784143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"/>
            <a:ext cx="9144000" cy="543785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1800" dirty="0">
                <a:solidFill>
                  <a:schemeClr val="bg1"/>
                </a:solidFill>
              </a:rPr>
              <a:t>PLATEFORME NGS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2033BCB-50CA-425E-B3F5-143917A0DDE2}"/>
              </a:ext>
            </a:extLst>
          </p:cNvPr>
          <p:cNvCxnSpPr>
            <a:cxnSpLocks/>
          </p:cNvCxnSpPr>
          <p:nvPr/>
        </p:nvCxnSpPr>
        <p:spPr>
          <a:xfrm flipH="1">
            <a:off x="1895793" y="1108859"/>
            <a:ext cx="0" cy="216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831CEFF8-7C1E-443B-985B-94A7BAB15C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753" b="4760"/>
          <a:stretch/>
        </p:blipFill>
        <p:spPr>
          <a:xfrm>
            <a:off x="1895793" y="2565722"/>
            <a:ext cx="7918608" cy="86328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79536C3-18B2-42B6-BCBA-DF88263163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491"/>
          <a:stretch/>
        </p:blipFill>
        <p:spPr>
          <a:xfrm>
            <a:off x="1631504" y="1689809"/>
            <a:ext cx="7624492" cy="78464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9739C81-49E6-4350-86EB-4839BA278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992" y="3613588"/>
            <a:ext cx="947738" cy="1114425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954A5E04-5563-430F-8698-77032BC8DA81}"/>
              </a:ext>
            </a:extLst>
          </p:cNvPr>
          <p:cNvSpPr txBox="1"/>
          <p:nvPr/>
        </p:nvSpPr>
        <p:spPr>
          <a:xfrm>
            <a:off x="1991544" y="4912594"/>
            <a:ext cx="4631094" cy="116955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fr-FR" sz="1400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Qualité :</a:t>
            </a:r>
          </a:p>
          <a:p>
            <a:endParaRPr lang="fr-FR" sz="1400" u="sng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99% à ≥30X pour Panels de gènes &amp; Exome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50AC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Couverture médiane: 100X pour Exome</a:t>
            </a:r>
            <a:endParaRPr lang="fr-FR" sz="1400" dirty="0">
              <a:solidFill>
                <a:srgbClr val="50ACC0"/>
              </a:solidFill>
            </a:endParaRPr>
          </a:p>
          <a:p>
            <a:endParaRPr lang="fr-FR" sz="14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149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484784"/>
            <a:ext cx="4255060" cy="363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FD9B59-1AEA-4358-B713-E64E5DFC7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A91A7-D47E-4939-977F-9C4BF55319E5}" type="slidenum">
              <a:rPr lang="fr-FR">
                <a:solidFill>
                  <a:srgbClr val="59676D"/>
                </a:solidFill>
                <a:latin typeface="Calibri"/>
              </a:rPr>
              <a:pPr>
                <a:defRPr/>
              </a:pPr>
              <a:t>4</a:t>
            </a:fld>
            <a:endParaRPr lang="fr-FR" dirty="0">
              <a:solidFill>
                <a:srgbClr val="59676D"/>
              </a:solidFill>
              <a:latin typeface="Calibri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453F7843-F59F-41C5-A257-563D1A47B3B0}"/>
              </a:ext>
            </a:extLst>
          </p:cNvPr>
          <p:cNvSpPr txBox="1">
            <a:spLocks/>
          </p:cNvSpPr>
          <p:nvPr/>
        </p:nvSpPr>
        <p:spPr>
          <a:xfrm>
            <a:off x="1883532" y="1735985"/>
            <a:ext cx="6172200" cy="47556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sm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sz="2100" dirty="0">
              <a:solidFill>
                <a:srgbClr val="59676D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1801FC-D1EA-4EB9-8400-844E8C6562E9}"/>
              </a:ext>
            </a:extLst>
          </p:cNvPr>
          <p:cNvSpPr/>
          <p:nvPr/>
        </p:nvSpPr>
        <p:spPr>
          <a:xfrm>
            <a:off x="1524000" y="-16455"/>
            <a:ext cx="9144000" cy="840026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b="1" cap="small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Les outils diagnostiques en génétique humaine </a:t>
            </a:r>
          </a:p>
          <a:p>
            <a:pPr algn="ctr">
              <a:spcBef>
                <a:spcPct val="0"/>
              </a:spcBef>
            </a:pPr>
            <a:r>
              <a:rPr lang="fr-FR" b="1" cap="small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Résultat du séquençage d’un exome SOLO ou en TRIO  </a:t>
            </a:r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09291060-BCDE-4808-984B-8AF819D9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999" y="3390934"/>
            <a:ext cx="5217801" cy="63408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1800" b="0" dirty="0"/>
              <a:t>corrélation génotype / phénotype</a:t>
            </a:r>
          </a:p>
        </p:txBody>
      </p:sp>
      <p:sp>
        <p:nvSpPr>
          <p:cNvPr id="10" name="Titre 5">
            <a:extLst>
              <a:ext uri="{FF2B5EF4-FFF2-40B4-BE49-F238E27FC236}">
                <a16:creationId xmlns:a16="http://schemas.microsoft.com/office/drawing/2014/main" id="{BD0FA9BA-EA06-4D66-8E12-C1D4E9405B47}"/>
              </a:ext>
            </a:extLst>
          </p:cNvPr>
          <p:cNvSpPr txBox="1">
            <a:spLocks/>
          </p:cNvSpPr>
          <p:nvPr/>
        </p:nvSpPr>
        <p:spPr>
          <a:xfrm>
            <a:off x="5735967" y="4358550"/>
            <a:ext cx="5217801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b="0" cap="small" baseline="0">
                <a:solidFill>
                  <a:srgbClr val="5967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arguments en faveur de la pathogénicité</a:t>
            </a:r>
          </a:p>
        </p:txBody>
      </p:sp>
      <p:sp>
        <p:nvSpPr>
          <p:cNvPr id="11" name="Titre 5">
            <a:extLst>
              <a:ext uri="{FF2B5EF4-FFF2-40B4-BE49-F238E27FC236}">
                <a16:creationId xmlns:a16="http://schemas.microsoft.com/office/drawing/2014/main" id="{CB41B906-019F-4595-9932-C066BC72EBB2}"/>
              </a:ext>
            </a:extLst>
          </p:cNvPr>
          <p:cNvSpPr txBox="1">
            <a:spLocks/>
          </p:cNvSpPr>
          <p:nvPr/>
        </p:nvSpPr>
        <p:spPr>
          <a:xfrm>
            <a:off x="6401787" y="2509746"/>
            <a:ext cx="374441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small" baseline="0">
                <a:solidFill>
                  <a:srgbClr val="5967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1800" b="0" dirty="0"/>
              <a:t>analyse bio-informatique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75BF88F-7A59-4C41-A26F-4E1B85C12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99" y="2697726"/>
            <a:ext cx="346347" cy="31011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E9C8F0C-CE20-4EFF-8A38-57BCEE3C2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652" y="3586092"/>
            <a:ext cx="346347" cy="31011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2BD498A-B8F7-4B97-A5AF-47A2B8A8B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614" y="4546531"/>
            <a:ext cx="346347" cy="31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7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3">
            <a:extLst>
              <a:ext uri="{FF2B5EF4-FFF2-40B4-BE49-F238E27FC236}">
                <a16:creationId xmlns:a16="http://schemas.microsoft.com/office/drawing/2014/main" id="{20FD9839-3025-4D9A-AAE9-037B2AE3716E}"/>
              </a:ext>
            </a:extLst>
          </p:cNvPr>
          <p:cNvSpPr txBox="1">
            <a:spLocks/>
          </p:cNvSpPr>
          <p:nvPr/>
        </p:nvSpPr>
        <p:spPr>
          <a:xfrm>
            <a:off x="1524000" y="-21932"/>
            <a:ext cx="9144000" cy="397475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b="1" cap="sm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en pratique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994B32-CA7F-42A0-AF8D-47668DC50F75}"/>
              </a:ext>
            </a:extLst>
          </p:cNvPr>
          <p:cNvSpPr/>
          <p:nvPr/>
        </p:nvSpPr>
        <p:spPr>
          <a:xfrm>
            <a:off x="1757772" y="5949287"/>
            <a:ext cx="5490356" cy="872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B7CA897-B0A1-41BE-BB0C-2B1E644D4DAE}"/>
              </a:ext>
            </a:extLst>
          </p:cNvPr>
          <p:cNvSpPr txBox="1"/>
          <p:nvPr/>
        </p:nvSpPr>
        <p:spPr>
          <a:xfrm>
            <a:off x="1991551" y="2091892"/>
            <a:ext cx="48664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  PRENATAL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1F8CFEF-51AB-4D73-AB6A-DEEEA7786379}"/>
              </a:ext>
            </a:extLst>
          </p:cNvPr>
          <p:cNvSpPr txBox="1"/>
          <p:nvPr/>
        </p:nvSpPr>
        <p:spPr>
          <a:xfrm>
            <a:off x="1959974" y="2572226"/>
            <a:ext cx="3942249" cy="307777"/>
          </a:xfrm>
          <a:prstGeom prst="rect">
            <a:avLst/>
          </a:prstGeom>
          <a:solidFill>
            <a:srgbClr val="DCA730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TRIO obligatoire!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E08A809-6440-47DB-8D9D-BF4AA5B9FDF4}"/>
              </a:ext>
            </a:extLst>
          </p:cNvPr>
          <p:cNvCxnSpPr>
            <a:cxnSpLocks/>
          </p:cNvCxnSpPr>
          <p:nvPr/>
        </p:nvCxnSpPr>
        <p:spPr>
          <a:xfrm flipH="1">
            <a:off x="1959967" y="2166183"/>
            <a:ext cx="0" cy="216000"/>
          </a:xfrm>
          <a:prstGeom prst="line">
            <a:avLst/>
          </a:prstGeom>
          <a:ln w="19050">
            <a:solidFill>
              <a:srgbClr val="50AC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8C0471E2-7676-4AAE-97BB-2872FC6E6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752" y="534000"/>
            <a:ext cx="4644008" cy="49434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E67E74C-679D-44C3-824D-72A5B2287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756" y="3140968"/>
            <a:ext cx="4392488" cy="3609222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BD705715-2CA2-49FC-ADC4-B226F3336E67}"/>
              </a:ext>
            </a:extLst>
          </p:cNvPr>
          <p:cNvSpPr txBox="1"/>
          <p:nvPr/>
        </p:nvSpPr>
        <p:spPr>
          <a:xfrm>
            <a:off x="1847535" y="1087647"/>
            <a:ext cx="753890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L’Exome Custom Cerba couvre ~ 5 000 gènes associés à des pathologies humaines (OMIM) ainsi que les variants pathogènes ou probablement pathogènes décrits dans les bases de données (</a:t>
            </a:r>
            <a:r>
              <a:rPr lang="fr-FR" sz="14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ClinVar</a:t>
            </a:r>
            <a:r>
              <a:rPr lang="fr-FR" sz="1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Il permet le diagnostic de plus de 5 000 maladies génétiques. </a:t>
            </a:r>
          </a:p>
        </p:txBody>
      </p:sp>
      <p:pic>
        <p:nvPicPr>
          <p:cNvPr id="18" name="Image 2">
            <a:extLst>
              <a:ext uri="{FF2B5EF4-FFF2-40B4-BE49-F238E27FC236}">
                <a16:creationId xmlns:a16="http://schemas.microsoft.com/office/drawing/2014/main" id="{D7585D5E-E497-4FAD-93C6-6321D38309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858" t="22951" r="8192" b="40252"/>
          <a:stretch/>
        </p:blipFill>
        <p:spPr>
          <a:xfrm>
            <a:off x="7824192" y="2010221"/>
            <a:ext cx="2270484" cy="74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1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A91A7-D47E-4939-977F-9C4BF55319E5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9F5D5B2-E27D-4780-818A-BBC029847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9466"/>
            <a:ext cx="9144000" cy="634082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1800" dirty="0">
                <a:solidFill>
                  <a:schemeClr val="bg1"/>
                </a:solidFill>
              </a:rPr>
              <a:t>Analyse de ségrégation en TRIO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8" b="70092"/>
          <a:stretch/>
        </p:blipFill>
        <p:spPr bwMode="auto">
          <a:xfrm>
            <a:off x="2135560" y="1844831"/>
            <a:ext cx="6731358" cy="195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703" y="6309320"/>
            <a:ext cx="35718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5">
            <a:extLst>
              <a:ext uri="{FF2B5EF4-FFF2-40B4-BE49-F238E27FC236}">
                <a16:creationId xmlns:a16="http://schemas.microsoft.com/office/drawing/2014/main" id="{93E772FD-0D2B-43EF-AECB-D6A697CBB769}"/>
              </a:ext>
            </a:extLst>
          </p:cNvPr>
          <p:cNvSpPr txBox="1">
            <a:spLocks/>
          </p:cNvSpPr>
          <p:nvPr/>
        </p:nvSpPr>
        <p:spPr>
          <a:xfrm>
            <a:off x="1858407" y="836712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small" baseline="0">
                <a:solidFill>
                  <a:srgbClr val="5967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1600" b="0" dirty="0"/>
              <a:t>Ciblée par séquençage Sanger 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B5A707B-0757-4C06-BD9D-055071965D94}"/>
              </a:ext>
            </a:extLst>
          </p:cNvPr>
          <p:cNvCxnSpPr>
            <a:cxnSpLocks/>
          </p:cNvCxnSpPr>
          <p:nvPr/>
        </p:nvCxnSpPr>
        <p:spPr>
          <a:xfrm flipH="1">
            <a:off x="1858407" y="1046516"/>
            <a:ext cx="0" cy="216000"/>
          </a:xfrm>
          <a:prstGeom prst="line">
            <a:avLst/>
          </a:prstGeom>
          <a:ln w="19050">
            <a:solidFill>
              <a:srgbClr val="50AC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755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0B550-D0D6-4A2C-A53C-6D5F182E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A91A7-D47E-4939-977F-9C4BF55319E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Titre 5">
            <a:extLst>
              <a:ext uri="{FF2B5EF4-FFF2-40B4-BE49-F238E27FC236}">
                <a16:creationId xmlns:a16="http://schemas.microsoft.com/office/drawing/2014/main" id="{4DE6C28D-DC3F-4F41-91F2-FC6CB7D6D766}"/>
              </a:ext>
            </a:extLst>
          </p:cNvPr>
          <p:cNvSpPr txBox="1">
            <a:spLocks/>
          </p:cNvSpPr>
          <p:nvPr/>
        </p:nvSpPr>
        <p:spPr>
          <a:xfrm>
            <a:off x="1798645" y="836712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1600" b="0" cap="small" baseline="0">
                <a:solidFill>
                  <a:srgbClr val="5967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Séquençage d’exome en TRIO</a:t>
            </a:r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219C65BA-650D-4484-A8A4-87D0956CB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116" y="-43544"/>
            <a:ext cx="9189396" cy="634082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1800" cap="small" dirty="0">
                <a:solidFill>
                  <a:schemeClr val="bg1"/>
                </a:solidFill>
              </a:rPr>
              <a:t>Analyse de ségrégation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8EC6359-ECC4-4A4C-8B7A-A48E7C1C4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77" y="1844824"/>
            <a:ext cx="10908296" cy="2880320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7726529-BE09-47DD-8326-60C38077EEA6}"/>
              </a:ext>
            </a:extLst>
          </p:cNvPr>
          <p:cNvCxnSpPr>
            <a:cxnSpLocks/>
          </p:cNvCxnSpPr>
          <p:nvPr/>
        </p:nvCxnSpPr>
        <p:spPr>
          <a:xfrm flipH="1">
            <a:off x="1847528" y="1052736"/>
            <a:ext cx="0" cy="216000"/>
          </a:xfrm>
          <a:prstGeom prst="line">
            <a:avLst/>
          </a:prstGeom>
          <a:ln w="19050">
            <a:solidFill>
              <a:srgbClr val="50AC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A11CA0CC-EF71-49B4-A21E-3F48F79DAF26}"/>
              </a:ext>
            </a:extLst>
          </p:cNvPr>
          <p:cNvSpPr/>
          <p:nvPr/>
        </p:nvSpPr>
        <p:spPr>
          <a:xfrm>
            <a:off x="5556272" y="1916832"/>
            <a:ext cx="648072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546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A795C-F8D3-4F68-8470-70BDD4B44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A91A7-D47E-4939-977F-9C4BF55319E5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704930-0475-4135-8475-9A5C2B5CA1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7" t="17410" r="1147" b="16441"/>
          <a:stretch/>
        </p:blipFill>
        <p:spPr>
          <a:xfrm>
            <a:off x="3071664" y="3068960"/>
            <a:ext cx="6048672" cy="5040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E19C9D-8C87-45CD-8FE9-BCBE5ABF8A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3" t="3124" r="2152" b="12530"/>
          <a:stretch/>
        </p:blipFill>
        <p:spPr>
          <a:xfrm>
            <a:off x="3071671" y="3851187"/>
            <a:ext cx="5944045" cy="19442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24D282-E85B-4EA2-A8F8-E285153BE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506" y="753172"/>
            <a:ext cx="4982757" cy="22202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703F02-97F6-4B04-B991-A8F9DB4F3534}"/>
              </a:ext>
            </a:extLst>
          </p:cNvPr>
          <p:cNvSpPr/>
          <p:nvPr/>
        </p:nvSpPr>
        <p:spPr>
          <a:xfrm>
            <a:off x="2967044" y="2998546"/>
            <a:ext cx="6297315" cy="646485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B448BE-0109-4A8C-AA8C-9430AFF21602}"/>
              </a:ext>
            </a:extLst>
          </p:cNvPr>
          <p:cNvSpPr/>
          <p:nvPr/>
        </p:nvSpPr>
        <p:spPr>
          <a:xfrm>
            <a:off x="2947349" y="3851194"/>
            <a:ext cx="6297315" cy="2170101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AE65E9E-FF08-45C4-BD60-21EEDEC5D5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12"/>
          <a:stretch/>
        </p:blipFill>
        <p:spPr>
          <a:xfrm rot="10800000">
            <a:off x="2331700" y="4115444"/>
            <a:ext cx="615642" cy="621766"/>
          </a:xfrm>
          <a:prstGeom prst="ellipse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8C002DD-A19D-4151-AF40-E69548A4EAA7}"/>
              </a:ext>
            </a:extLst>
          </p:cNvPr>
          <p:cNvSpPr/>
          <p:nvPr/>
        </p:nvSpPr>
        <p:spPr>
          <a:xfrm>
            <a:off x="2978521" y="4293103"/>
            <a:ext cx="1029248" cy="266463"/>
          </a:xfrm>
          <a:prstGeom prst="roundRect">
            <a:avLst/>
          </a:prstGeom>
          <a:noFill/>
          <a:ln>
            <a:solidFill>
              <a:srgbClr val="50AC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5">
            <a:extLst>
              <a:ext uri="{FF2B5EF4-FFF2-40B4-BE49-F238E27FC236}">
                <a16:creationId xmlns:a16="http://schemas.microsoft.com/office/drawing/2014/main" id="{AB231F4B-B52D-47D8-AC57-4A9467DA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116" y="-43544"/>
            <a:ext cx="9189396" cy="634082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1800" dirty="0">
                <a:solidFill>
                  <a:schemeClr val="bg1"/>
                </a:solidFill>
              </a:rPr>
              <a:t>ACMG standards and guidelines</a:t>
            </a:r>
          </a:p>
        </p:txBody>
      </p:sp>
    </p:spTree>
    <p:extLst>
      <p:ext uri="{BB962C8B-B14F-4D97-AF65-F5344CB8AC3E}">
        <p14:creationId xmlns:p14="http://schemas.microsoft.com/office/powerpoint/2010/main" val="1842474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0417D-15CF-4A19-9E7D-C6A9528F0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A91A7-D47E-4939-977F-9C4BF55319E5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2284FC-B27C-4D2C-AB7B-D4E33293F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1916832"/>
            <a:ext cx="6264112" cy="1440160"/>
          </a:xfrm>
          <a:prstGeom prst="rect">
            <a:avLst/>
          </a:prstGeom>
        </p:spPr>
      </p:pic>
      <p:sp>
        <p:nvSpPr>
          <p:cNvPr id="12" name="Titre 5">
            <a:extLst>
              <a:ext uri="{FF2B5EF4-FFF2-40B4-BE49-F238E27FC236}">
                <a16:creationId xmlns:a16="http://schemas.microsoft.com/office/drawing/2014/main" id="{249A2258-D102-43B3-9114-AF41C777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27384"/>
            <a:ext cx="9145016" cy="634082"/>
          </a:xfr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1800" cap="small" dirty="0">
                <a:solidFill>
                  <a:schemeClr val="bg1"/>
                </a:solidFill>
              </a:rPr>
              <a:t>Classification ACMG avec ségrégation</a:t>
            </a:r>
          </a:p>
        </p:txBody>
      </p:sp>
    </p:spTree>
    <p:extLst>
      <p:ext uri="{BB962C8B-B14F-4D97-AF65-F5344CB8AC3E}">
        <p14:creationId xmlns:p14="http://schemas.microsoft.com/office/powerpoint/2010/main" val="5784094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FB0AD056E7934F8ED449FDA3E734E1" ma:contentTypeVersion="3" ma:contentTypeDescription="Crée un document." ma:contentTypeScope="" ma:versionID="ac39a52f260dd31e314dff60e8f3fb97">
  <xsd:schema xmlns:xsd="http://www.w3.org/2001/XMLSchema" xmlns:xs="http://www.w3.org/2001/XMLSchema" xmlns:p="http://schemas.microsoft.com/office/2006/metadata/properties" xmlns:ns2="9e28b38d-c73d-43d9-8e35-74644476c0b0" targetNamespace="http://schemas.microsoft.com/office/2006/metadata/properties" ma:root="true" ma:fieldsID="148f0ed6b9a863263c2d96ff1a9928f2" ns2:_="">
    <xsd:import namespace="9e28b38d-c73d-43d9-8e35-74644476c0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28b38d-c73d-43d9-8e35-74644476c0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39B829-C8F1-4F72-B2DD-55F8FBEC8230}">
  <ds:schemaRefs>
    <ds:schemaRef ds:uri="http://schemas.microsoft.com/office/infopath/2007/PartnerControls"/>
    <ds:schemaRef ds:uri="9e28b38d-c73d-43d9-8e35-74644476c0b0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9C68F6-D267-47D0-9539-FE6A6831B8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A7B817-77CD-4B5E-9997-670E0E5A61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28b38d-c73d-43d9-8e35-74644476c0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2757</TotalTime>
  <Words>1560</Words>
  <Application>Microsoft Macintosh PowerPoint</Application>
  <PresentationFormat>Grand écran</PresentationFormat>
  <Paragraphs>410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Helvetica</vt:lpstr>
      <vt:lpstr>Wingdings</vt:lpstr>
      <vt:lpstr>Thème Office</vt:lpstr>
      <vt:lpstr>1_Conception personnalisée</vt:lpstr>
      <vt:lpstr>Séquençage de l’exome chez des foetus avec anomalies échographiques  Detlef Trost, PhD Aïcha Boughalem, PhD</vt:lpstr>
      <vt:lpstr>introduction</vt:lpstr>
      <vt:lpstr>PLATEFORME NGS</vt:lpstr>
      <vt:lpstr>corrélation génotype / phénotype</vt:lpstr>
      <vt:lpstr>Présentation PowerPoint</vt:lpstr>
      <vt:lpstr>Analyse de ségrégation en TRIO</vt:lpstr>
      <vt:lpstr>Analyse de ségrégation</vt:lpstr>
      <vt:lpstr>ACMG standards and guidelines</vt:lpstr>
      <vt:lpstr>Classification ACMG avec ségrégation</vt:lpstr>
      <vt:lpstr>Diagnostic après Exome Postnatal</vt:lpstr>
      <vt:lpstr>Séquençage prénatal de l’Exome en TRIO</vt:lpstr>
      <vt:lpstr>Le phénotype prénatal d’une maladie rare  est souvent inconnu</vt:lpstr>
      <vt:lpstr>Diagnostic Prénatal CNTNAP1</vt:lpstr>
      <vt:lpstr>Présentation PowerPoint</vt:lpstr>
      <vt:lpstr>Présentation PowerPoint</vt:lpstr>
      <vt:lpstr>Diagnostic après Exome Trio Prénatal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 Gavard</dc:creator>
  <cp:lastModifiedBy>Microsoft Office User</cp:lastModifiedBy>
  <cp:revision>188</cp:revision>
  <dcterms:created xsi:type="dcterms:W3CDTF">2015-11-17T10:17:34Z</dcterms:created>
  <dcterms:modified xsi:type="dcterms:W3CDTF">2021-09-08T10:53:03Z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0x010100E5FB0AD056E7934F8ED449FDA3E734E1</vt:lpwstr>
  </property>
</Properties>
</file>