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8" r:id="rId1"/>
  </p:sldMasterIdLst>
  <p:notesMasterIdLst>
    <p:notesMasterId r:id="rId30"/>
  </p:notesMasterIdLst>
  <p:sldIdLst>
    <p:sldId id="256" r:id="rId2"/>
    <p:sldId id="278" r:id="rId3"/>
    <p:sldId id="291" r:id="rId4"/>
    <p:sldId id="276" r:id="rId5"/>
    <p:sldId id="259" r:id="rId6"/>
    <p:sldId id="282" r:id="rId7"/>
    <p:sldId id="266" r:id="rId8"/>
    <p:sldId id="272" r:id="rId9"/>
    <p:sldId id="273" r:id="rId10"/>
    <p:sldId id="267" r:id="rId11"/>
    <p:sldId id="269" r:id="rId12"/>
    <p:sldId id="274" r:id="rId13"/>
    <p:sldId id="265" r:id="rId14"/>
    <p:sldId id="290" r:id="rId15"/>
    <p:sldId id="263" r:id="rId16"/>
    <p:sldId id="277" r:id="rId17"/>
    <p:sldId id="279" r:id="rId18"/>
    <p:sldId id="281" r:id="rId19"/>
    <p:sldId id="289" r:id="rId20"/>
    <p:sldId id="261" r:id="rId21"/>
    <p:sldId id="287" r:id="rId22"/>
    <p:sldId id="285" r:id="rId23"/>
    <p:sldId id="262" r:id="rId24"/>
    <p:sldId id="284" r:id="rId25"/>
    <p:sldId id="260" r:id="rId26"/>
    <p:sldId id="275" r:id="rId27"/>
    <p:sldId id="271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22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192" y="168"/>
      </p:cViewPr>
      <p:guideLst/>
    </p:cSldViewPr>
  </p:slideViewPr>
  <p:outlineViewPr>
    <p:cViewPr>
      <p:scale>
        <a:sx n="33" d="100"/>
        <a:sy n="33" d="100"/>
      </p:scale>
      <p:origin x="0" y="-49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248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B6882-91CA-1C4D-8761-DF4BEF29D78A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4C360-E56C-E24A-B01B-A3501B2F9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30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Augmentation des CK </a:t>
            </a:r>
            <a:r>
              <a:rPr lang="fr-FR" dirty="0" err="1"/>
              <a:t>proinfl</a:t>
            </a:r>
            <a:r>
              <a:rPr lang="fr-FR" dirty="0"/>
              <a:t> type 1 , de IL 10 et 12 de MIP et TNF qui </a:t>
            </a:r>
            <a:r>
              <a:rPr lang="fr-FR" dirty="0" err="1"/>
              <a:t>contribueent</a:t>
            </a:r>
            <a:r>
              <a:rPr lang="fr-FR" dirty="0"/>
              <a:t> augmenter le </a:t>
            </a:r>
            <a:r>
              <a:rPr lang="fr-FR" dirty="0" err="1"/>
              <a:t>t</a:t>
            </a:r>
            <a:r>
              <a:rPr lang="fr-FR" dirty="0"/>
              <a:t> de clairance de l’HPV.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4C360-E56C-E24A-B01B-A3501B2F907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00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4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5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1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0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9/10/21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7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9/10/21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75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9/10/21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7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0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9/10/21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6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9/10/21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4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2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Deshmukh%20AA%5BAuthor%5D&amp;cauthor=true&amp;cauthor_uid=25444820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ncbi.nlm.nih.gov/pmc/articles/PMC634298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592AB5-F019-984F-BD0F-AF6C422663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Quelle place  pour la vaccination après </a:t>
            </a:r>
            <a:r>
              <a:rPr lang="fr-FR" dirty="0" err="1"/>
              <a:t>conisation</a:t>
            </a:r>
            <a:r>
              <a:rPr lang="fr-FR" dirty="0"/>
              <a:t>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7EF210-CB9A-EC49-912A-F59C7265A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370513"/>
            <a:ext cx="7315200" cy="914400"/>
          </a:xfrm>
        </p:spPr>
        <p:txBody>
          <a:bodyPr/>
          <a:lstStyle/>
          <a:p>
            <a:r>
              <a:rPr lang="fr-FR" dirty="0"/>
              <a:t>Dr. Katty </a:t>
            </a:r>
            <a:r>
              <a:rPr lang="fr-FR" dirty="0" err="1"/>
              <a:t>Ardaens</a:t>
            </a:r>
            <a:r>
              <a:rPr lang="fr-FR" dirty="0"/>
              <a:t> , </a:t>
            </a:r>
            <a:r>
              <a:rPr lang="fr-FR" dirty="0" err="1"/>
              <a:t>Hopital</a:t>
            </a:r>
            <a:r>
              <a:rPr lang="fr-FR" dirty="0"/>
              <a:t> Jeanne de Flandre.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53C1C36-AD6C-9D41-9E1A-FEF099163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358" y="405478"/>
            <a:ext cx="2645212" cy="178593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7B11444-0C3A-B845-888F-2F76B881F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492" y="2538410"/>
            <a:ext cx="2663078" cy="2015302"/>
          </a:xfrm>
          <a:prstGeom prst="rect">
            <a:avLst/>
          </a:prstGeom>
        </p:spPr>
      </p:pic>
      <p:pic>
        <p:nvPicPr>
          <p:cNvPr id="6" name="Picture 8" descr="chru 50 x 20 CMJN copier">
            <a:extLst>
              <a:ext uri="{FF2B5EF4-FFF2-40B4-BE49-F238E27FC236}">
                <a16:creationId xmlns:a16="http://schemas.microsoft.com/office/drawing/2014/main" id="{B1467BDA-2D8A-3849-B113-82E29E483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1" y="233713"/>
            <a:ext cx="2101506" cy="126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1">
            <a:extLst>
              <a:ext uri="{FF2B5EF4-FFF2-40B4-BE49-F238E27FC236}">
                <a16:creationId xmlns:a16="http://schemas.microsoft.com/office/drawing/2014/main" id="{6041689B-0071-1746-A91C-547319A6C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288" y="4967288"/>
            <a:ext cx="2592388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3A1BA02-7D7A-1941-BC09-7F3ECE4E753C}"/>
              </a:ext>
            </a:extLst>
          </p:cNvPr>
          <p:cNvSpPr txBox="1"/>
          <p:nvPr/>
        </p:nvSpPr>
        <p:spPr>
          <a:xfrm>
            <a:off x="640080" y="6318806"/>
            <a:ext cx="500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Conflit d’intérêt avec MSD( (oratrice occasionnelle)</a:t>
            </a:r>
          </a:p>
        </p:txBody>
      </p:sp>
    </p:spTree>
    <p:extLst>
      <p:ext uri="{BB962C8B-B14F-4D97-AF65-F5344CB8AC3E}">
        <p14:creationId xmlns:p14="http://schemas.microsoft.com/office/powerpoint/2010/main" val="145472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40C60-2538-1A4C-9485-C742DCE8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B616D64-A8C8-1D41-AF51-075328001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060" y="3476664"/>
            <a:ext cx="9288580" cy="3530210"/>
          </a:xfr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C45CD999-E0A1-3042-9739-32A92FD25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060" y="929509"/>
            <a:ext cx="9288580" cy="274148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CE92DF5-6B72-A14C-A9ED-15C4A92CBD64}"/>
              </a:ext>
            </a:extLst>
          </p:cNvPr>
          <p:cNvSpPr txBox="1"/>
          <p:nvPr/>
        </p:nvSpPr>
        <p:spPr>
          <a:xfrm>
            <a:off x="1726660" y="149511"/>
            <a:ext cx="8686993" cy="584775"/>
          </a:xfrm>
          <a:prstGeom prst="rect">
            <a:avLst/>
          </a:prstGeom>
          <a:gradFill>
            <a:gsLst>
              <a:gs pos="62012">
                <a:srgbClr val="F9DBAF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fr-FR" sz="3200" dirty="0"/>
              <a:t>Résultats selon la date de vaccination: pas de D.S.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A4F9F78-0034-9043-ABB5-A04D856FA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551" y="107418"/>
            <a:ext cx="863600" cy="10795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E1AD258-1A24-654E-8D0D-BED93A9ECB85}"/>
              </a:ext>
            </a:extLst>
          </p:cNvPr>
          <p:cNvSpPr txBox="1"/>
          <p:nvPr/>
        </p:nvSpPr>
        <p:spPr>
          <a:xfrm flipH="1">
            <a:off x="419628" y="2300250"/>
            <a:ext cx="1151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AVANT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8DC4356-92A4-F544-AEC2-C15EEA3D5B86}"/>
              </a:ext>
            </a:extLst>
          </p:cNvPr>
          <p:cNvSpPr txBox="1"/>
          <p:nvPr/>
        </p:nvSpPr>
        <p:spPr>
          <a:xfrm flipH="1">
            <a:off x="461421" y="4298383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APRES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CEFBAE4-57D6-CE4E-A858-2D7D8DB67C6D}"/>
              </a:ext>
            </a:extLst>
          </p:cNvPr>
          <p:cNvSpPr/>
          <p:nvPr/>
        </p:nvSpPr>
        <p:spPr>
          <a:xfrm>
            <a:off x="7287964" y="2506133"/>
            <a:ext cx="3498676" cy="58098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B0C63CE-8E51-1B4B-A18E-F653BC2EA4C4}"/>
              </a:ext>
            </a:extLst>
          </p:cNvPr>
          <p:cNvSpPr/>
          <p:nvPr/>
        </p:nvSpPr>
        <p:spPr>
          <a:xfrm>
            <a:off x="7406497" y="5733329"/>
            <a:ext cx="3498676" cy="58098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78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436AA1-38A5-D047-8613-F6D157FAA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ae</a:t>
            </a: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1EFBD9F-D664-454E-A3EF-0203FF42F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6" y="3910202"/>
            <a:ext cx="9047190" cy="256203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5AAB35-2086-564D-B5D4-AE6BE315D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696" y="1314450"/>
            <a:ext cx="9307861" cy="268854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EC847C8-5E6C-744B-92D7-C98D3E7F5E89}"/>
              </a:ext>
            </a:extLst>
          </p:cNvPr>
          <p:cNvSpPr txBox="1"/>
          <p:nvPr/>
        </p:nvSpPr>
        <p:spPr>
          <a:xfrm>
            <a:off x="252919" y="319144"/>
            <a:ext cx="10854638" cy="1077218"/>
          </a:xfrm>
          <a:prstGeom prst="rect">
            <a:avLst/>
          </a:prstGeom>
          <a:gradFill>
            <a:gsLst>
              <a:gs pos="62012">
                <a:srgbClr val="F9DBAF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fr-FR" sz="3200" dirty="0"/>
              <a:t>Résultats selon l’âge de la patiente au moment de la </a:t>
            </a:r>
            <a:r>
              <a:rPr lang="fr-FR" sz="3200" dirty="0" err="1"/>
              <a:t>conisation</a:t>
            </a:r>
            <a:r>
              <a:rPr lang="fr-FR" sz="3200" dirty="0"/>
              <a:t>:</a:t>
            </a:r>
          </a:p>
          <a:p>
            <a:r>
              <a:rPr lang="fr-FR" sz="3200" dirty="0"/>
              <a:t>pas de D.S.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CB17FB-C614-2440-82EA-48C2EB3A3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4272" y="319144"/>
            <a:ext cx="863600" cy="10795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1E7C1E0-7669-AB43-A159-C9234149455F}"/>
              </a:ext>
            </a:extLst>
          </p:cNvPr>
          <p:cNvSpPr txBox="1"/>
          <p:nvPr/>
        </p:nvSpPr>
        <p:spPr>
          <a:xfrm>
            <a:off x="252919" y="2421467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&lt; 26 ans.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5C3A1A-5FBC-DF41-81AA-5E2AAB446400}"/>
              </a:ext>
            </a:extLst>
          </p:cNvPr>
          <p:cNvSpPr txBox="1"/>
          <p:nvPr/>
        </p:nvSpPr>
        <p:spPr>
          <a:xfrm>
            <a:off x="252919" y="4767467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&gt; 26 ans.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B8D4142-43BD-114C-BB1C-52B643DDC6C0}"/>
              </a:ext>
            </a:extLst>
          </p:cNvPr>
          <p:cNvSpPr/>
          <p:nvPr/>
        </p:nvSpPr>
        <p:spPr>
          <a:xfrm>
            <a:off x="7077634" y="2943426"/>
            <a:ext cx="3498676" cy="58098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562A285-6EB1-164E-8BAB-A13EA9CC5973}"/>
              </a:ext>
            </a:extLst>
          </p:cNvPr>
          <p:cNvSpPr/>
          <p:nvPr/>
        </p:nvSpPr>
        <p:spPr>
          <a:xfrm>
            <a:off x="7233546" y="5434530"/>
            <a:ext cx="3498676" cy="58098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46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4D866-AFDD-F84B-9920-06F7D1C4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34EE1A-8A4A-A34E-AFB0-CA7F9AC9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14" y="72031"/>
            <a:ext cx="11657116" cy="3136392"/>
          </a:xfrm>
          <a:gradFill>
            <a:gsLst>
              <a:gs pos="62012">
                <a:srgbClr val="F9DBAF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fr-FR" sz="2800" dirty="0"/>
              <a:t>La vaccination diminuerait de </a:t>
            </a:r>
            <a:r>
              <a:rPr lang="fr-FR" sz="2800" b="1" dirty="0"/>
              <a:t>59% le risque de récidives de CIN2+. RR= 0</a:t>
            </a:r>
            <a:r>
              <a:rPr lang="fr-FR" sz="2800" dirty="0"/>
              <a:t>,41</a:t>
            </a:r>
          </a:p>
          <a:p>
            <a:pPr lvl="1"/>
            <a:r>
              <a:rPr lang="fr-FR" sz="2600" dirty="0"/>
              <a:t>RA= 3,1% si vaccinées</a:t>
            </a:r>
          </a:p>
          <a:p>
            <a:pPr lvl="1"/>
            <a:r>
              <a:rPr lang="fr-FR" sz="2600" dirty="0"/>
              <a:t>RA= 5,3% si pas vaccinées.</a:t>
            </a:r>
          </a:p>
          <a:p>
            <a:r>
              <a:rPr lang="fr-FR" sz="2800" dirty="0"/>
              <a:t>Bénéfice supérieur si HPV 16 ou 18.</a:t>
            </a:r>
          </a:p>
          <a:p>
            <a:r>
              <a:rPr lang="fr-FR" sz="2800" b="1" dirty="0"/>
              <a:t>NNV= 45.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5654B0-2806-5D43-9757-05351D065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" y="2845035"/>
            <a:ext cx="5990719" cy="21605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413EAE6-3359-3D4D-AFBF-1CBC3D0A7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9" y="5012180"/>
            <a:ext cx="6661680" cy="19176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1924DF2-CBDE-A643-8490-8FA945FA7BC3}"/>
              </a:ext>
            </a:extLst>
          </p:cNvPr>
          <p:cNvSpPr txBox="1"/>
          <p:nvPr/>
        </p:nvSpPr>
        <p:spPr>
          <a:xfrm>
            <a:off x="7243763" y="3424428"/>
            <a:ext cx="31429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N=2984</a:t>
            </a:r>
          </a:p>
          <a:p>
            <a:r>
              <a:rPr lang="fr-FR" dirty="0"/>
              <a:t>Vaccin après </a:t>
            </a:r>
            <a:r>
              <a:rPr lang="fr-FR" dirty="0" err="1"/>
              <a:t>conisation</a:t>
            </a:r>
            <a:endParaRPr lang="fr-FR" dirty="0"/>
          </a:p>
          <a:p>
            <a:r>
              <a:rPr lang="fr-FR" sz="2800" dirty="0"/>
              <a:t>RR= 0,36 (0,23-0,55)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3F7CCF-8D95-064F-B47C-BF960D457AFF}"/>
              </a:ext>
            </a:extLst>
          </p:cNvPr>
          <p:cNvSpPr txBox="1"/>
          <p:nvPr/>
        </p:nvSpPr>
        <p:spPr>
          <a:xfrm>
            <a:off x="7243763" y="5509339"/>
            <a:ext cx="337605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N=2912</a:t>
            </a:r>
          </a:p>
          <a:p>
            <a:r>
              <a:rPr lang="fr-FR" dirty="0"/>
              <a:t>Vaccin avant ou  après  </a:t>
            </a:r>
            <a:r>
              <a:rPr lang="fr-FR" dirty="0" err="1"/>
              <a:t>conisation</a:t>
            </a:r>
            <a:endParaRPr lang="fr-FR" dirty="0"/>
          </a:p>
          <a:p>
            <a:r>
              <a:rPr lang="fr-FR" sz="2800" dirty="0"/>
              <a:t>OR= 0,34 (0,21-0,54)</a:t>
            </a:r>
          </a:p>
          <a:p>
            <a:r>
              <a:rPr lang="fr-FR" dirty="0"/>
              <a:t>NNV= 27</a:t>
            </a:r>
          </a:p>
        </p:txBody>
      </p:sp>
    </p:spTree>
    <p:extLst>
      <p:ext uri="{BB962C8B-B14F-4D97-AF65-F5344CB8AC3E}">
        <p14:creationId xmlns:p14="http://schemas.microsoft.com/office/powerpoint/2010/main" val="1198076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679669-041E-7F44-AEF3-F1E5A253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Intérêt de la vaccination chez les femmes avec test HPV </a:t>
            </a:r>
            <a:r>
              <a:rPr lang="fr-FR" dirty="0" err="1"/>
              <a:t>neg</a:t>
            </a:r>
            <a:r>
              <a:rPr lang="fr-FR" dirty="0"/>
              <a:t> en post op.</a:t>
            </a:r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AC020724-4E84-5F47-926B-A8ABD673D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066" y="1454890"/>
            <a:ext cx="7315200" cy="512064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F11410B-CDE8-F048-8AAE-4E3593A5E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100" y="1685619"/>
            <a:ext cx="3184724" cy="260628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D0D1F87-4763-1E42-9D10-14BD6370E8C6}"/>
              </a:ext>
            </a:extLst>
          </p:cNvPr>
          <p:cNvSpPr txBox="1"/>
          <p:nvPr/>
        </p:nvSpPr>
        <p:spPr>
          <a:xfrm>
            <a:off x="3505508" y="1947980"/>
            <a:ext cx="50719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N=178 </a:t>
            </a:r>
            <a:r>
              <a:rPr lang="fr-FR" dirty="0" err="1"/>
              <a:t>conisées</a:t>
            </a:r>
            <a:endParaRPr lang="fr-FR" dirty="0"/>
          </a:p>
          <a:p>
            <a:r>
              <a:rPr lang="fr-FR" b="1" dirty="0"/>
              <a:t>Test HPV post op </a:t>
            </a:r>
            <a:r>
              <a:rPr lang="fr-FR" b="1" dirty="0" err="1"/>
              <a:t>neg</a:t>
            </a:r>
            <a:r>
              <a:rPr lang="fr-FR" b="1" dirty="0"/>
              <a:t> </a:t>
            </a:r>
            <a:r>
              <a:rPr lang="fr-FR" dirty="0"/>
              <a:t>à 3 mois, </a:t>
            </a:r>
            <a:r>
              <a:rPr lang="fr-FR" dirty="0" err="1"/>
              <a:t>colpo</a:t>
            </a:r>
            <a:r>
              <a:rPr lang="fr-FR" dirty="0"/>
              <a:t> et </a:t>
            </a:r>
            <a:r>
              <a:rPr lang="fr-FR" dirty="0" err="1"/>
              <a:t>cyto</a:t>
            </a:r>
            <a:r>
              <a:rPr lang="fr-FR" dirty="0"/>
              <a:t> </a:t>
            </a:r>
            <a:r>
              <a:rPr lang="fr-FR" dirty="0" err="1"/>
              <a:t>nales</a:t>
            </a:r>
            <a:r>
              <a:rPr lang="fr-FR" dirty="0"/>
              <a:t>.</a:t>
            </a:r>
          </a:p>
          <a:p>
            <a:r>
              <a:rPr lang="fr-FR" dirty="0"/>
              <a:t>Objectif: incidence de pathologies HPV induites.</a:t>
            </a:r>
          </a:p>
          <a:p>
            <a:endParaRPr lang="fr-FR" dirty="0"/>
          </a:p>
          <a:p>
            <a:r>
              <a:rPr lang="fr-FR" b="1" dirty="0"/>
              <a:t>Randomisation</a:t>
            </a:r>
            <a:r>
              <a:rPr lang="fr-FR" dirty="0"/>
              <a:t> vaccinées (</a:t>
            </a:r>
            <a:r>
              <a:rPr lang="fr-FR" dirty="0" err="1"/>
              <a:t>qV</a:t>
            </a:r>
            <a:r>
              <a:rPr lang="fr-FR" dirty="0"/>
              <a:t>) à 3mois </a:t>
            </a:r>
          </a:p>
          <a:p>
            <a:r>
              <a:rPr lang="fr-FR" dirty="0"/>
              <a:t>vs non vaccinées.</a:t>
            </a:r>
          </a:p>
          <a:p>
            <a:r>
              <a:rPr lang="fr-FR" dirty="0"/>
              <a:t>Suivi 3 ans.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99C7E0E-3DBA-2F45-AA46-00D38278EEFE}"/>
              </a:ext>
            </a:extLst>
          </p:cNvPr>
          <p:cNvSpPr txBox="1"/>
          <p:nvPr/>
        </p:nvSpPr>
        <p:spPr>
          <a:xfrm>
            <a:off x="3516618" y="4881508"/>
            <a:ext cx="8285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13,5% de récidives chez les non-v vs 3,4% chez les v. (p=0.027)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EB0949E-E191-594C-83C3-EBA3D6491109}"/>
              </a:ext>
            </a:extLst>
          </p:cNvPr>
          <p:cNvSpPr txBox="1"/>
          <p:nvPr/>
        </p:nvSpPr>
        <p:spPr>
          <a:xfrm>
            <a:off x="8863161" y="3388661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Courbes de survie sans récidives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4424D97-055E-B640-BF54-A6145237F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235" y="0"/>
            <a:ext cx="6431001" cy="178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05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EE6C048-BEF8-824D-90D9-7B113A6C1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6068" y="660400"/>
            <a:ext cx="8844142" cy="5520267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23C0601-07A4-094F-B2C9-49DDA317BDB1}"/>
              </a:ext>
            </a:extLst>
          </p:cNvPr>
          <p:cNvSpPr txBox="1"/>
          <p:nvPr/>
        </p:nvSpPr>
        <p:spPr>
          <a:xfrm>
            <a:off x="4741333" y="6400800"/>
            <a:ext cx="650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D’après une présentation de </a:t>
            </a:r>
            <a:r>
              <a:rPr lang="fr-FR" i="1" dirty="0" err="1"/>
              <a:t>Kyrgiou</a:t>
            </a:r>
            <a:r>
              <a:rPr lang="fr-FR" i="1" dirty="0"/>
              <a:t> M. </a:t>
            </a:r>
            <a:r>
              <a:rPr lang="fr-FR" i="1" dirty="0" err="1"/>
              <a:t>Eurogin</a:t>
            </a:r>
            <a:r>
              <a:rPr lang="fr-FR" i="1" dirty="0"/>
              <a:t>, 2021, session  CS01</a:t>
            </a:r>
            <a:r>
              <a:rPr lang="fr-FR" dirty="0"/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655CF19-1F52-0846-A28D-9FF96A48EFED}"/>
              </a:ext>
            </a:extLst>
          </p:cNvPr>
          <p:cNvSpPr txBox="1"/>
          <p:nvPr/>
        </p:nvSpPr>
        <p:spPr>
          <a:xfrm>
            <a:off x="457200" y="287867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Métaanalyse</a:t>
            </a:r>
            <a:r>
              <a:rPr lang="fr-FR" dirty="0"/>
              <a:t> de 18 études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BF82104-ED1D-1247-9596-F9080669BF17}"/>
              </a:ext>
            </a:extLst>
          </p:cNvPr>
          <p:cNvSpPr txBox="1"/>
          <p:nvPr/>
        </p:nvSpPr>
        <p:spPr>
          <a:xfrm>
            <a:off x="389467" y="2489200"/>
            <a:ext cx="14334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RR= 0, 41</a:t>
            </a:r>
          </a:p>
          <a:p>
            <a:r>
              <a:rPr lang="fr-FR" dirty="0"/>
              <a:t>  (0, 28-0,59)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AA8BE8E-49B3-D74A-9783-F3C77810B413}"/>
              </a:ext>
            </a:extLst>
          </p:cNvPr>
          <p:cNvSpPr txBox="1"/>
          <p:nvPr/>
        </p:nvSpPr>
        <p:spPr>
          <a:xfrm>
            <a:off x="1026821" y="5996001"/>
            <a:ext cx="297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Kachagias</a:t>
            </a:r>
            <a:r>
              <a:rPr lang="fr-FR" i="1" dirty="0"/>
              <a:t> et al,2021.on </a:t>
            </a:r>
            <a:r>
              <a:rPr lang="fr-FR" i="1" dirty="0" err="1"/>
              <a:t>press</a:t>
            </a:r>
            <a:r>
              <a:rPr lang="fr-FR" i="1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347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87F7E5-5756-A74F-AF67-97FDC719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Intérêt dans la prévention d’autres lésions  précurseurs?</a:t>
            </a:r>
            <a:br>
              <a:rPr lang="fr-FR" dirty="0"/>
            </a:br>
            <a:r>
              <a:rPr lang="fr-FR" dirty="0"/>
              <a:t>Les AIN.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FF81D16-E343-514D-967D-452F84362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188227"/>
            <a:ext cx="5829300" cy="187122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4A4DAD1-7F8F-F244-BEBB-30FFD5FDBF6E}"/>
              </a:ext>
            </a:extLst>
          </p:cNvPr>
          <p:cNvSpPr txBox="1"/>
          <p:nvPr/>
        </p:nvSpPr>
        <p:spPr>
          <a:xfrm>
            <a:off x="4200525" y="2224099"/>
            <a:ext cx="5852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N=202 MSM traités pour AIN-HG.</a:t>
            </a:r>
          </a:p>
          <a:p>
            <a:r>
              <a:rPr lang="fr-FR" sz="2400" dirty="0"/>
              <a:t>13,6% de récidives chez les vaccinés vs 30,7%</a:t>
            </a:r>
          </a:p>
          <a:p>
            <a:r>
              <a:rPr lang="fr-FR" sz="2400" dirty="0"/>
              <a:t>HR=0,50 ( 0,21-0,98</a:t>
            </a:r>
            <a:r>
              <a:rPr lang="fr-FR" dirty="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912B72-1CE7-DA4A-A887-D63D5FA36E01}"/>
              </a:ext>
            </a:extLst>
          </p:cNvPr>
          <p:cNvSpPr/>
          <p:nvPr/>
        </p:nvSpPr>
        <p:spPr>
          <a:xfrm>
            <a:off x="4343399" y="3589080"/>
            <a:ext cx="7286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err="1">
                <a:solidFill>
                  <a:srgbClr val="000000"/>
                </a:solidFill>
                <a:latin typeface="arial" panose="020B0604020202020204" pitchFamily="34" charset="0"/>
              </a:rPr>
              <a:t>Clinical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0000"/>
                </a:solidFill>
                <a:latin typeface="arial" panose="020B0604020202020204" pitchFamily="34" charset="0"/>
              </a:rPr>
              <a:t>Effectiveness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fr-FR" i="1" dirty="0" err="1">
                <a:solidFill>
                  <a:srgbClr val="000000"/>
                </a:solidFill>
                <a:latin typeface="arial" panose="020B0604020202020204" pitchFamily="34" charset="0"/>
              </a:rPr>
              <a:t>Cost-Effectiveness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 of Quadrivalent </a:t>
            </a:r>
            <a:r>
              <a:rPr lang="fr-FR" i="1" dirty="0" err="1">
                <a:solidFill>
                  <a:srgbClr val="000000"/>
                </a:solidFill>
                <a:latin typeface="arial" panose="020B0604020202020204" pitchFamily="34" charset="0"/>
              </a:rPr>
              <a:t>Human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 Papillomavirus Vaccination in HIV-</a:t>
            </a:r>
            <a:r>
              <a:rPr lang="fr-FR" i="1" dirty="0" err="1">
                <a:solidFill>
                  <a:srgbClr val="000000"/>
                </a:solidFill>
                <a:latin typeface="arial" panose="020B0604020202020204" pitchFamily="34" charset="0"/>
              </a:rPr>
              <a:t>Negative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 Men </a:t>
            </a:r>
            <a:r>
              <a:rPr lang="fr-FR" i="1" dirty="0" err="1">
                <a:solidFill>
                  <a:srgbClr val="000000"/>
                </a:solidFill>
                <a:latin typeface="arial" panose="020B0604020202020204" pitchFamily="34" charset="0"/>
              </a:rPr>
              <a:t>Who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 Have </a:t>
            </a:r>
            <a:r>
              <a:rPr lang="fr-FR" i="1" dirty="0" err="1">
                <a:solidFill>
                  <a:srgbClr val="000000"/>
                </a:solidFill>
                <a:latin typeface="arial" panose="020B0604020202020204" pitchFamily="34" charset="0"/>
              </a:rPr>
              <a:t>Sex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0000"/>
                </a:solidFill>
                <a:latin typeface="arial" panose="020B0604020202020204" pitchFamily="34" charset="0"/>
              </a:rPr>
              <a:t>with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 Men to </a:t>
            </a:r>
            <a:r>
              <a:rPr lang="fr-FR" i="1" dirty="0" err="1">
                <a:solidFill>
                  <a:srgbClr val="000000"/>
                </a:solidFill>
                <a:latin typeface="arial" panose="020B0604020202020204" pitchFamily="34" charset="0"/>
              </a:rPr>
              <a:t>Prevent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0000"/>
                </a:solidFill>
                <a:latin typeface="arial" panose="020B0604020202020204" pitchFamily="34" charset="0"/>
              </a:rPr>
              <a:t>Recurrent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 High-Grade Anal </a:t>
            </a:r>
            <a:r>
              <a:rPr lang="fr-FR" i="1" dirty="0" err="1">
                <a:solidFill>
                  <a:srgbClr val="000000"/>
                </a:solidFill>
                <a:latin typeface="arial" panose="020B0604020202020204" pitchFamily="34" charset="0"/>
              </a:rPr>
              <a:t>Intraepithelial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0000"/>
                </a:solidFill>
                <a:latin typeface="arial" panose="020B0604020202020204" pitchFamily="34" charset="0"/>
              </a:rPr>
              <a:t>Neoplasia</a:t>
            </a:r>
            <a:endParaRPr lang="fr-FR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i="1" dirty="0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Ashish A. Deshmukh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</a:p>
          <a:p>
            <a:r>
              <a:rPr lang="fr-FR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Vaccine 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2014, Nov.</a:t>
            </a:r>
            <a:endParaRPr lang="fr-FR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C9EE386-E35A-DC4A-877C-55FF4707E8F7}"/>
              </a:ext>
            </a:extLst>
          </p:cNvPr>
          <p:cNvSpPr txBox="1"/>
          <p:nvPr/>
        </p:nvSpPr>
        <p:spPr>
          <a:xfrm>
            <a:off x="4343399" y="5066408"/>
            <a:ext cx="7354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Modélisation  mathématique: MSM traités pour AIN-HG.</a:t>
            </a:r>
          </a:p>
          <a:p>
            <a:r>
              <a:rPr lang="fr-FR" sz="2400" dirty="0"/>
              <a:t>Réduction de 61% du risque de K anus .</a:t>
            </a:r>
          </a:p>
        </p:txBody>
      </p:sp>
    </p:spTree>
    <p:extLst>
      <p:ext uri="{BB962C8B-B14F-4D97-AF65-F5344CB8AC3E}">
        <p14:creationId xmlns:p14="http://schemas.microsoft.com/office/powerpoint/2010/main" val="1332333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195261-3EA6-5049-AB2B-4E1CF6D7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Bénéfices futurs?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55379C-29BE-6E43-8B1D-E54B961B85E9}"/>
              </a:ext>
            </a:extLst>
          </p:cNvPr>
          <p:cNvSpPr/>
          <p:nvPr/>
        </p:nvSpPr>
        <p:spPr>
          <a:xfrm>
            <a:off x="5300558" y="1888093"/>
            <a:ext cx="5606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hlinkClick r:id="rId2"/>
              </a:rPr>
              <a:t>Gilbert CD et al. Br J Cancer</a:t>
            </a:r>
            <a:r>
              <a:rPr lang="fr-FR" i="1" dirty="0"/>
              <a:t>. 2019 Jan 22; 120(2): 256–268.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FD5D2878-6635-0F4B-BCD6-B4774FBB3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2987" y="2614613"/>
            <a:ext cx="8228065" cy="3110407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85D67D-0664-9845-A320-BBE348192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52" y="8493"/>
            <a:ext cx="10452100" cy="1879600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830EADA-A3C7-FF47-B7A1-DF12EDF4FAAC}"/>
              </a:ext>
            </a:extLst>
          </p:cNvPr>
          <p:cNvCxnSpPr>
            <a:cxnSpLocks/>
          </p:cNvCxnSpPr>
          <p:nvPr/>
        </p:nvCxnSpPr>
        <p:spPr>
          <a:xfrm>
            <a:off x="3759200" y="4690533"/>
            <a:ext cx="765386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F117180-A727-444D-B8DB-84C8F3CA19CC}"/>
              </a:ext>
            </a:extLst>
          </p:cNvPr>
          <p:cNvCxnSpPr>
            <a:cxnSpLocks/>
          </p:cNvCxnSpPr>
          <p:nvPr/>
        </p:nvCxnSpPr>
        <p:spPr>
          <a:xfrm>
            <a:off x="7162800" y="4944533"/>
            <a:ext cx="425026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1DB5F55-9BC8-B442-8E7C-057D74B0ACFF}"/>
              </a:ext>
            </a:extLst>
          </p:cNvPr>
          <p:cNvCxnSpPr>
            <a:cxnSpLocks/>
          </p:cNvCxnSpPr>
          <p:nvPr/>
        </p:nvCxnSpPr>
        <p:spPr>
          <a:xfrm>
            <a:off x="3928533" y="5725020"/>
            <a:ext cx="765386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34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87F7E5-5756-A74F-AF67-97FDC719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Intérêt dans la prévention d’autres lésions  précurseurs?</a:t>
            </a:r>
            <a:br>
              <a:rPr lang="fr-FR" dirty="0"/>
            </a:br>
            <a:r>
              <a:rPr lang="fr-FR" dirty="0"/>
              <a:t>HSIL vulvaires.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62B811F-AF4A-1645-9545-609804C9C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0" y="0"/>
            <a:ext cx="7630160" cy="168090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A2802E6-1266-0843-ABB2-14DE0929C109}"/>
              </a:ext>
            </a:extLst>
          </p:cNvPr>
          <p:cNvSpPr txBox="1"/>
          <p:nvPr/>
        </p:nvSpPr>
        <p:spPr>
          <a:xfrm>
            <a:off x="3464983" y="1924253"/>
            <a:ext cx="49728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N= 149</a:t>
            </a:r>
          </a:p>
          <a:p>
            <a:r>
              <a:rPr lang="fr-FR" dirty="0"/>
              <a:t>Suivi : 7 ans.</a:t>
            </a:r>
          </a:p>
          <a:p>
            <a:r>
              <a:rPr lang="fr-FR" dirty="0"/>
              <a:t>Étude prospective cas contrôle</a:t>
            </a:r>
          </a:p>
          <a:p>
            <a:r>
              <a:rPr lang="fr-FR" dirty="0"/>
              <a:t>Q vaccine</a:t>
            </a:r>
          </a:p>
          <a:p>
            <a:r>
              <a:rPr lang="fr-FR" dirty="0"/>
              <a:t>Pas de DS statut HPV post op ( 34% vs 26,2% N.S.)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6A5D158-136C-934E-9FA8-2C7F887C9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490" y="3120537"/>
            <a:ext cx="3826510" cy="313141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C10AAE5-9601-8B48-B61F-BA72A7B10B6C}"/>
              </a:ext>
            </a:extLst>
          </p:cNvPr>
          <p:cNvSpPr txBox="1"/>
          <p:nvPr/>
        </p:nvSpPr>
        <p:spPr>
          <a:xfrm>
            <a:off x="3506088" y="3644178"/>
            <a:ext cx="3687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Resultats</a:t>
            </a:r>
            <a:r>
              <a:rPr lang="fr-FR" dirty="0"/>
              <a:t>: 32% récidives NV vs 19% V</a:t>
            </a:r>
          </a:p>
          <a:p>
            <a:r>
              <a:rPr lang="fr-FR" dirty="0"/>
              <a:t>Pas de DS entre les 2 groupes (NS)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0D540A8-21BA-EE42-8E23-9A0DCB0A3E93}"/>
              </a:ext>
            </a:extLst>
          </p:cNvPr>
          <p:cNvSpPr txBox="1"/>
          <p:nvPr/>
        </p:nvSpPr>
        <p:spPr>
          <a:xfrm>
            <a:off x="3506088" y="4840462"/>
            <a:ext cx="4903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Sous groupe « réactivation » : 22,3% NV vs 4,8% V</a:t>
            </a:r>
          </a:p>
          <a:p>
            <a:r>
              <a:rPr lang="fr-FR" dirty="0"/>
              <a:t>P=0,001 : </a:t>
            </a:r>
            <a:r>
              <a:rPr lang="fr-FR" dirty="0" err="1"/>
              <a:t>reduction</a:t>
            </a:r>
            <a:r>
              <a:rPr lang="fr-FR" dirty="0"/>
              <a:t> de -78%.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A9E8B4-211F-7E43-BCDF-AB0A1F2BC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245" y="0"/>
            <a:ext cx="2159000" cy="825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CB5ADF-A802-364D-A10F-EEE1382D0F80}"/>
              </a:ext>
            </a:extLst>
          </p:cNvPr>
          <p:cNvSpPr/>
          <p:nvPr/>
        </p:nvSpPr>
        <p:spPr>
          <a:xfrm>
            <a:off x="558802" y="412750"/>
            <a:ext cx="8144932" cy="46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Ghelardi</a:t>
            </a:r>
            <a:r>
              <a:rPr lang="fr-FR" dirty="0">
                <a:solidFill>
                  <a:schemeClr val="tx1"/>
                </a:solidFill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9466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44B902-12CE-B041-A682-D563C165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dirty="0"/>
            </a:br>
            <a:br>
              <a:rPr lang="fr-FR" dirty="0"/>
            </a:br>
            <a:r>
              <a:rPr lang="fr-FR" dirty="0"/>
              <a:t> Si çà marche ,  comment çà        marche?</a:t>
            </a:r>
            <a:br>
              <a:rPr lang="fr-FR" dirty="0"/>
            </a:br>
            <a:r>
              <a:rPr lang="fr-FR" dirty="0"/>
              <a:t>Hypothèses: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E9BB448-F1BC-5E4F-BFFD-568DDCC86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2975" y="789641"/>
            <a:ext cx="1282700" cy="1735418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A8A22E0-9241-2346-B389-99471B8AD7D2}"/>
              </a:ext>
            </a:extLst>
          </p:cNvPr>
          <p:cNvSpPr txBox="1"/>
          <p:nvPr/>
        </p:nvSpPr>
        <p:spPr>
          <a:xfrm>
            <a:off x="3890457" y="385173"/>
            <a:ext cx="6903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 vaccin n’est pas thérapeutique.</a:t>
            </a:r>
          </a:p>
          <a:p>
            <a:endParaRPr lang="fr-FR" sz="2400" dirty="0"/>
          </a:p>
          <a:p>
            <a:r>
              <a:rPr lang="fr-FR" sz="2400" dirty="0"/>
              <a:t>Les récidives peuvent s’expliquer :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Persistance d’un test HPV + post op.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Nouvelle infection par un autre HPV: infection «  de novo ».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Réactivation  d’un virus latent 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062F8E-15EE-F84D-BC98-7411E20A9A13}"/>
              </a:ext>
            </a:extLst>
          </p:cNvPr>
          <p:cNvSpPr txBox="1"/>
          <p:nvPr/>
        </p:nvSpPr>
        <p:spPr>
          <a:xfrm>
            <a:off x="4145994" y="3287268"/>
            <a:ext cx="7659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La chirurgie enlève la lésion </a:t>
            </a:r>
          </a:p>
          <a:p>
            <a:r>
              <a:rPr lang="fr-FR" sz="2400" dirty="0"/>
              <a:t>mais possibilité de garder </a:t>
            </a:r>
            <a:r>
              <a:rPr lang="fr-FR" sz="2400" b="1" dirty="0">
                <a:solidFill>
                  <a:schemeClr val="accent6"/>
                </a:solidFill>
              </a:rPr>
              <a:t>du virus « latent » </a:t>
            </a:r>
            <a:r>
              <a:rPr lang="fr-FR" sz="2400" dirty="0"/>
              <a:t>dans les tissus</a:t>
            </a:r>
          </a:p>
          <a:p>
            <a:r>
              <a:rPr lang="fr-FR" sz="2400" dirty="0"/>
              <a:t>avoisinants 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54F6B1-5353-524F-BCC8-428C770B189E}"/>
              </a:ext>
            </a:extLst>
          </p:cNvPr>
          <p:cNvSpPr/>
          <p:nvPr/>
        </p:nvSpPr>
        <p:spPr>
          <a:xfrm>
            <a:off x="4221480" y="4712036"/>
            <a:ext cx="7254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La vaccination, en boostant l’immunité ,↓ le risque </a:t>
            </a:r>
          </a:p>
          <a:p>
            <a:r>
              <a:rPr lang="fr-FR" sz="2400" dirty="0"/>
              <a:t>de réactivation de virus latents et ↓ du risque d’évolution vers une infection </a:t>
            </a:r>
            <a:r>
              <a:rPr lang="fr-FR" sz="2400" dirty="0" err="1"/>
              <a:t>transformante</a:t>
            </a:r>
            <a:r>
              <a:rPr lang="fr-FR" sz="2400" dirty="0"/>
              <a:t>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E7E5BD-4A4D-4B4B-A40E-F644014CCEF4}"/>
              </a:ext>
            </a:extLst>
          </p:cNvPr>
          <p:cNvSpPr txBox="1"/>
          <p:nvPr/>
        </p:nvSpPr>
        <p:spPr>
          <a:xfrm>
            <a:off x="8778944" y="6365174"/>
            <a:ext cx="305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Velentzis</a:t>
            </a:r>
            <a:r>
              <a:rPr lang="fr-FR" i="1" dirty="0"/>
              <a:t> L.S. </a:t>
            </a:r>
            <a:r>
              <a:rPr lang="fr-FR" i="1" dirty="0" err="1"/>
              <a:t>Climacteric</a:t>
            </a:r>
            <a:r>
              <a:rPr lang="fr-FR" i="1" dirty="0"/>
              <a:t> 2019.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2651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CFBE5-3926-4A41-B43A-CC2713FA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RCT</a:t>
            </a:r>
            <a:br>
              <a:rPr lang="fr-FR" dirty="0"/>
            </a:br>
            <a:r>
              <a:rPr lang="fr-FR" dirty="0"/>
              <a:t>Essai </a:t>
            </a:r>
            <a:r>
              <a:rPr lang="fr-FR" dirty="0" err="1"/>
              <a:t>Novel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87B5B67-5B5B-2F4A-8F44-7438386D7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267" y="1102734"/>
            <a:ext cx="8890000" cy="511089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7796D49-37E4-5443-AE72-3605EDC24045}"/>
              </a:ext>
            </a:extLst>
          </p:cNvPr>
          <p:cNvSpPr txBox="1"/>
          <p:nvPr/>
        </p:nvSpPr>
        <p:spPr>
          <a:xfrm>
            <a:off x="6791286" y="5654187"/>
            <a:ext cx="3801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Résultats attendus 2023.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6E7756-D18D-4749-A2FA-434042919944}"/>
              </a:ext>
            </a:extLst>
          </p:cNvPr>
          <p:cNvSpPr txBox="1"/>
          <p:nvPr/>
        </p:nvSpPr>
        <p:spPr>
          <a:xfrm>
            <a:off x="5585961" y="6488668"/>
            <a:ext cx="650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D’après une présentation de </a:t>
            </a:r>
            <a:r>
              <a:rPr lang="fr-FR" i="1"/>
              <a:t>Kyrgiou</a:t>
            </a:r>
            <a:r>
              <a:rPr lang="fr-FR" i="1" dirty="0"/>
              <a:t> M. </a:t>
            </a:r>
            <a:r>
              <a:rPr lang="fr-FR" i="1" dirty="0" err="1"/>
              <a:t>Eurogin</a:t>
            </a:r>
            <a:r>
              <a:rPr lang="fr-FR" i="1" dirty="0"/>
              <a:t>, 2021, session  CS01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231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258E77-7C6E-1241-A764-8B836851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7C76480-1013-6046-A416-03D13B34133E}"/>
              </a:ext>
            </a:extLst>
          </p:cNvPr>
          <p:cNvSpPr txBox="1">
            <a:spLocks/>
          </p:cNvSpPr>
          <p:nvPr/>
        </p:nvSpPr>
        <p:spPr>
          <a:xfrm>
            <a:off x="82840" y="1889242"/>
            <a:ext cx="3507853" cy="307037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/>
              <a:t>Risque </a:t>
            </a:r>
            <a:r>
              <a:rPr lang="fr-FR" sz="2800" dirty="0"/>
              <a:t>de CIN résiduel / persistant après traitement de CIN-HG </a:t>
            </a:r>
          </a:p>
          <a:p>
            <a:pPr marL="0" indent="0">
              <a:buNone/>
            </a:pPr>
            <a:r>
              <a:rPr lang="fr-FR" dirty="0"/>
              <a:t>              </a:t>
            </a:r>
            <a:r>
              <a:rPr lang="fr-FR" dirty="0">
                <a:solidFill>
                  <a:schemeClr val="tx1"/>
                </a:solidFill>
              </a:rPr>
              <a:t>           </a:t>
            </a:r>
            <a:r>
              <a:rPr lang="fr-FR" sz="2400" b="1" dirty="0">
                <a:solidFill>
                  <a:schemeClr val="tx1"/>
                </a:solidFill>
              </a:rPr>
              <a:t>5-6%</a:t>
            </a:r>
          </a:p>
          <a:p>
            <a:pPr marL="0" indent="0">
              <a:buNone/>
            </a:pPr>
            <a:endParaRPr lang="fr-FR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</a:rPr>
              <a:t>Risque de K.I: RR=2-3.</a:t>
            </a:r>
          </a:p>
          <a:p>
            <a:pPr marL="457200" lvl="1" indent="0">
              <a:buFont typeface="Wingdings 2" pitchFamily="18" charset="2"/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E30FE5-2FF0-6541-8EAF-D7EDAFE54C57}"/>
              </a:ext>
            </a:extLst>
          </p:cNvPr>
          <p:cNvSpPr txBox="1"/>
          <p:nvPr/>
        </p:nvSpPr>
        <p:spPr>
          <a:xfrm>
            <a:off x="3590693" y="1364063"/>
            <a:ext cx="826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Clarke M.A: a </a:t>
            </a:r>
            <a:r>
              <a:rPr lang="fr-FR" i="1" dirty="0" err="1"/>
              <a:t>systematic</a:t>
            </a:r>
            <a:r>
              <a:rPr lang="fr-FR" i="1" dirty="0"/>
              <a:t> </a:t>
            </a:r>
            <a:r>
              <a:rPr lang="fr-FR" i="1" dirty="0" err="1"/>
              <a:t>review</a:t>
            </a:r>
            <a:r>
              <a:rPr lang="fr-FR" i="1" dirty="0"/>
              <a:t> of tests for post </a:t>
            </a:r>
            <a:r>
              <a:rPr lang="fr-FR" i="1" dirty="0" err="1"/>
              <a:t>colposcopy</a:t>
            </a:r>
            <a:r>
              <a:rPr lang="fr-FR" i="1" dirty="0"/>
              <a:t> and post </a:t>
            </a:r>
            <a:r>
              <a:rPr lang="fr-FR" i="1" dirty="0" err="1"/>
              <a:t>treatment</a:t>
            </a:r>
            <a:r>
              <a:rPr lang="fr-FR" i="1" dirty="0"/>
              <a:t> surveillance. J </a:t>
            </a:r>
            <a:r>
              <a:rPr lang="fr-FR" i="1" dirty="0" err="1"/>
              <a:t>Low</a:t>
            </a:r>
            <a:r>
              <a:rPr lang="fr-FR" i="1" dirty="0"/>
              <a:t> Tract Dis, </a:t>
            </a:r>
            <a:r>
              <a:rPr lang="fr-FR" i="1" dirty="0" err="1"/>
              <a:t>Ap</a:t>
            </a:r>
            <a:r>
              <a:rPr lang="fr-FR" i="1" dirty="0"/>
              <a:t> 2020.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D87A9B2-5AB2-844E-9390-9F0AFAFFA020}"/>
              </a:ext>
            </a:extLst>
          </p:cNvPr>
          <p:cNvSpPr txBox="1"/>
          <p:nvPr/>
        </p:nvSpPr>
        <p:spPr>
          <a:xfrm>
            <a:off x="6797899" y="951501"/>
            <a:ext cx="413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Métaanalyse</a:t>
            </a:r>
            <a:r>
              <a:rPr lang="fr-FR" dirty="0"/>
              <a:t> 23 études (2012-2019)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FAD6A2-2DBE-624C-9035-4F527D44DD10}"/>
              </a:ext>
            </a:extLst>
          </p:cNvPr>
          <p:cNvSpPr/>
          <p:nvPr/>
        </p:nvSpPr>
        <p:spPr>
          <a:xfrm>
            <a:off x="3633896" y="30028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↑ globale du risque </a:t>
            </a:r>
            <a:r>
              <a:rPr lang="fr-FR" dirty="0"/>
              <a:t>de CIN résiduel / persistant après traitement: 24-36 mois de suivi.</a:t>
            </a:r>
          </a:p>
          <a:p>
            <a:pPr lvl="1"/>
            <a:r>
              <a:rPr lang="fr-FR" b="1" dirty="0"/>
              <a:t>CIN 2+ = 4,8% </a:t>
            </a:r>
            <a:r>
              <a:rPr lang="fr-FR" dirty="0"/>
              <a:t>( 3,4- 6,8)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3A8AE9-DDEF-3D41-850D-A63EFD650A4F}"/>
              </a:ext>
            </a:extLst>
          </p:cNvPr>
          <p:cNvSpPr/>
          <p:nvPr/>
        </p:nvSpPr>
        <p:spPr>
          <a:xfrm>
            <a:off x="3749899" y="23335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Risque </a:t>
            </a:r>
            <a:r>
              <a:rPr lang="fr-FR" dirty="0"/>
              <a:t>de CIN résiduel / persistant après traitement: </a:t>
            </a:r>
            <a:r>
              <a:rPr lang="fr-FR" b="1" dirty="0"/>
              <a:t>à 5 ans  CIN 2+ = 6%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39449A-B6D1-FF4A-8B4B-8F01ED520F31}"/>
              </a:ext>
            </a:extLst>
          </p:cNvPr>
          <p:cNvSpPr/>
          <p:nvPr/>
        </p:nvSpPr>
        <p:spPr>
          <a:xfrm>
            <a:off x="3654026" y="2979889"/>
            <a:ext cx="7346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err="1">
                <a:latin typeface="Times" pitchFamily="2" charset="0"/>
              </a:rPr>
              <a:t>Bogani</a:t>
            </a:r>
            <a:r>
              <a:rPr lang="fr-FR" i="1" dirty="0">
                <a:latin typeface="Times" pitchFamily="2" charset="0"/>
              </a:rPr>
              <a:t> G. </a:t>
            </a:r>
            <a:r>
              <a:rPr lang="fr-FR" i="1" dirty="0" err="1">
                <a:latin typeface="Times" pitchFamily="2" charset="0"/>
              </a:rPr>
              <a:t>Recurrence</a:t>
            </a:r>
            <a:r>
              <a:rPr lang="fr-FR" i="1" dirty="0">
                <a:latin typeface="Times" pitchFamily="2" charset="0"/>
              </a:rPr>
              <a:t> rate </a:t>
            </a:r>
            <a:r>
              <a:rPr lang="fr-FR" i="1" dirty="0" err="1">
                <a:latin typeface="Times" pitchFamily="2" charset="0"/>
              </a:rPr>
              <a:t>after</a:t>
            </a:r>
            <a:r>
              <a:rPr lang="fr-FR" i="1" dirty="0">
                <a:latin typeface="Times" pitchFamily="2" charset="0"/>
              </a:rPr>
              <a:t> </a:t>
            </a:r>
            <a:r>
              <a:rPr lang="fr-FR" i="1" dirty="0" err="1">
                <a:latin typeface="Times" pitchFamily="2" charset="0"/>
              </a:rPr>
              <a:t>loop</a:t>
            </a:r>
            <a:r>
              <a:rPr lang="fr-FR" i="1" dirty="0">
                <a:latin typeface="Times" pitchFamily="2" charset="0"/>
              </a:rPr>
              <a:t> </a:t>
            </a:r>
            <a:r>
              <a:rPr lang="fr-FR" i="1" dirty="0" err="1">
                <a:latin typeface="Times" pitchFamily="2" charset="0"/>
              </a:rPr>
              <a:t>electrosurgical</a:t>
            </a:r>
            <a:r>
              <a:rPr lang="fr-FR" i="1" dirty="0">
                <a:latin typeface="Times" pitchFamily="2" charset="0"/>
              </a:rPr>
              <a:t> excision </a:t>
            </a:r>
            <a:r>
              <a:rPr lang="fr-FR" i="1" dirty="0" err="1">
                <a:latin typeface="Times" pitchFamily="2" charset="0"/>
              </a:rPr>
              <a:t>procedure</a:t>
            </a:r>
            <a:r>
              <a:rPr lang="fr-FR" i="1" dirty="0">
                <a:latin typeface="Times" pitchFamily="2" charset="0"/>
              </a:rPr>
              <a:t> (LEEP)and laser </a:t>
            </a:r>
            <a:r>
              <a:rPr lang="fr-FR" i="1" dirty="0" err="1">
                <a:latin typeface="Times" pitchFamily="2" charset="0"/>
              </a:rPr>
              <a:t>Conization</a:t>
            </a:r>
            <a:r>
              <a:rPr lang="fr-FR" i="1" dirty="0">
                <a:latin typeface="Times" pitchFamily="2" charset="0"/>
              </a:rPr>
              <a:t>: A 5-year </a:t>
            </a:r>
            <a:r>
              <a:rPr lang="fr-FR" i="1" dirty="0" err="1">
                <a:latin typeface="Times" pitchFamily="2" charset="0"/>
              </a:rPr>
              <a:t>follow</a:t>
            </a:r>
            <a:r>
              <a:rPr lang="fr-FR" i="1" dirty="0">
                <a:latin typeface="Times" pitchFamily="2" charset="0"/>
              </a:rPr>
              <a:t>-up </a:t>
            </a:r>
            <a:r>
              <a:rPr lang="fr-FR" i="1" dirty="0" err="1">
                <a:latin typeface="Times" pitchFamily="2" charset="0"/>
              </a:rPr>
              <a:t>study</a:t>
            </a:r>
            <a:r>
              <a:rPr lang="fr-FR" i="1" dirty="0">
                <a:latin typeface="Times" pitchFamily="2" charset="0"/>
              </a:rPr>
              <a:t>.. </a:t>
            </a:r>
            <a:r>
              <a:rPr lang="fr-FR" i="1" dirty="0" err="1">
                <a:latin typeface="Times" pitchFamily="2" charset="0"/>
              </a:rPr>
              <a:t>Gynecol</a:t>
            </a:r>
            <a:r>
              <a:rPr lang="fr-FR" i="1" dirty="0">
                <a:latin typeface="Times" pitchFamily="2" charset="0"/>
              </a:rPr>
              <a:t> </a:t>
            </a:r>
            <a:r>
              <a:rPr lang="fr-FR" i="1" dirty="0" err="1">
                <a:latin typeface="Times" pitchFamily="2" charset="0"/>
              </a:rPr>
              <a:t>Oncol</a:t>
            </a:r>
            <a:r>
              <a:rPr lang="fr-FR" i="1" dirty="0">
                <a:latin typeface="Times" pitchFamily="2" charset="0"/>
              </a:rPr>
              <a:t> 2020.</a:t>
            </a:r>
            <a:endParaRPr lang="fr-FR" i="1" dirty="0">
              <a:effectLst/>
              <a:latin typeface="Times" pitchFamily="2" charset="0"/>
            </a:endParaRPr>
          </a:p>
        </p:txBody>
      </p:sp>
      <p:pic>
        <p:nvPicPr>
          <p:cNvPr id="16" name="Espace réservé du contenu 8">
            <a:extLst>
              <a:ext uri="{FF2B5EF4-FFF2-40B4-BE49-F238E27FC236}">
                <a16:creationId xmlns:a16="http://schemas.microsoft.com/office/drawing/2014/main" id="{DE98FCEF-5661-554E-B253-6F83027F9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2327" y="3764280"/>
            <a:ext cx="4580215" cy="30937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9605360-564B-6148-8BF5-830AE2602F96}"/>
              </a:ext>
            </a:extLst>
          </p:cNvPr>
          <p:cNvSpPr/>
          <p:nvPr/>
        </p:nvSpPr>
        <p:spPr>
          <a:xfrm>
            <a:off x="3555454" y="3990116"/>
            <a:ext cx="71493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231F20"/>
                </a:solidFill>
                <a:latin typeface="Helvetica" pitchFamily="2" charset="0"/>
              </a:rPr>
              <a:t>Swift BE. </a:t>
            </a:r>
            <a:r>
              <a:rPr lang="fr-FR" sz="1600" i="1" dirty="0" err="1">
                <a:solidFill>
                  <a:srgbClr val="231F20"/>
                </a:solidFill>
                <a:latin typeface="Helvetica" pitchFamily="2" charset="0"/>
              </a:rPr>
              <a:t>Risk</a:t>
            </a:r>
            <a:r>
              <a:rPr lang="fr-FR" sz="1600" i="1" dirty="0">
                <a:solidFill>
                  <a:srgbClr val="231F20"/>
                </a:solidFill>
                <a:latin typeface="Helvetica" pitchFamily="2" charset="0"/>
              </a:rPr>
              <a:t> of </a:t>
            </a:r>
            <a:r>
              <a:rPr lang="fr-FR" sz="1600" i="1" dirty="0" err="1">
                <a:solidFill>
                  <a:srgbClr val="231F20"/>
                </a:solidFill>
                <a:latin typeface="Helvetica" pitchFamily="2" charset="0"/>
              </a:rPr>
              <a:t>Recurrence</a:t>
            </a:r>
            <a:r>
              <a:rPr lang="fr-FR" sz="1600" i="1" dirty="0">
                <a:solidFill>
                  <a:srgbClr val="231F20"/>
                </a:solidFill>
                <a:latin typeface="Helvetica" pitchFamily="2" charset="0"/>
              </a:rPr>
              <a:t> </a:t>
            </a:r>
            <a:r>
              <a:rPr lang="fr-FR" sz="1600" i="1" dirty="0" err="1">
                <a:solidFill>
                  <a:srgbClr val="231F20"/>
                </a:solidFill>
                <a:latin typeface="Helvetica" pitchFamily="2" charset="0"/>
              </a:rPr>
              <a:t>After</a:t>
            </a:r>
            <a:r>
              <a:rPr lang="fr-FR" sz="1600" i="1" dirty="0">
                <a:solidFill>
                  <a:srgbClr val="231F20"/>
                </a:solidFill>
                <a:latin typeface="Helvetica" pitchFamily="2" charset="0"/>
              </a:rPr>
              <a:t> </a:t>
            </a:r>
          </a:p>
          <a:p>
            <a:r>
              <a:rPr lang="fr-FR" sz="1600" i="1" dirty="0" err="1">
                <a:solidFill>
                  <a:srgbClr val="231F20"/>
                </a:solidFill>
                <a:latin typeface="Helvetica" pitchFamily="2" charset="0"/>
              </a:rPr>
              <a:t>Treatment</a:t>
            </a:r>
            <a:r>
              <a:rPr lang="fr-FR" sz="1600" i="1" dirty="0">
                <a:solidFill>
                  <a:srgbClr val="231F20"/>
                </a:solidFill>
                <a:latin typeface="Helvetica" pitchFamily="2" charset="0"/>
              </a:rPr>
              <a:t> for CIN3 and AIS of the</a:t>
            </a:r>
          </a:p>
          <a:p>
            <a:r>
              <a:rPr lang="fr-FR" sz="1600" i="1" dirty="0">
                <a:solidFill>
                  <a:srgbClr val="231F20"/>
                </a:solidFill>
                <a:latin typeface="Helvetica" pitchFamily="2" charset="0"/>
              </a:rPr>
              <a:t> </a:t>
            </a:r>
            <a:r>
              <a:rPr lang="fr-FR" sz="1600" i="1" dirty="0" err="1">
                <a:solidFill>
                  <a:srgbClr val="231F20"/>
                </a:solidFill>
                <a:latin typeface="Helvetica" pitchFamily="2" charset="0"/>
              </a:rPr>
              <a:t>Cervix:</a:t>
            </a:r>
            <a:r>
              <a:rPr lang="fr-FR" sz="1600" i="1" dirty="0" err="1"/>
              <a:t>J</a:t>
            </a:r>
            <a:r>
              <a:rPr lang="fr-FR" sz="1600" i="1" dirty="0"/>
              <a:t>  </a:t>
            </a:r>
            <a:r>
              <a:rPr lang="fr-FR" sz="1600" i="1" dirty="0" err="1"/>
              <a:t>Natl</a:t>
            </a:r>
            <a:r>
              <a:rPr lang="fr-FR" sz="1600" i="1" dirty="0"/>
              <a:t> Cancer </a:t>
            </a:r>
            <a:r>
              <a:rPr lang="fr-FR" sz="1600" i="1" dirty="0" err="1"/>
              <a:t>Inst</a:t>
            </a:r>
            <a:r>
              <a:rPr lang="fr-FR" sz="1600" i="1" dirty="0"/>
              <a:t> 2009,May</a:t>
            </a:r>
            <a:r>
              <a:rPr lang="fr-FR" i="1" dirty="0"/>
              <a:t>.</a:t>
            </a:r>
            <a:endParaRPr lang="fr-FR" i="1" dirty="0">
              <a:solidFill>
                <a:srgbClr val="231F20"/>
              </a:solidFill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9C323F-3A6D-684B-AB3F-313489CE1208}"/>
              </a:ext>
            </a:extLst>
          </p:cNvPr>
          <p:cNvSpPr txBox="1"/>
          <p:nvPr/>
        </p:nvSpPr>
        <p:spPr>
          <a:xfrm>
            <a:off x="3654026" y="5311140"/>
            <a:ext cx="3244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Risque de cancer invasif:.</a:t>
            </a:r>
          </a:p>
          <a:p>
            <a:r>
              <a:rPr lang="fr-FR" b="1" dirty="0"/>
              <a:t> RR= 2 à 3 </a:t>
            </a:r>
          </a:p>
          <a:p>
            <a:r>
              <a:rPr lang="fr-FR" b="1" dirty="0"/>
              <a:t>(</a:t>
            </a:r>
            <a:r>
              <a:rPr lang="fr-FR" i="1" dirty="0"/>
              <a:t> </a:t>
            </a:r>
            <a:r>
              <a:rPr lang="fr-FR" i="1" dirty="0" err="1"/>
              <a:t>Strander</a:t>
            </a:r>
            <a:r>
              <a:rPr lang="fr-FR" i="1" dirty="0"/>
              <a:t>  B 2007. Sand FL 2018</a:t>
            </a:r>
            <a:r>
              <a:rPr lang="fr-FR" b="1" dirty="0"/>
              <a:t>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F5D2EF0-6F4F-4945-AD76-2CA6849F6AFE}"/>
              </a:ext>
            </a:extLst>
          </p:cNvPr>
          <p:cNvSpPr txBox="1"/>
          <p:nvPr/>
        </p:nvSpPr>
        <p:spPr>
          <a:xfrm>
            <a:off x="1264920" y="6385560"/>
            <a:ext cx="567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Avec persistance du risque pendant au moins 20-25 ans</a:t>
            </a:r>
            <a:r>
              <a:rPr lang="fr-F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8761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A3D3B5-62B0-E14F-8052-1C50BBA0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 attente d’autres RCT avec  </a:t>
            </a:r>
            <a:r>
              <a:rPr lang="fr-FR" dirty="0" err="1"/>
              <a:t>Gardasil</a:t>
            </a:r>
            <a:r>
              <a:rPr lang="fr-FR" dirty="0"/>
              <a:t> 9.</a:t>
            </a:r>
            <a:br>
              <a:rPr lang="fr-FR" dirty="0"/>
            </a:br>
            <a:br>
              <a:rPr lang="fr-FR" dirty="0"/>
            </a:br>
            <a:r>
              <a:rPr lang="fr-FR" dirty="0"/>
              <a:t>Intérêt de la vaccination dans cette population?</a:t>
            </a:r>
            <a:br>
              <a:rPr lang="fr-FR" dirty="0"/>
            </a:br>
            <a:endParaRPr lang="fr-FR" dirty="0"/>
          </a:p>
        </p:txBody>
      </p:sp>
      <p:pic>
        <p:nvPicPr>
          <p:cNvPr id="25" name="Espace réservé du contenu 24">
            <a:extLst>
              <a:ext uri="{FF2B5EF4-FFF2-40B4-BE49-F238E27FC236}">
                <a16:creationId xmlns:a16="http://schemas.microsoft.com/office/drawing/2014/main" id="{2CF2011C-F97E-314F-866B-8F28E0A57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9633" y="3317500"/>
            <a:ext cx="9134188" cy="642606"/>
          </a:xfr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7610B43-5870-5048-B56F-BF6E00A37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633" y="4817204"/>
            <a:ext cx="9372600" cy="5588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4AC4E890-81E3-5841-B3ED-BC514F811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213" y="168783"/>
            <a:ext cx="3886200" cy="101600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F60B5EAC-C925-364D-8E41-97C4AD74F339}"/>
              </a:ext>
            </a:extLst>
          </p:cNvPr>
          <p:cNvSpPr txBox="1"/>
          <p:nvPr/>
        </p:nvSpPr>
        <p:spPr>
          <a:xfrm>
            <a:off x="3987821" y="4288565"/>
            <a:ext cx="312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South </a:t>
            </a:r>
            <a:r>
              <a:rPr lang="fr-FR" dirty="0" err="1"/>
              <a:t>Africa</a:t>
            </a:r>
            <a:r>
              <a:rPr lang="fr-FR" dirty="0"/>
              <a:t> n=536 HIV+. 2022.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864D1D2-81AE-F440-92DE-E80A11C93E5F}"/>
              </a:ext>
            </a:extLst>
          </p:cNvPr>
          <p:cNvSpPr txBox="1"/>
          <p:nvPr/>
        </p:nvSpPr>
        <p:spPr>
          <a:xfrm>
            <a:off x="4420707" y="5540354"/>
            <a:ext cx="157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n=1000. 2028..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5E8A83-8529-9C4E-A6B3-854C1C507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213" y="1264152"/>
            <a:ext cx="6492177" cy="18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08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A3CA9E-2BA9-3140-97CD-93F84FFA5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Sous réserve d’une efficacité confirmée par des RCT avec le </a:t>
            </a:r>
            <a:r>
              <a:rPr lang="fr-FR" dirty="0" err="1"/>
              <a:t>nonavalent</a:t>
            </a:r>
            <a:r>
              <a:rPr lang="fr-FR" dirty="0"/>
              <a:t> et d’un calcul coût –efficacité.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F4BF45-01A2-704C-AB79-D752602F7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Faut-il vacciner toutes les femmes </a:t>
            </a:r>
            <a:r>
              <a:rPr lang="fr-FR" sz="3200" b="1" dirty="0" err="1"/>
              <a:t>conisées</a:t>
            </a:r>
            <a:r>
              <a:rPr lang="fr-FR" sz="3200" b="1" dirty="0"/>
              <a:t>?</a:t>
            </a:r>
          </a:p>
          <a:p>
            <a:r>
              <a:rPr lang="fr-FR" sz="3200" b="1" dirty="0"/>
              <a:t>Ou réserver la vaccination à un sous groupe particulier?</a:t>
            </a:r>
          </a:p>
          <a:p>
            <a:pPr lvl="1"/>
            <a:r>
              <a:rPr lang="fr-FR" sz="2400" dirty="0"/>
              <a:t>Selon test HPV post op?</a:t>
            </a:r>
          </a:p>
          <a:p>
            <a:pPr lvl="1"/>
            <a:r>
              <a:rPr lang="fr-FR" sz="2600" dirty="0"/>
              <a:t>Patientes à haut risque de récidives?</a:t>
            </a:r>
          </a:p>
          <a:p>
            <a:pPr lvl="1"/>
            <a:r>
              <a:rPr lang="fr-FR" sz="2600" dirty="0"/>
              <a:t>Immunodéprimées.</a:t>
            </a:r>
            <a:endParaRPr lang="fr-FR" sz="3000" b="1" dirty="0"/>
          </a:p>
          <a:p>
            <a:r>
              <a:rPr lang="fr-FR" sz="3200" b="1" dirty="0"/>
              <a:t>Quel timing pour la vaccination?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DC3BA4-3266-F443-B91B-92521F563963}"/>
              </a:ext>
            </a:extLst>
          </p:cNvPr>
          <p:cNvSpPr txBox="1"/>
          <p:nvPr/>
        </p:nvSpPr>
        <p:spPr>
          <a:xfrm>
            <a:off x="3869268" y="5725020"/>
            <a:ext cx="5512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Basil M, Vaccines 2021 Etude d’impact : </a:t>
            </a:r>
          </a:p>
          <a:p>
            <a:r>
              <a:rPr lang="fr-FR" sz="2400" dirty="0"/>
              <a:t>12000 </a:t>
            </a:r>
            <a:r>
              <a:rPr lang="fr-FR" sz="2400" dirty="0" err="1"/>
              <a:t>conisées</a:t>
            </a:r>
            <a:r>
              <a:rPr lang="fr-FR" sz="2400" dirty="0"/>
              <a:t> / an –</a:t>
            </a:r>
            <a:r>
              <a:rPr lang="fr-FR" sz="2400" dirty="0">
                <a:sym typeface="Wingdings" pitchFamily="2" charset="2"/>
              </a:rPr>
              <a:t> 150000$ en 5 ans.</a:t>
            </a:r>
            <a:r>
              <a:rPr lang="fr-FR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19904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881D00-7D78-A641-90EF-73559CD6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Peut on prescrire le vaccin </a:t>
            </a:r>
            <a:r>
              <a:rPr lang="fr-FR" dirty="0" err="1"/>
              <a:t>nonavalent</a:t>
            </a:r>
            <a:r>
              <a:rPr lang="fr-FR" dirty="0"/>
              <a:t> à ces femmes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E5EAF3-141D-E740-8EE1-75A76CDC7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860292"/>
          </a:xfrm>
        </p:spPr>
        <p:txBody>
          <a:bodyPr>
            <a:normAutofit/>
          </a:bodyPr>
          <a:lstStyle/>
          <a:p>
            <a:r>
              <a:rPr lang="fr-FR" sz="2800" dirty="0"/>
              <a:t>AMM à partir de 9 ans.</a:t>
            </a:r>
          </a:p>
          <a:p>
            <a:r>
              <a:rPr lang="fr-FR" sz="2800" dirty="0"/>
              <a:t>Le remboursement dépend des recommandations: de 11 à 19 ans révolus sauf MSM </a:t>
            </a:r>
            <a:r>
              <a:rPr lang="fr-FR" sz="2800" dirty="0">
                <a:sym typeface="Wingdings" pitchFamily="2" charset="2"/>
              </a:rPr>
              <a:t> 26 ans.</a:t>
            </a:r>
            <a:endParaRPr lang="fr-FR" sz="2800" dirty="0"/>
          </a:p>
          <a:p>
            <a:r>
              <a:rPr lang="fr-FR" sz="2800" dirty="0" err="1"/>
              <a:t>Immunogénicité</a:t>
            </a:r>
            <a:r>
              <a:rPr lang="fr-FR" sz="2800" dirty="0"/>
              <a:t> évaluée chez les femmes de 16 à 45 ans : efficacité démontrée de 88,7% ( 78,1-94,8)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653937-842F-254F-9A38-E3D2401C42AF}"/>
              </a:ext>
            </a:extLst>
          </p:cNvPr>
          <p:cNvSpPr txBox="1"/>
          <p:nvPr/>
        </p:nvSpPr>
        <p:spPr>
          <a:xfrm>
            <a:off x="4053840" y="4953000"/>
            <a:ext cx="74703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00" b="1" dirty="0"/>
              <a:t>=&gt; Possibilité de prescription mais N.R.</a:t>
            </a:r>
          </a:p>
        </p:txBody>
      </p:sp>
    </p:spTree>
    <p:extLst>
      <p:ext uri="{BB962C8B-B14F-4D97-AF65-F5344CB8AC3E}">
        <p14:creationId xmlns:p14="http://schemas.microsoft.com/office/powerpoint/2010/main" val="1808178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89DC9C-EDC9-DA46-A02F-E9B35FDE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1649E0-F1C7-994C-9FBD-1D832C5B7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Les femmes ayant eu une </a:t>
            </a:r>
            <a:r>
              <a:rPr lang="fr-FR" sz="2800" dirty="0" err="1"/>
              <a:t>conisation</a:t>
            </a:r>
            <a:r>
              <a:rPr lang="fr-FR" sz="2800" dirty="0"/>
              <a:t> sont à haut risque de récidives et à risque d’autres pathologies HPV induites précancéreuses et cancéreuses.</a:t>
            </a:r>
          </a:p>
          <a:p>
            <a:r>
              <a:rPr lang="fr-FR" sz="2800" dirty="0"/>
              <a:t>De premières études sont en faveur d’un effet protecteur de la vaccination HPV administrée à cette population contre la récidive des CIN2+</a:t>
            </a:r>
          </a:p>
          <a:p>
            <a:r>
              <a:rPr lang="fr-FR" sz="2800" dirty="0"/>
              <a:t>Pas d’effet sur les lésions persistantes. </a:t>
            </a:r>
          </a:p>
          <a:p>
            <a:r>
              <a:rPr lang="fr-FR" sz="2800" dirty="0"/>
              <a:t>Aucune recommandation officielle n’a été publiée dans l’attente de RCT en cours avec le vaccin </a:t>
            </a:r>
            <a:r>
              <a:rPr lang="fr-FR" sz="2800" dirty="0" err="1"/>
              <a:t>nonavalent</a:t>
            </a:r>
            <a:r>
              <a:rPr lang="fr-F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774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21886-2A86-E545-8403-4E92AD52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bon timing pour la vaccination?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A87785-BECE-1D40-BF6F-CA5E29327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Manque d’homogénéité dans les études</a:t>
            </a:r>
          </a:p>
          <a:p>
            <a:r>
              <a:rPr lang="fr-FR" dirty="0"/>
              <a:t>Vaccination après la </a:t>
            </a:r>
            <a:r>
              <a:rPr lang="fr-FR" dirty="0" err="1"/>
              <a:t>chrirurgie</a:t>
            </a:r>
            <a:r>
              <a:rPr lang="fr-FR" dirty="0"/>
              <a:t> </a:t>
            </a:r>
            <a:r>
              <a:rPr lang="fr-FR" dirty="0" err="1"/>
              <a:t>avdec</a:t>
            </a:r>
            <a:r>
              <a:rPr lang="fr-FR" dirty="0"/>
              <a:t> délais variables de 1 mois à 12mois</a:t>
            </a:r>
          </a:p>
          <a:p>
            <a:r>
              <a:rPr lang="fr-FR" dirty="0"/>
              <a:t>Parfois délai non </a:t>
            </a:r>
            <a:r>
              <a:rPr lang="fr-FR" dirty="0" err="1"/>
              <a:t>préc</a:t>
            </a:r>
            <a:r>
              <a:rPr lang="fr-FR" dirty="0"/>
              <a:t> </a:t>
            </a:r>
            <a:r>
              <a:rPr lang="fr-FR" dirty="0" err="1"/>
              <a:t>isé</a:t>
            </a:r>
            <a:r>
              <a:rPr lang="fr-FR" dirty="0"/>
              <a:t>…</a:t>
            </a:r>
          </a:p>
          <a:p>
            <a:r>
              <a:rPr lang="fr-FR" dirty="0"/>
              <a:t>Peu d’études </a:t>
            </a:r>
            <a:r>
              <a:rPr lang="fr-FR" dirty="0" err="1"/>
              <a:t>avavnt</a:t>
            </a:r>
            <a:r>
              <a:rPr lang="fr-FR" dirty="0"/>
              <a:t> la chirurgie</a:t>
            </a:r>
          </a:p>
          <a:p>
            <a:endParaRPr lang="fr-FR" dirty="0"/>
          </a:p>
          <a:p>
            <a:r>
              <a:rPr lang="fr-FR" dirty="0"/>
              <a:t>Parfois bi valent pf q vaccine</a:t>
            </a:r>
          </a:p>
        </p:txBody>
      </p:sp>
    </p:spTree>
    <p:extLst>
      <p:ext uri="{BB962C8B-B14F-4D97-AF65-F5344CB8AC3E}">
        <p14:creationId xmlns:p14="http://schemas.microsoft.com/office/powerpoint/2010/main" val="463566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3B3E4-3F5C-4646-928B-19E457423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456877" cy="4601183"/>
          </a:xfrm>
        </p:spPr>
        <p:txBody>
          <a:bodyPr>
            <a:normAutofit/>
          </a:bodyPr>
          <a:lstStyle/>
          <a:p>
            <a:br>
              <a:rPr lang="fr-FR" sz="3200" dirty="0"/>
            </a:br>
            <a:r>
              <a:rPr lang="fr-FR" sz="3200" dirty="0"/>
              <a:t>Bénéfice supérieur si vaccinée avant la chirurgie:</a:t>
            </a:r>
            <a:br>
              <a:rPr lang="fr-FR" sz="3200" dirty="0"/>
            </a:br>
            <a:r>
              <a:rPr lang="fr-FR" sz="3200" dirty="0"/>
              <a:t>- 23% avant l’ERAD.</a:t>
            </a:r>
            <a:br>
              <a:rPr lang="fr-FR" sz="3200" dirty="0"/>
            </a:br>
            <a:r>
              <a:rPr lang="fr-FR" sz="3200" dirty="0"/>
              <a:t>- 12% après l’ERAD.</a:t>
            </a:r>
            <a:br>
              <a:rPr lang="fr-FR" sz="3200" dirty="0"/>
            </a:br>
            <a:br>
              <a:rPr lang="fr-FR" sz="3200" dirty="0"/>
            </a:br>
            <a:endParaRPr lang="fr-FR" sz="32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8ACE6F9-BFF2-4B4E-B78C-D3F7CA17B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6976" y="-457164"/>
            <a:ext cx="5234399" cy="139584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6CE7AC6-4CB7-F84B-B1BE-303C9A7E0B45}"/>
              </a:ext>
            </a:extLst>
          </p:cNvPr>
          <p:cNvSpPr txBox="1"/>
          <p:nvPr/>
        </p:nvSpPr>
        <p:spPr>
          <a:xfrm>
            <a:off x="3716976" y="1118275"/>
            <a:ext cx="79910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Etude prospective observationnelle danoise: 17128 femmes </a:t>
            </a:r>
            <a:r>
              <a:rPr lang="fr-FR" dirty="0" err="1"/>
              <a:t>conisées</a:t>
            </a:r>
            <a:r>
              <a:rPr lang="fr-FR" dirty="0"/>
              <a:t> dont 2074 </a:t>
            </a:r>
          </a:p>
          <a:p>
            <a:r>
              <a:rPr lang="fr-FR" dirty="0"/>
              <a:t>vaccinées. (</a:t>
            </a:r>
            <a:r>
              <a:rPr lang="fr-FR" dirty="0" err="1"/>
              <a:t>qV</a:t>
            </a:r>
            <a:r>
              <a:rPr lang="fr-FR" dirty="0"/>
              <a:t>); 10 ans de </a:t>
            </a:r>
            <a:r>
              <a:rPr lang="fr-FR" dirty="0" err="1"/>
              <a:t>suvi</a:t>
            </a:r>
            <a:r>
              <a:rPr lang="fr-FR" dirty="0"/>
              <a:t>.</a:t>
            </a:r>
          </a:p>
          <a:p>
            <a:pPr marL="285750" indent="-285750">
              <a:buFontTx/>
              <a:buChar char="-"/>
            </a:pPr>
            <a:r>
              <a:rPr lang="fr-FR" dirty="0"/>
              <a:t>Objectif: récidives de CIN2+ diagnostiquées &gt;1 an après la </a:t>
            </a:r>
            <a:r>
              <a:rPr lang="fr-FR" dirty="0" err="1"/>
              <a:t>conisation</a:t>
            </a:r>
            <a:r>
              <a:rPr lang="fr-FR" dirty="0"/>
              <a:t>.</a:t>
            </a:r>
          </a:p>
          <a:p>
            <a:pPr marL="285750" indent="-285750">
              <a:buFontTx/>
              <a:buChar char="-"/>
            </a:pPr>
            <a:r>
              <a:rPr lang="fr-FR" dirty="0"/>
              <a:t>Comparaison vaccinées+ vs non vaccinées.</a:t>
            </a:r>
          </a:p>
          <a:p>
            <a:pPr marL="285750" indent="-285750">
              <a:buFontTx/>
              <a:buChar char="-"/>
            </a:pPr>
            <a:r>
              <a:rPr lang="fr-FR" dirty="0"/>
              <a:t>Comparaison selon la période vaccination .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DE43ED-79A8-AE47-B18D-036550495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237" y="2498204"/>
            <a:ext cx="7051217" cy="357199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411A6DA-C841-6047-9521-A869CD78B900}"/>
              </a:ext>
            </a:extLst>
          </p:cNvPr>
          <p:cNvSpPr txBox="1"/>
          <p:nvPr/>
        </p:nvSpPr>
        <p:spPr>
          <a:xfrm>
            <a:off x="6098557" y="6326940"/>
            <a:ext cx="362528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fr-FR" dirty="0"/>
              <a:t>Risque absolu de récidives de CIN2 +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CF97708-1F74-604C-A1D6-4B7D6109366D}"/>
              </a:ext>
            </a:extLst>
          </p:cNvPr>
          <p:cNvSpPr txBox="1"/>
          <p:nvPr/>
        </p:nvSpPr>
        <p:spPr>
          <a:xfrm>
            <a:off x="9250885" y="193482"/>
            <a:ext cx="178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Int J Cancer 2020</a:t>
            </a:r>
          </a:p>
        </p:txBody>
      </p:sp>
    </p:spTree>
    <p:extLst>
      <p:ext uri="{BB962C8B-B14F-4D97-AF65-F5344CB8AC3E}">
        <p14:creationId xmlns:p14="http://schemas.microsoft.com/office/powerpoint/2010/main" val="1072142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5D8423-7B11-1F40-B458-5EDA04F4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432E5CB-F9A1-964B-BF32-5FDDC0B94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2407" y="94824"/>
            <a:ext cx="4330700" cy="43180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A7D4026-B681-684F-929D-6C0FC3988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9" y="20308"/>
            <a:ext cx="7329488" cy="216810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036FEF3-C43C-DA4F-BD68-095FC9F26583}"/>
              </a:ext>
            </a:extLst>
          </p:cNvPr>
          <p:cNvSpPr txBox="1"/>
          <p:nvPr/>
        </p:nvSpPr>
        <p:spPr>
          <a:xfrm>
            <a:off x="2643188" y="329089"/>
            <a:ext cx="16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Bogani</a:t>
            </a:r>
            <a:r>
              <a:rPr lang="fr-FR" i="1" dirty="0"/>
              <a:t> G and al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0B478A-13D3-D541-8966-C982778CDB97}"/>
              </a:ext>
            </a:extLst>
          </p:cNvPr>
          <p:cNvSpPr txBox="1"/>
          <p:nvPr/>
        </p:nvSpPr>
        <p:spPr>
          <a:xfrm>
            <a:off x="671512" y="2497194"/>
            <a:ext cx="42064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Etude rétrospective </a:t>
            </a:r>
          </a:p>
          <a:p>
            <a:r>
              <a:rPr lang="fr-FR" dirty="0"/>
              <a:t>N=1914 , </a:t>
            </a:r>
            <a:r>
              <a:rPr lang="fr-FR" b="1" dirty="0"/>
              <a:t>5 ans de suivi</a:t>
            </a:r>
          </a:p>
          <a:p>
            <a:r>
              <a:rPr lang="fr-FR" dirty="0"/>
              <a:t>vaccin bi ou quadrivalent après la chirurgie</a:t>
            </a:r>
          </a:p>
          <a:p>
            <a:r>
              <a:rPr lang="fr-FR" dirty="0"/>
              <a:t>(1 à 3 mois)</a:t>
            </a:r>
          </a:p>
          <a:p>
            <a:r>
              <a:rPr lang="fr-FR" dirty="0"/>
              <a:t>Récidives CIN 2+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DEB68B4-B3C4-F247-9A00-CDC8635FC304}"/>
              </a:ext>
            </a:extLst>
          </p:cNvPr>
          <p:cNvSpPr txBox="1"/>
          <p:nvPr/>
        </p:nvSpPr>
        <p:spPr>
          <a:xfrm>
            <a:off x="385762" y="4526605"/>
            <a:ext cx="5459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2% de récidives dans le groupe vacciné vs 5,5% chez les </a:t>
            </a:r>
          </a:p>
          <a:p>
            <a:r>
              <a:rPr lang="fr-FR" dirty="0"/>
              <a:t>non vaccinées.(N.S.)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8721479-1A5A-3548-B5B9-8CD8E748D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825" y="2054282"/>
            <a:ext cx="6162175" cy="429730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EEF47FE-9511-6844-AE83-6FC9F2A6969E}"/>
              </a:ext>
            </a:extLst>
          </p:cNvPr>
          <p:cNvSpPr txBox="1"/>
          <p:nvPr/>
        </p:nvSpPr>
        <p:spPr>
          <a:xfrm>
            <a:off x="1285875" y="5843588"/>
            <a:ext cx="2566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Bénéfice plus important :</a:t>
            </a:r>
          </a:p>
          <a:p>
            <a:r>
              <a:rPr lang="fr-FR" dirty="0"/>
              <a:t>	- si HPV  persistant</a:t>
            </a:r>
          </a:p>
          <a:p>
            <a:r>
              <a:rPr lang="fr-FR" dirty="0"/>
              <a:t>          - si marges saines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8BC19E-D371-7840-807E-9E5BADF185FC}"/>
              </a:ext>
            </a:extLst>
          </p:cNvPr>
          <p:cNvSpPr txBox="1"/>
          <p:nvPr/>
        </p:nvSpPr>
        <p:spPr>
          <a:xfrm>
            <a:off x="3672840" y="7894320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Pas de lésion glandulaire</a:t>
            </a:r>
          </a:p>
        </p:txBody>
      </p:sp>
    </p:spTree>
    <p:extLst>
      <p:ext uri="{BB962C8B-B14F-4D97-AF65-F5344CB8AC3E}">
        <p14:creationId xmlns:p14="http://schemas.microsoft.com/office/powerpoint/2010/main" val="1271995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3B3E4-3F5C-4646-928B-19E457423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203959" cy="4601183"/>
          </a:xfrm>
        </p:spPr>
        <p:txBody>
          <a:bodyPr>
            <a:normAutofit/>
          </a:bodyPr>
          <a:lstStyle/>
          <a:p>
            <a:r>
              <a:rPr lang="fr-FR" sz="3200" dirty="0"/>
              <a:t>La vaccination</a:t>
            </a:r>
            <a:br>
              <a:rPr lang="fr-FR" sz="3200" dirty="0"/>
            </a:br>
            <a:r>
              <a:rPr lang="fr-FR" sz="3200" dirty="0"/>
              <a:t>pourrait diminuer le risque de récidives de CIN2+.</a:t>
            </a:r>
            <a:br>
              <a:rPr lang="fr-FR" sz="3200" dirty="0"/>
            </a:br>
            <a:r>
              <a:rPr lang="fr-FR" sz="3200" dirty="0"/>
              <a:t>Bénéfice supérieur si vaccinée avant la chirurgie.</a:t>
            </a:r>
            <a:br>
              <a:rPr lang="fr-FR" sz="3200" dirty="0"/>
            </a:br>
            <a:endParaRPr lang="fr-FR" sz="32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8ACE6F9-BFF2-4B4E-B78C-D3F7CA17B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6976" y="-457164"/>
            <a:ext cx="5234399" cy="1395840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411A6DA-C841-6047-9521-A869CD78B900}"/>
              </a:ext>
            </a:extLst>
          </p:cNvPr>
          <p:cNvSpPr txBox="1"/>
          <p:nvPr/>
        </p:nvSpPr>
        <p:spPr>
          <a:xfrm>
            <a:off x="3900233" y="5019383"/>
            <a:ext cx="7625614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fr-FR" dirty="0"/>
              <a:t>Réduction du risque  de récidives de CIN2 + de 23 %  si vaccin avant la chirurgie.</a:t>
            </a:r>
          </a:p>
          <a:p>
            <a:r>
              <a:rPr lang="fr-FR" dirty="0"/>
              <a:t>                                                                                        de 12%   si vaccin après la chirurgie.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CF97708-1F74-604C-A1D6-4B7D6109366D}"/>
              </a:ext>
            </a:extLst>
          </p:cNvPr>
          <p:cNvSpPr txBox="1"/>
          <p:nvPr/>
        </p:nvSpPr>
        <p:spPr>
          <a:xfrm>
            <a:off x="9250885" y="193482"/>
            <a:ext cx="178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Int J Cancer 2020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58F9F1-C8CD-1B4F-8133-0F87E1126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193" y="1382751"/>
            <a:ext cx="8763807" cy="33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56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053F25-ED02-4441-B8E5-BBC36F40D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Femmes à haut risque de récidives.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E0252F9-2FC4-1942-B1F7-D0009DC55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142" y="776793"/>
            <a:ext cx="7315200" cy="2667051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N=242. 5,7% de récidives.</a:t>
            </a:r>
          </a:p>
          <a:p>
            <a:r>
              <a:rPr lang="fr-FR" b="1" dirty="0"/>
              <a:t>HPV pos</a:t>
            </a:r>
            <a:r>
              <a:rPr lang="fr-FR" dirty="0"/>
              <a:t>: HR= 30,5 ( 3,8-246,2)</a:t>
            </a:r>
          </a:p>
          <a:p>
            <a:r>
              <a:rPr lang="fr-FR" b="1" dirty="0"/>
              <a:t>Marges  non in </a:t>
            </a:r>
            <a:r>
              <a:rPr lang="fr-FR" b="1" dirty="0" err="1"/>
              <a:t>sano</a:t>
            </a:r>
            <a:r>
              <a:rPr lang="fr-FR" b="1" dirty="0"/>
              <a:t>: </a:t>
            </a:r>
            <a:r>
              <a:rPr lang="fr-FR" dirty="0"/>
              <a:t>HR=7,31  ( 1,6-33,44)</a:t>
            </a:r>
          </a:p>
          <a:p>
            <a:pPr lvl="1"/>
            <a:r>
              <a:rPr lang="fr-FR" dirty="0"/>
              <a:t>Berges endocervicales +:.</a:t>
            </a:r>
          </a:p>
          <a:p>
            <a:pPr lvl="1"/>
            <a:r>
              <a:rPr lang="fr-FR" dirty="0"/>
              <a:t>Pas d’augmentation du risque si berges exo+.</a:t>
            </a:r>
          </a:p>
          <a:p>
            <a:r>
              <a:rPr lang="fr-FR" b="1" dirty="0"/>
              <a:t>Âge&gt; 35 ans </a:t>
            </a:r>
            <a:r>
              <a:rPr lang="fr-FR" dirty="0"/>
              <a:t>: 5,53 (: HR= 1,22-25,13)</a:t>
            </a:r>
          </a:p>
          <a:p>
            <a:r>
              <a:rPr lang="fr-FR" dirty="0"/>
              <a:t>CIN initial : CIN 3 &gt; CIN2. ( HR= 3,80)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574AD55-1BF2-9240-9376-30829926AF3C}"/>
              </a:ext>
            </a:extLst>
          </p:cNvPr>
          <p:cNvSpPr txBox="1"/>
          <p:nvPr/>
        </p:nvSpPr>
        <p:spPr>
          <a:xfrm>
            <a:off x="3699165" y="0"/>
            <a:ext cx="1075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Long </a:t>
            </a:r>
            <a:r>
              <a:rPr lang="fr-FR" i="1" dirty="0" err="1"/>
              <a:t>term</a:t>
            </a:r>
            <a:r>
              <a:rPr lang="fr-FR" i="1" dirty="0"/>
              <a:t> </a:t>
            </a:r>
            <a:r>
              <a:rPr lang="fr-FR" i="1" dirty="0" err="1"/>
              <a:t>predictors</a:t>
            </a:r>
            <a:r>
              <a:rPr lang="fr-FR" i="1" dirty="0"/>
              <a:t> of </a:t>
            </a:r>
            <a:r>
              <a:rPr lang="fr-FR" i="1" dirty="0" err="1"/>
              <a:t>residual</a:t>
            </a:r>
            <a:r>
              <a:rPr lang="fr-FR" i="1" dirty="0"/>
              <a:t> or </a:t>
            </a:r>
            <a:r>
              <a:rPr lang="fr-FR" i="1" dirty="0" err="1"/>
              <a:t>recurrent</a:t>
            </a:r>
            <a:r>
              <a:rPr lang="fr-FR" i="1" dirty="0"/>
              <a:t> CIN2-3 </a:t>
            </a:r>
            <a:r>
              <a:rPr lang="fr-FR" i="1" dirty="0" err="1"/>
              <a:t>after</a:t>
            </a:r>
            <a:r>
              <a:rPr lang="fr-FR" i="1" dirty="0"/>
              <a:t> </a:t>
            </a:r>
            <a:r>
              <a:rPr lang="fr-FR" i="1" dirty="0" err="1"/>
              <a:t>treatment</a:t>
            </a:r>
            <a:r>
              <a:rPr lang="fr-FR" i="1" dirty="0"/>
              <a:t> </a:t>
            </a:r>
            <a:r>
              <a:rPr lang="fr-FR" i="1" dirty="0" err="1"/>
              <a:t>with</a:t>
            </a:r>
            <a:r>
              <a:rPr lang="fr-FR" i="1" dirty="0"/>
              <a:t> LEETZ. </a:t>
            </a:r>
          </a:p>
          <a:p>
            <a:r>
              <a:rPr lang="fr-FR" i="1" dirty="0"/>
              <a:t>Fernandez-</a:t>
            </a:r>
            <a:r>
              <a:rPr lang="fr-FR" i="1" dirty="0" err="1"/>
              <a:t>Montoli</a:t>
            </a:r>
            <a:r>
              <a:rPr lang="fr-FR" i="1" dirty="0"/>
              <a:t> M-E  . </a:t>
            </a:r>
            <a:r>
              <a:rPr lang="fr-FR" i="1" dirty="0" err="1"/>
              <a:t>Gynaecol</a:t>
            </a:r>
            <a:r>
              <a:rPr lang="fr-FR" i="1" dirty="0"/>
              <a:t> </a:t>
            </a:r>
            <a:r>
              <a:rPr lang="fr-FR" i="1" dirty="0" err="1"/>
              <a:t>Oncol</a:t>
            </a:r>
            <a:r>
              <a:rPr lang="fr-FR" i="1" dirty="0"/>
              <a:t> </a:t>
            </a:r>
            <a:r>
              <a:rPr lang="fr-FR" i="1" dirty="0" err="1"/>
              <a:t>dec</a:t>
            </a:r>
            <a:r>
              <a:rPr lang="fr-FR" i="1" dirty="0"/>
              <a:t> 2019.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C8A7DC-DFA0-3A4C-A87B-ED1191E4E3C8}"/>
              </a:ext>
            </a:extLst>
          </p:cNvPr>
          <p:cNvSpPr txBox="1"/>
          <p:nvPr/>
        </p:nvSpPr>
        <p:spPr>
          <a:xfrm>
            <a:off x="3881142" y="3259178"/>
            <a:ext cx="9779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Alder</a:t>
            </a:r>
            <a:r>
              <a:rPr lang="fr-FR" sz="1600" i="1" dirty="0"/>
              <a:t> S. </a:t>
            </a:r>
            <a:r>
              <a:rPr lang="fr-FR" sz="1600" i="1" dirty="0" err="1"/>
              <a:t>Incomplete</a:t>
            </a:r>
            <a:r>
              <a:rPr lang="fr-FR" sz="1600" i="1" dirty="0"/>
              <a:t> excision of CIN as a </a:t>
            </a:r>
            <a:r>
              <a:rPr lang="fr-FR" sz="1600" i="1" dirty="0" err="1"/>
              <a:t>predictor</a:t>
            </a:r>
            <a:r>
              <a:rPr lang="fr-FR" sz="1600" i="1" dirty="0"/>
              <a:t> of the </a:t>
            </a:r>
            <a:r>
              <a:rPr lang="fr-FR" sz="1600" i="1" dirty="0" err="1"/>
              <a:t>risk</a:t>
            </a:r>
            <a:r>
              <a:rPr lang="fr-FR" sz="1600" i="1" dirty="0"/>
              <a:t> of the </a:t>
            </a:r>
            <a:r>
              <a:rPr lang="fr-FR" sz="1600" i="1" dirty="0" err="1"/>
              <a:t>recurrent</a:t>
            </a:r>
            <a:r>
              <a:rPr lang="fr-FR" sz="1600" i="1" dirty="0"/>
              <a:t> </a:t>
            </a:r>
            <a:r>
              <a:rPr lang="fr-FR" sz="1600" i="1" dirty="0" err="1"/>
              <a:t>disease</a:t>
            </a:r>
            <a:r>
              <a:rPr lang="fr-FR" sz="1600" i="1" dirty="0"/>
              <a:t>: </a:t>
            </a:r>
          </a:p>
          <a:p>
            <a:r>
              <a:rPr lang="fr-FR" sz="1600" i="1" dirty="0"/>
              <a:t>a 16-year </a:t>
            </a:r>
            <a:r>
              <a:rPr lang="fr-FR" sz="1600" i="1" dirty="0" err="1"/>
              <a:t>follow</a:t>
            </a:r>
            <a:r>
              <a:rPr lang="fr-FR" sz="1600" i="1" dirty="0"/>
              <a:t> up </a:t>
            </a:r>
            <a:r>
              <a:rPr lang="fr-FR" sz="1600" i="1" dirty="0" err="1"/>
              <a:t>study</a:t>
            </a:r>
            <a:r>
              <a:rPr lang="fr-FR" sz="1600" i="1" dirty="0"/>
              <a:t> .</a:t>
            </a:r>
          </a:p>
          <a:p>
            <a:r>
              <a:rPr lang="fr-FR" sz="1600" i="1" dirty="0"/>
              <a:t> Am J </a:t>
            </a:r>
            <a:r>
              <a:rPr lang="fr-FR" sz="1600" i="1" dirty="0" err="1"/>
              <a:t>Obstet</a:t>
            </a:r>
            <a:r>
              <a:rPr lang="fr-FR" sz="1600" i="1" dirty="0"/>
              <a:t> </a:t>
            </a:r>
            <a:r>
              <a:rPr lang="fr-FR" sz="1600" i="1" dirty="0" err="1"/>
              <a:t>Gynecol</a:t>
            </a:r>
            <a:r>
              <a:rPr lang="fr-FR" sz="1600" i="1" dirty="0"/>
              <a:t> 2020;Feb ;222.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CB6E495F-5733-3744-9D35-968E3041D261}"/>
              </a:ext>
            </a:extLst>
          </p:cNvPr>
          <p:cNvSpPr txBox="1">
            <a:spLocks/>
          </p:cNvSpPr>
          <p:nvPr/>
        </p:nvSpPr>
        <p:spPr>
          <a:xfrm>
            <a:off x="3881142" y="4207908"/>
            <a:ext cx="9722142" cy="2349287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Prospective, n= 991, CIN2/CIN3.</a:t>
            </a:r>
          </a:p>
          <a:p>
            <a:r>
              <a:rPr lang="fr-FR"/>
              <a:t>Marges exo seule: pas d’augmentation du risque.</a:t>
            </a:r>
          </a:p>
          <a:p>
            <a:r>
              <a:rPr lang="fr-FR"/>
              <a:t>Marges endo + : HR= 2,67 (1,81-3,93)</a:t>
            </a:r>
          </a:p>
          <a:p>
            <a:r>
              <a:rPr lang="fr-FR"/>
              <a:t>Marges endo et exo: HR= 4,98 (2,!(-8,71)</a:t>
            </a:r>
          </a:p>
          <a:p>
            <a:r>
              <a:rPr lang="fr-FR" b="1">
                <a:solidFill>
                  <a:schemeClr val="accent1"/>
                </a:solidFill>
              </a:rPr>
              <a:t>Association marges positives et test + &gt; test positif seul.</a:t>
            </a:r>
            <a:endParaRPr lang="fr-F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C1FAA4-D6C4-0F4D-8695-2F90D481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persistance d’un test HPV positif est déterminante dans le risque de récidives.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F87CABA-B6AA-F941-B70B-7BAB44E4E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5814" y="2318101"/>
            <a:ext cx="4297139" cy="4153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DB6766-14ED-A748-A6C7-BF466CA0CA32}"/>
              </a:ext>
            </a:extLst>
          </p:cNvPr>
          <p:cNvSpPr/>
          <p:nvPr/>
        </p:nvSpPr>
        <p:spPr>
          <a:xfrm>
            <a:off x="3962400" y="26376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r-FR" sz="2400" dirty="0"/>
              <a:t>Si test HPV </a:t>
            </a:r>
            <a:r>
              <a:rPr lang="fr-FR" sz="2400" dirty="0" err="1"/>
              <a:t>neg</a:t>
            </a:r>
            <a:r>
              <a:rPr lang="fr-FR" sz="2400" dirty="0"/>
              <a:t>: 0,69% (0,3-1,5)</a:t>
            </a:r>
          </a:p>
          <a:p>
            <a:pPr lvl="1"/>
            <a:r>
              <a:rPr lang="fr-FR" sz="2400" dirty="0"/>
              <a:t>Si test HPV pos (tout test confondu): </a:t>
            </a:r>
            <a:r>
              <a:rPr lang="fr-FR" sz="2400" b="1" dirty="0">
                <a:solidFill>
                  <a:schemeClr val="accent1"/>
                </a:solidFill>
              </a:rPr>
              <a:t>18,3% </a:t>
            </a:r>
            <a:r>
              <a:rPr lang="fr-FR" sz="2400" dirty="0">
                <a:solidFill>
                  <a:schemeClr val="accent1"/>
                </a:solidFill>
              </a:rPr>
              <a:t>(12,1-26,6)</a:t>
            </a:r>
          </a:p>
          <a:p>
            <a:pPr lvl="2"/>
            <a:r>
              <a:rPr lang="fr-FR" sz="2400" dirty="0"/>
              <a:t>HC2: 22,2% (12,6-36,2)</a:t>
            </a:r>
          </a:p>
          <a:p>
            <a:pPr lvl="2"/>
            <a:r>
              <a:rPr lang="fr-FR" sz="2400" dirty="0"/>
              <a:t>Autres tests: 13,9%(7,6-24,2)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D936BC-2D6C-2443-8631-A418595E18EE}"/>
              </a:ext>
            </a:extLst>
          </p:cNvPr>
          <p:cNvSpPr/>
          <p:nvPr/>
        </p:nvSpPr>
        <p:spPr>
          <a:xfrm>
            <a:off x="7010400" y="64024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/>
              <a:t>Clarke M.A:  J </a:t>
            </a:r>
            <a:r>
              <a:rPr lang="fr-FR" i="1" dirty="0" err="1"/>
              <a:t>Low</a:t>
            </a:r>
            <a:r>
              <a:rPr lang="fr-FR" i="1" dirty="0"/>
              <a:t> Tract Dis, </a:t>
            </a:r>
            <a:r>
              <a:rPr lang="fr-FR" i="1" dirty="0" err="1"/>
              <a:t>Ap</a:t>
            </a:r>
            <a:r>
              <a:rPr lang="fr-FR" i="1" dirty="0"/>
              <a:t> 2020.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4494C9B-8796-6A42-BE9B-632BDCD0F13C}"/>
              </a:ext>
            </a:extLst>
          </p:cNvPr>
          <p:cNvSpPr txBox="1"/>
          <p:nvPr/>
        </p:nvSpPr>
        <p:spPr>
          <a:xfrm>
            <a:off x="3627904" y="3107335"/>
            <a:ext cx="2628925" cy="1200329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6"/>
                </a:solidFill>
              </a:rPr>
              <a:t>Test HPV à 6 mois </a:t>
            </a:r>
          </a:p>
          <a:p>
            <a:r>
              <a:rPr lang="fr-FR" sz="2400" b="1" dirty="0">
                <a:solidFill>
                  <a:schemeClr val="accent6"/>
                </a:solidFill>
              </a:rPr>
              <a:t>après traitement </a:t>
            </a:r>
          </a:p>
          <a:p>
            <a:r>
              <a:rPr lang="fr-FR" sz="2400" b="1" dirty="0">
                <a:solidFill>
                  <a:schemeClr val="accent6"/>
                </a:solidFill>
              </a:rPr>
              <a:t>      d’un CIN.</a:t>
            </a:r>
          </a:p>
        </p:txBody>
      </p:sp>
    </p:spTree>
    <p:extLst>
      <p:ext uri="{BB962C8B-B14F-4D97-AF65-F5344CB8AC3E}">
        <p14:creationId xmlns:p14="http://schemas.microsoft.com/office/powerpoint/2010/main" val="121369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F35A74-D2D0-C14C-A0D3-1869A8376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54" y="230867"/>
            <a:ext cx="2645212" cy="17859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C70826A-C8C7-F44B-A0A2-B72CE8818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43" y="2016806"/>
            <a:ext cx="6883400" cy="4953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9CD5709-AC9F-514B-B44C-A69D00637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530" y="0"/>
            <a:ext cx="7686675" cy="2083383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38E8647-8D52-9A4B-BAB9-1A8E86B89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B25BB1-5B9D-5640-B57C-BD1E29765919}"/>
              </a:ext>
            </a:extLst>
          </p:cNvPr>
          <p:cNvSpPr/>
          <p:nvPr/>
        </p:nvSpPr>
        <p:spPr>
          <a:xfrm>
            <a:off x="1726660" y="2880914"/>
            <a:ext cx="926655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30000 </a:t>
            </a:r>
            <a:r>
              <a:rPr lang="fr-FR" sz="3200" dirty="0" err="1"/>
              <a:t>conisations</a:t>
            </a:r>
            <a:r>
              <a:rPr lang="fr-FR" sz="3200" dirty="0"/>
              <a:t> par an en France.</a:t>
            </a:r>
          </a:p>
          <a:p>
            <a:r>
              <a:rPr lang="fr-FR" sz="3200" dirty="0"/>
              <a:t>Impact obstétrical des </a:t>
            </a:r>
            <a:r>
              <a:rPr lang="fr-FR" sz="3200" dirty="0" err="1"/>
              <a:t>conisations</a:t>
            </a:r>
            <a:r>
              <a:rPr lang="fr-FR" sz="3200" dirty="0"/>
              <a:t>: A.P&lt;37 SA.</a:t>
            </a:r>
          </a:p>
          <a:p>
            <a:pPr lvl="1"/>
            <a:r>
              <a:rPr lang="fr-FR" sz="3000" b="1" dirty="0">
                <a:solidFill>
                  <a:schemeClr val="accent6"/>
                </a:solidFill>
              </a:rPr>
              <a:t>RR= 1,58 (1,37-1,81)) après LEEP.</a:t>
            </a:r>
          </a:p>
          <a:p>
            <a:pPr lvl="1"/>
            <a:r>
              <a:rPr lang="fr-FR" sz="3000" dirty="0"/>
              <a:t>Environ 5-6% de récidives /persistances (1500-1800)</a:t>
            </a:r>
          </a:p>
          <a:p>
            <a:pPr lvl="1"/>
            <a:endParaRPr lang="fr-FR" sz="3000" dirty="0"/>
          </a:p>
          <a:p>
            <a:pPr lvl="1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Facteur aggravant des </a:t>
            </a:r>
            <a:r>
              <a:rPr lang="fr-FR" sz="3200" b="1" dirty="0" err="1">
                <a:solidFill>
                  <a:schemeClr val="accent1">
                    <a:lumMod val="75000"/>
                  </a:schemeClr>
                </a:solidFill>
              </a:rPr>
              <a:t>conisations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 itératives: </a:t>
            </a:r>
            <a:r>
              <a:rPr lang="fr-FR" sz="3200" dirty="0"/>
              <a:t>&lt;37SA: </a:t>
            </a:r>
            <a:r>
              <a:rPr lang="fr-FR" sz="3200" b="1" dirty="0">
                <a:solidFill>
                  <a:schemeClr val="bg2">
                    <a:lumMod val="25000"/>
                  </a:schemeClr>
                </a:solidFill>
              </a:rPr>
              <a:t>RR=3.78 (2,65-5,39)</a:t>
            </a:r>
          </a:p>
        </p:txBody>
      </p:sp>
    </p:spTree>
    <p:extLst>
      <p:ext uri="{BB962C8B-B14F-4D97-AF65-F5344CB8AC3E}">
        <p14:creationId xmlns:p14="http://schemas.microsoft.com/office/powerpoint/2010/main" val="330367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AF284E-4594-3043-90CC-E5604F2A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36" y="1261454"/>
            <a:ext cx="2947482" cy="4601183"/>
          </a:xfrm>
        </p:spPr>
        <p:txBody>
          <a:bodyPr>
            <a:noAutofit/>
          </a:bodyPr>
          <a:lstStyle/>
          <a:p>
            <a:r>
              <a:rPr lang="fr-FR" altLang="fr-FR" sz="2800" b="1" dirty="0">
                <a:solidFill>
                  <a:schemeClr val="bg1"/>
                </a:solidFill>
              </a:rPr>
              <a:t>Les femmes ayant développé des lésions précancéreuses cervicales </a:t>
            </a:r>
            <a:r>
              <a:rPr lang="fr-FR" altLang="fr-FR" sz="2800" b="1" i="1" u="sng" dirty="0">
                <a:solidFill>
                  <a:schemeClr val="bg1"/>
                </a:solidFill>
              </a:rPr>
              <a:t>ont un risque plus éle</a:t>
            </a:r>
            <a:r>
              <a:rPr lang="fr-FR" altLang="fr-FR" sz="2800" b="1" u="sng" dirty="0">
                <a:solidFill>
                  <a:schemeClr val="bg1"/>
                </a:solidFill>
              </a:rPr>
              <a:t>vé</a:t>
            </a:r>
            <a:r>
              <a:rPr lang="fr-FR" altLang="fr-FR" sz="2800" b="1" dirty="0">
                <a:solidFill>
                  <a:schemeClr val="bg1"/>
                </a:solidFill>
              </a:rPr>
              <a:t> de développer </a:t>
            </a:r>
            <a:r>
              <a:rPr lang="fr-FR" altLang="fr-FR" sz="2800" b="1" i="1" u="sng" dirty="0">
                <a:solidFill>
                  <a:schemeClr val="bg1"/>
                </a:solidFill>
              </a:rPr>
              <a:t>d’autres lésions / cancers HPV-induits </a:t>
            </a:r>
            <a:r>
              <a:rPr lang="fr-FR" altLang="fr-FR" sz="2800" b="1" dirty="0">
                <a:solidFill>
                  <a:schemeClr val="bg1"/>
                </a:solidFill>
              </a:rPr>
              <a:t>(récurrences ou autres localisations) </a:t>
            </a:r>
            <a:br>
              <a:rPr lang="fr-FR" altLang="fr-FR" sz="2800" b="1" dirty="0">
                <a:solidFill>
                  <a:schemeClr val="bg1"/>
                </a:solidFill>
              </a:rPr>
            </a:br>
            <a:endParaRPr lang="fr-FR" sz="28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BA06684A-9734-9741-9BE9-D4D175E879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r="10548"/>
          <a:stretch>
            <a:fillRect/>
          </a:stretch>
        </p:blipFill>
        <p:spPr>
          <a:xfrm>
            <a:off x="4073236" y="119424"/>
            <a:ext cx="7552707" cy="574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8">
            <a:extLst>
              <a:ext uri="{FF2B5EF4-FFF2-40B4-BE49-F238E27FC236}">
                <a16:creationId xmlns:a16="http://schemas.microsoft.com/office/drawing/2014/main" id="{0EA5DCBE-A320-3C46-9133-EABCECB2F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7218" y="5906365"/>
            <a:ext cx="8758237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chemeClr val="bg1"/>
                </a:solidFill>
                <a:latin typeface="+mn-lt"/>
              </a:rPr>
              <a:t>Augmentation du risque à long terme de cancers et lésions précurseurs après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chemeClr val="bg1"/>
                </a:solidFill>
                <a:latin typeface="+mn-lt"/>
              </a:rPr>
              <a:t>traitement pour CIN 3/ étude de cohorte.</a:t>
            </a:r>
          </a:p>
        </p:txBody>
      </p:sp>
    </p:spTree>
    <p:extLst>
      <p:ext uri="{BB962C8B-B14F-4D97-AF65-F5344CB8AC3E}">
        <p14:creationId xmlns:p14="http://schemas.microsoft.com/office/powerpoint/2010/main" val="382265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B06A96-20AA-524E-97FE-F9221AC7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Intérêt de la vaccination après </a:t>
            </a:r>
            <a:r>
              <a:rPr lang="fr-FR" dirty="0" err="1"/>
              <a:t>conisation</a:t>
            </a:r>
            <a:r>
              <a:rPr lang="fr-FR" dirty="0"/>
              <a:t>?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C71DD50-40E8-2347-B2BD-8709441CD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0084" y="236119"/>
            <a:ext cx="5630680" cy="2079570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B67CE65-983E-A847-BD91-CC260E48A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344" y="4550340"/>
            <a:ext cx="7720991" cy="198073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EE5CDC4-AF9A-7944-B5AA-F87AB21E3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281" y="2152163"/>
            <a:ext cx="7528956" cy="218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77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388F38-FF62-A14B-AB0A-85999653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Intérêt de la vaccination après </a:t>
            </a:r>
            <a:r>
              <a:rPr lang="fr-FR" dirty="0" err="1"/>
              <a:t>conisation</a:t>
            </a:r>
            <a:r>
              <a:rPr lang="fr-FR" dirty="0"/>
              <a:t>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06665-EADB-D242-97A0-AF8E2499A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68" y="3646360"/>
            <a:ext cx="6080732" cy="1871662"/>
          </a:xfrm>
        </p:spPr>
        <p:txBody>
          <a:bodyPr>
            <a:noAutofit/>
          </a:bodyPr>
          <a:lstStyle/>
          <a:p>
            <a:r>
              <a:rPr lang="fr-FR" sz="2800" dirty="0" err="1"/>
              <a:t>Métaanalyse</a:t>
            </a:r>
            <a:r>
              <a:rPr lang="fr-FR" sz="2800" dirty="0"/>
              <a:t> de 10 études: n= 21059. 3939 vs 17950.</a:t>
            </a:r>
          </a:p>
          <a:p>
            <a:pPr lvl="1"/>
            <a:r>
              <a:rPr lang="fr-FR" sz="2800" dirty="0"/>
              <a:t>3 études </a:t>
            </a:r>
            <a:r>
              <a:rPr lang="fr-FR" sz="2800" dirty="0" err="1"/>
              <a:t>retrospectives</a:t>
            </a:r>
            <a:endParaRPr lang="fr-FR" sz="2800" dirty="0"/>
          </a:p>
          <a:p>
            <a:pPr lvl="1"/>
            <a:r>
              <a:rPr lang="fr-FR" sz="2800" dirty="0"/>
              <a:t>3 études prospectives ( 1 RCT)</a:t>
            </a:r>
          </a:p>
          <a:p>
            <a:pPr lvl="1"/>
            <a:r>
              <a:rPr lang="fr-FR" sz="2800" dirty="0"/>
              <a:t>3 études post hoc ( Future et Patricia)(3 RCT)</a:t>
            </a:r>
          </a:p>
          <a:p>
            <a:pPr lvl="1"/>
            <a:r>
              <a:rPr lang="fr-FR" sz="2800" dirty="0"/>
              <a:t>1 registre cancer.</a:t>
            </a:r>
          </a:p>
          <a:p>
            <a:r>
              <a:rPr lang="fr-FR" sz="2800" b="1" dirty="0">
                <a:solidFill>
                  <a:schemeClr val="accent6"/>
                </a:solidFill>
              </a:rPr>
              <a:t>Vaccin bi ou quadrivalent.</a:t>
            </a:r>
          </a:p>
          <a:p>
            <a:r>
              <a:rPr lang="fr-FR" sz="2800" b="1" dirty="0">
                <a:solidFill>
                  <a:schemeClr val="accent6"/>
                </a:solidFill>
              </a:rPr>
              <a:t>Risque de récidives de CIN2+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352473B-1EEB-9344-877A-FC6B3D482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293" y="44337"/>
            <a:ext cx="863600" cy="10795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E92FC54-3BD6-3344-B368-4F8DB47E2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690" y="299439"/>
            <a:ext cx="8356320" cy="214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7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388F38-FF62-A14B-AB0A-85999653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811028D-43EA-704F-9FAD-754DED6EB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61893"/>
            <a:ext cx="11830050" cy="5321827"/>
          </a:xfr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352473B-1EEB-9344-877A-FC6B3D482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551" y="107418"/>
            <a:ext cx="863600" cy="10795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0180DA4-68F2-3343-B69E-C33C0083E46A}"/>
              </a:ext>
            </a:extLst>
          </p:cNvPr>
          <p:cNvSpPr txBox="1"/>
          <p:nvPr/>
        </p:nvSpPr>
        <p:spPr>
          <a:xfrm>
            <a:off x="363164" y="165137"/>
            <a:ext cx="10013062" cy="584775"/>
          </a:xfrm>
          <a:prstGeom prst="rect">
            <a:avLst/>
          </a:prstGeom>
          <a:gradFill>
            <a:gsLst>
              <a:gs pos="62012">
                <a:srgbClr val="F9DBAF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fr-FR" sz="3200" dirty="0"/>
              <a:t>Résultats quelque soit le type d’HPV:  RR= 0,41 ( 0,27-0,64)</a:t>
            </a:r>
          </a:p>
        </p:txBody>
      </p:sp>
    </p:spTree>
    <p:extLst>
      <p:ext uri="{BB962C8B-B14F-4D97-AF65-F5344CB8AC3E}">
        <p14:creationId xmlns:p14="http://schemas.microsoft.com/office/powerpoint/2010/main" val="147922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40C60-2538-1A4C-9485-C742DCE8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B9855A2C-C384-0541-AB05-313AC23BA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D04587-97DE-6341-85D0-97D2513F4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33" y="1915951"/>
            <a:ext cx="11586392" cy="380906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5B9C2B0-5D17-3847-923D-A775B162F871}"/>
              </a:ext>
            </a:extLst>
          </p:cNvPr>
          <p:cNvSpPr txBox="1"/>
          <p:nvPr/>
        </p:nvSpPr>
        <p:spPr>
          <a:xfrm>
            <a:off x="500833" y="279333"/>
            <a:ext cx="10302634" cy="1569660"/>
          </a:xfrm>
          <a:prstGeom prst="rect">
            <a:avLst/>
          </a:prstGeom>
          <a:gradFill>
            <a:gsLst>
              <a:gs pos="62012">
                <a:srgbClr val="F9DBAF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FR" sz="3200" dirty="0"/>
              <a:t>Résultats selon le type d’HPV concerné: HPV 16-18. </a:t>
            </a:r>
          </a:p>
          <a:p>
            <a:r>
              <a:rPr lang="fr-FR" sz="3200" dirty="0"/>
              <a:t>                                          RR= 0,37 ( 0,17-0,80).</a:t>
            </a:r>
          </a:p>
          <a:p>
            <a:r>
              <a:rPr lang="fr-FR" sz="3200" dirty="0"/>
              <a:t>								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FE2326-BAC1-E344-A44D-7DB3BCC0E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933" y="82677"/>
            <a:ext cx="863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15222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Cadr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{4C14CE16-E204-CA48-89A2-F424AA5697B2}tf10001124</Template>
  <TotalTime>2964</TotalTime>
  <Words>1743</Words>
  <Application>Microsoft Macintosh PowerPoint</Application>
  <PresentationFormat>Grand écran</PresentationFormat>
  <Paragraphs>197</Paragraphs>
  <Slides>28</Slides>
  <Notes>1</Notes>
  <HiddenSlides>5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Corbel</vt:lpstr>
      <vt:lpstr>Helvetica</vt:lpstr>
      <vt:lpstr>Times</vt:lpstr>
      <vt:lpstr>Wingdings</vt:lpstr>
      <vt:lpstr>Wingdings 2</vt:lpstr>
      <vt:lpstr>Cadre</vt:lpstr>
      <vt:lpstr>Quelle place  pour la vaccination après conisation ?</vt:lpstr>
      <vt:lpstr>Présentation PowerPoint</vt:lpstr>
      <vt:lpstr>La persistance d’un test HPV positif est déterminante dans le risque de récidives.</vt:lpstr>
      <vt:lpstr>Présentation PowerPoint</vt:lpstr>
      <vt:lpstr>Les femmes ayant développé des lésions précancéreuses cervicales ont un risque plus élevé de développer d’autres lésions / cancers HPV-induits (récurrences ou autres localisations)  </vt:lpstr>
      <vt:lpstr>Intérêt de la vaccination après conisation?</vt:lpstr>
      <vt:lpstr>Intérêt de la vaccination après conisation?</vt:lpstr>
      <vt:lpstr>Présentation PowerPoint</vt:lpstr>
      <vt:lpstr>Présentation PowerPoint</vt:lpstr>
      <vt:lpstr>Présentation PowerPoint</vt:lpstr>
      <vt:lpstr>ae</vt:lpstr>
      <vt:lpstr>Présentation PowerPoint</vt:lpstr>
      <vt:lpstr>Intérêt de la vaccination chez les femmes avec test HPV neg en post op.</vt:lpstr>
      <vt:lpstr>Présentation PowerPoint</vt:lpstr>
      <vt:lpstr>Intérêt dans la prévention d’autres lésions  précurseurs? Les AIN.</vt:lpstr>
      <vt:lpstr>Bénéfices futurs?</vt:lpstr>
      <vt:lpstr>Intérêt dans la prévention d’autres lésions  précurseurs? HSIL vulvaires.</vt:lpstr>
      <vt:lpstr>   Si çà marche ,  comment çà        marche? Hypothèses:</vt:lpstr>
      <vt:lpstr>RCT Essai Novel</vt:lpstr>
      <vt:lpstr>En attente d’autres RCT avec  Gardasil 9.  Intérêt de la vaccination dans cette population? </vt:lpstr>
      <vt:lpstr>Sous réserve d’une efficacité confirmée par des RCT avec le nonavalent et d’un calcul coût –efficacité.</vt:lpstr>
      <vt:lpstr>Peut on prescrire le vaccin nonavalent à ces femmes ?</vt:lpstr>
      <vt:lpstr>Conclusion</vt:lpstr>
      <vt:lpstr>Quel bon timing pour la vaccination?</vt:lpstr>
      <vt:lpstr> Bénéfice supérieur si vaccinée avant la chirurgie: - 23% avant l’ERAD. - 12% après l’ERAD.  </vt:lpstr>
      <vt:lpstr>Présentation PowerPoint</vt:lpstr>
      <vt:lpstr>La vaccination pourrait diminuer le risque de récidives de CIN2+. Bénéfice supérieur si vaccinée avant la chirurgie. </vt:lpstr>
      <vt:lpstr>Femmes à haut risque de récidives.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Vaccination après conisation: vers de nouvelles indications?</dc:title>
  <dc:creator>Katty Ardaens</dc:creator>
  <cp:lastModifiedBy>Katty Ardaens</cp:lastModifiedBy>
  <cp:revision>180</cp:revision>
  <dcterms:created xsi:type="dcterms:W3CDTF">2021-01-25T10:58:58Z</dcterms:created>
  <dcterms:modified xsi:type="dcterms:W3CDTF">2021-09-10T05:12:36Z</dcterms:modified>
</cp:coreProperties>
</file>